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B5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217920" y="0"/>
            <a:ext cx="18288" cy="5143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12280" y="0"/>
            <a:ext cx="18288" cy="5143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06640" y="0"/>
            <a:ext cx="18288" cy="5143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01000" y="0"/>
            <a:ext cx="18288" cy="5143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595360" y="0"/>
            <a:ext cx="18288" cy="5143500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217920" y="914400"/>
            <a:ext cx="2926080" cy="18288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1920240"/>
            <a:ext cx="2926080" cy="18288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2926080"/>
            <a:ext cx="2926080" cy="18288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17920" y="3931920"/>
            <a:ext cx="2926080" cy="18288"/>
          </a:xfrm>
          <a:prstGeom prst="rect">
            <a:avLst/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0" y="594360"/>
            <a:ext cx="2560320" cy="2560320"/>
          </a:xfrm>
          <a:prstGeom prst="ellipse">
            <a:avLst/>
          </a:prstGeom>
          <a:solidFill>
            <a:srgbClr val="2E86C1">
              <a:alpha val="28000"/>
            </a:srgbClr>
          </a:solidFill>
          <a:ln w="12700">
            <a:solidFill>
              <a:srgbClr val="2E86C1">
                <a:alpha val="50000"/>
              </a:srgbClr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09560" y="1170432"/>
            <a:ext cx="1371600" cy="137160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411480" y="457200"/>
            <a:ext cx="1920240" cy="34747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11480" y="4572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411480" y="914400"/>
            <a:ext cx="64922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Buyer Just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Hired an Agent.</a:t>
            </a:r>
            <a:endParaRPr lang="en-US" sz="3800" dirty="0"/>
          </a:p>
        </p:txBody>
      </p:sp>
      <p:sp>
        <p:nvSpPr>
          <p:cNvPr id="17" name="Text 14"/>
          <p:cNvSpPr/>
          <p:nvPr/>
        </p:nvSpPr>
        <p:spPr>
          <a:xfrm>
            <a:off x="411480" y="2788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What?</a:t>
            </a:r>
            <a:endParaRPr lang="en-US" sz="2200" dirty="0"/>
          </a:p>
        </p:txBody>
      </p:sp>
      <p:sp>
        <p:nvSpPr>
          <p:cNvPr id="18" name="Shape 15"/>
          <p:cNvSpPr/>
          <p:nvPr/>
        </p:nvSpPr>
        <p:spPr>
          <a:xfrm>
            <a:off x="411480" y="3383280"/>
            <a:ext cx="5303520" cy="2743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11480" y="3493008"/>
            <a:ext cx="6766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PMMs assumed about buyers, positioning, and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B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go-to-market is breaking. Here's what actually changes.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411480" y="475488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 O'Hara  ·  futureofpmm.com  ·  March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2B5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0F2B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DO THIS WEEK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B8C8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gap is compounding. But it closes with specific, sequenced moves — not a multi-quarter strategy.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057400" cy="3767328"/>
          </a:xfrm>
          <a:prstGeom prst="rect">
            <a:avLst/>
          </a:prstGeom>
          <a:solidFill>
            <a:srgbClr val="162B45"/>
          </a:solidFill>
          <a:ln w="19050">
            <a:solidFill>
              <a:srgbClr val="148F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88720"/>
            <a:ext cx="2057400" cy="658368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" y="1261872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1225296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822960" y="1408176"/>
            <a:ext cx="1417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Agent Audit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11480" y="19659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 AI assistant to research your category and find top vendors. Note where you appear, what it says, and what it cites. This is your baseline.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496312" y="1188720"/>
            <a:ext cx="2057400" cy="3767328"/>
          </a:xfrm>
          <a:prstGeom prst="rect">
            <a:avLst/>
          </a:prstGeom>
          <a:solidFill>
            <a:srgbClr val="162B45"/>
          </a:solidFill>
          <a:ln w="19050">
            <a:solidFill>
              <a:srgbClr val="2E86C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496312" y="1188720"/>
            <a:ext cx="2057400" cy="658368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1261872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044952" y="1225296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30 days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3044952" y="1408176"/>
            <a:ext cx="1417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Schema Markup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2633472" y="19659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FAQPage and SoftwareApplication schemas on your top 5 pages. Highest-ROI GEO action for most B2B PMM teams.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4718304" y="1188720"/>
            <a:ext cx="2057400" cy="3767328"/>
          </a:xfrm>
          <a:prstGeom prst="rect">
            <a:avLst/>
          </a:prstGeom>
          <a:solidFill>
            <a:srgbClr val="162B45"/>
          </a:solidFill>
          <a:ln w="19050">
            <a:solidFill>
              <a:srgbClr val="1E4E8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718304" y="1188720"/>
            <a:ext cx="2057400" cy="658368"/>
          </a:xfrm>
          <a:prstGeom prst="rect">
            <a:avLst/>
          </a:prstGeom>
          <a:solidFill>
            <a:srgbClr val="1E4E8C"/>
          </a:solidFill>
          <a:ln w="12700">
            <a:solidFill>
              <a:srgbClr val="1E4E8C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1261872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266944" y="1225296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60 days</a:t>
            </a:r>
            <a:endParaRPr lang="en-US" sz="800" dirty="0"/>
          </a:p>
        </p:txBody>
      </p:sp>
      <p:sp>
        <p:nvSpPr>
          <p:cNvPr id="21" name="Text 16"/>
          <p:cNvSpPr/>
          <p:nvPr/>
        </p:nvSpPr>
        <p:spPr>
          <a:xfrm>
            <a:off x="5266944" y="1408176"/>
            <a:ext cx="1417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G2 + Gartner Presence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4855464" y="19659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review generation campaign. Ensure your profiles surface the right features and use cases.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6940296" y="1188720"/>
            <a:ext cx="2057400" cy="3767328"/>
          </a:xfrm>
          <a:prstGeom prst="rect">
            <a:avLst/>
          </a:prstGeom>
          <a:solidFill>
            <a:srgbClr val="162B45"/>
          </a:solidFill>
          <a:ln w="19050">
            <a:solidFill>
              <a:srgbClr val="D4A84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6940296" y="1188720"/>
            <a:ext cx="2057400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024" y="1261872"/>
            <a:ext cx="384048" cy="38404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488936" y="1225296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90 days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7488936" y="1408176"/>
            <a:ext cx="1417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Structured Competitive Content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7077456" y="19659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genuine comparison page with machine-readable markup. Not 'Why Us.' An honest, structured comparison an agent can parse.</a:t>
            </a:r>
            <a:endParaRPr lang="en-US" sz="950" dirty="0"/>
          </a:p>
        </p:txBody>
      </p:sp>
      <p:sp>
        <p:nvSpPr>
          <p:cNvPr id="29" name="Text 23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futureofpmm.com  ·  Chris O'Hara  ·  The Future of Product Marketing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ASSUMPTION THAT JUST BROKE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658368"/>
            <a:ext cx="9144000" cy="384048"/>
          </a:xfrm>
          <a:prstGeom prst="rect">
            <a:avLst/>
          </a:prstGeom>
          <a:solidFill>
            <a:srgbClr val="1E4E8C"/>
          </a:solidFill>
          <a:ln w="12700">
            <a:solidFill>
              <a:srgbClr val="1E4E8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65836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twenty years, product marketing rested on one unspoken axiom.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170432"/>
            <a:ext cx="8229600" cy="205740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170432"/>
            <a:ext cx="73152" cy="20574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261872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i="1" dirty="0">
                <a:solidFill>
                  <a:srgbClr val="0F2B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buyer is a human being who will, at some point in the purchase</a:t>
            </a:r>
            <a:endParaRPr lang="en-US" sz="1650" dirty="0"/>
          </a:p>
          <a:p>
            <a:pPr indent="0" marL="0">
              <a:buNone/>
            </a:pPr>
            <a:r>
              <a:rPr lang="en-US" sz="1650" i="1" dirty="0">
                <a:solidFill>
                  <a:srgbClr val="0F2B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process, encounter the content you have carefully built for them."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658368" y="25786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assumption underpins every messaging framework, content strategy, SEO investment, and nurture sequence in your stack.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401568"/>
            <a:ext cx="2743200" cy="1481328"/>
          </a:xfrm>
          <a:prstGeom prst="rect">
            <a:avLst/>
          </a:prstGeom>
          <a:solidFill>
            <a:srgbClr val="1E4E8C"/>
          </a:solidFill>
          <a:ln w="12700">
            <a:solidFill>
              <a:srgbClr val="1E4E8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3520440"/>
            <a:ext cx="457200" cy="4572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115568" y="349300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searches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115568" y="37947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Google, reads your page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594360" y="4315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8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PMM content reaches this stage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3383280" y="3401568"/>
            <a:ext cx="2743200" cy="1481328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3520440"/>
            <a:ext cx="457200" cy="4572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041648" y="349300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reads content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4041648" y="37947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studies, demo videos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3520440" y="4315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8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PMM content reaches this stage</a:t>
            </a:r>
            <a:endParaRPr lang="en-US" sz="900" dirty="0"/>
          </a:p>
        </p:txBody>
      </p:sp>
      <p:sp>
        <p:nvSpPr>
          <p:cNvPr id="20" name="Shape 16"/>
          <p:cNvSpPr/>
          <p:nvPr/>
        </p:nvSpPr>
        <p:spPr>
          <a:xfrm>
            <a:off x="6309360" y="3401568"/>
            <a:ext cx="2743200" cy="148132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3520440"/>
            <a:ext cx="457200" cy="45720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967728" y="3493008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engages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6967728" y="379476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fills form, books a call</a:t>
            </a:r>
            <a:endParaRPr lang="en-US" sz="950" dirty="0"/>
          </a:p>
        </p:txBody>
      </p:sp>
      <p:sp>
        <p:nvSpPr>
          <p:cNvPr id="24" name="Text 19"/>
          <p:cNvSpPr/>
          <p:nvPr/>
        </p:nvSpPr>
        <p:spPr>
          <a:xfrm>
            <a:off x="6446520" y="431596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8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PMM content reaches this stage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MEET SARAH — AND HER AGENT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658368"/>
            <a:ext cx="9144000" cy="384048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65836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real scenario playing out at enterprise companies right now.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170432"/>
            <a:ext cx="2029968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170432"/>
            <a:ext cx="2029968" cy="621792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25296"/>
            <a:ext cx="384048" cy="38404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86968" y="1225296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 9am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86968" y="138988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Dispatched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429768" y="18745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Sarah's AI procurement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 gets the brief: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analytics platforms</a:t>
            </a:r>
            <a:endParaRPr lang="en-US" sz="10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584" y="2194560"/>
            <a:ext cx="109728" cy="201168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2532888" y="1170432"/>
            <a:ext cx="2029968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2532888" y="1170432"/>
            <a:ext cx="2029968" cy="62179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0048" y="1225296"/>
            <a:ext cx="384048" cy="38404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099816" y="1225296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 9:04</a:t>
            </a:r>
            <a:endParaRPr lang="en-US" sz="800" dirty="0"/>
          </a:p>
        </p:txBody>
      </p:sp>
      <p:sp>
        <p:nvSpPr>
          <p:cNvPr id="17" name="Text 12"/>
          <p:cNvSpPr/>
          <p:nvPr/>
        </p:nvSpPr>
        <p:spPr>
          <a:xfrm>
            <a:off x="3099816" y="138988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Autonomous Research</a:t>
            </a:r>
            <a:endParaRPr lang="en-US" sz="1050" dirty="0"/>
          </a:p>
        </p:txBody>
      </p:sp>
      <p:sp>
        <p:nvSpPr>
          <p:cNvPr id="18" name="Text 13"/>
          <p:cNvSpPr/>
          <p:nvPr/>
        </p:nvSpPr>
        <p:spPr>
          <a:xfrm>
            <a:off x="2642616" y="18745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structured DBs,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G2 rankings, schema-marked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content, analyst reports</a:t>
            </a:r>
            <a:endParaRPr lang="en-US" sz="1000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9432" y="2194560"/>
            <a:ext cx="109728" cy="201168"/>
          </a:xfrm>
          <a:prstGeom prst="rect">
            <a:avLst/>
          </a:prstGeom>
        </p:spPr>
      </p:pic>
      <p:sp>
        <p:nvSpPr>
          <p:cNvPr id="20" name="Shape 14"/>
          <p:cNvSpPr/>
          <p:nvPr/>
        </p:nvSpPr>
        <p:spPr>
          <a:xfrm>
            <a:off x="4745736" y="1170432"/>
            <a:ext cx="2029968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4745736" y="1170432"/>
            <a:ext cx="2029968" cy="62179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2896" y="1225296"/>
            <a:ext cx="384048" cy="38404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5312664" y="1225296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 9:11</a:t>
            </a:r>
            <a:endParaRPr lang="en-US" sz="800" dirty="0"/>
          </a:p>
        </p:txBody>
      </p:sp>
      <p:sp>
        <p:nvSpPr>
          <p:cNvPr id="24" name="Text 17"/>
          <p:cNvSpPr/>
          <p:nvPr/>
        </p:nvSpPr>
        <p:spPr>
          <a:xfrm>
            <a:off x="5312664" y="138988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Shortlist Generated</a:t>
            </a:r>
            <a:endParaRPr lang="en-US" sz="1050" dirty="0"/>
          </a:p>
        </p:txBody>
      </p:sp>
      <p:sp>
        <p:nvSpPr>
          <p:cNvPr id="25" name="Text 18"/>
          <p:cNvSpPr/>
          <p:nvPr/>
        </p:nvSpPr>
        <p:spPr>
          <a:xfrm>
            <a:off x="4855464" y="18745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3-vendor shortlist created.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matrix built.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drafted.</a:t>
            </a:r>
            <a:endParaRPr lang="en-US" sz="1000" dirty="0"/>
          </a:p>
        </p:txBody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2280" y="2194560"/>
            <a:ext cx="109728" cy="201168"/>
          </a:xfrm>
          <a:prstGeom prst="rect">
            <a:avLst/>
          </a:prstGeom>
        </p:spPr>
      </p:pic>
      <p:sp>
        <p:nvSpPr>
          <p:cNvPr id="27" name="Shape 19"/>
          <p:cNvSpPr/>
          <p:nvPr/>
        </p:nvSpPr>
        <p:spPr>
          <a:xfrm>
            <a:off x="6958584" y="1170432"/>
            <a:ext cx="2029968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0"/>
          <p:cNvSpPr/>
          <p:nvPr/>
        </p:nvSpPr>
        <p:spPr>
          <a:xfrm>
            <a:off x="6958584" y="1170432"/>
            <a:ext cx="2029968" cy="62179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pic>
        <p:nvPicPr>
          <p:cNvPr id="2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95744" y="1225296"/>
            <a:ext cx="384048" cy="384048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7525512" y="1225296"/>
            <a:ext cx="1371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 10am</a:t>
            </a:r>
            <a:endParaRPr lang="en-US" sz="800" dirty="0"/>
          </a:p>
        </p:txBody>
      </p:sp>
      <p:sp>
        <p:nvSpPr>
          <p:cNvPr id="31" name="Text 22"/>
          <p:cNvSpPr/>
          <p:nvPr/>
        </p:nvSpPr>
        <p:spPr>
          <a:xfrm>
            <a:off x="7525512" y="138988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Sarah Reviews</a:t>
            </a:r>
            <a:endParaRPr lang="en-US" sz="1050" dirty="0"/>
          </a:p>
        </p:txBody>
      </p:sp>
      <p:sp>
        <p:nvSpPr>
          <p:cNvPr id="32" name="Text 23"/>
          <p:cNvSpPr/>
          <p:nvPr/>
        </p:nvSpPr>
        <p:spPr>
          <a:xfrm>
            <a:off x="7068312" y="187452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 her laptop. Shortlist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waiting. Vendors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on it: invisible.</a:t>
            </a:r>
            <a:endParaRPr lang="en-US" sz="1000" dirty="0"/>
          </a:p>
        </p:txBody>
      </p:sp>
      <p:sp>
        <p:nvSpPr>
          <p:cNvPr id="33" name="Shape 24"/>
          <p:cNvSpPr/>
          <p:nvPr/>
        </p:nvSpPr>
        <p:spPr>
          <a:xfrm>
            <a:off x="320040" y="4800600"/>
            <a:ext cx="850392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4" name="Text 25"/>
          <p:cNvSpPr/>
          <p:nvPr/>
        </p:nvSpPr>
        <p:spPr>
          <a:xfrm>
            <a:off x="457200" y="480060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Your case study, demo video, and product page were never seen. The shortlist was set 2 minutes into Monday morning.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BUYER JOURNEY HAS BEEN REWRITTEN</a:t>
            </a:r>
            <a:endParaRPr lang="en-US" sz="1600" dirty="0"/>
          </a:p>
        </p:txBody>
      </p:sp>
      <p:pic>
        <p:nvPicPr>
          <p:cNvPr id="4" name="Image 0" descr="/home/claude/fig1_buyer_journey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777240"/>
            <a:ext cx="8595360" cy="4114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489204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futureofpmm.com — The Future of Product Marketing, Chapter 1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VISIBILITY GAP</a:t>
            </a:r>
            <a:endParaRPr lang="en-US" sz="1600" dirty="0"/>
          </a:p>
        </p:txBody>
      </p:sp>
      <p:pic>
        <p:nvPicPr>
          <p:cNvPr id="4" name="Image 0" descr="/home/claude/fig2_visibility_ga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749808"/>
            <a:ext cx="8778240" cy="422452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4882896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futureofpmm.com analysis  ·  The assets agents surface are already within PMM's scope — they just haven't been treated as strategic outputs.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SIX PERCENT PROBLEM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658368"/>
            <a:ext cx="914400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65836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35 editions and 180 articles synthesized — the signal is unmistakable.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2743200" cy="2743200"/>
          </a:xfrm>
          <a:prstGeom prst="ellipse">
            <a:avLst/>
          </a:prstGeom>
          <a:solidFill>
            <a:srgbClr val="0F2B5B"/>
          </a:solidFill>
          <a:ln w="38100">
            <a:solidFill>
              <a:srgbClr val="2E86C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43000"/>
            <a:ext cx="2743200" cy="18288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6%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365760" y="297180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B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marketing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i="1" dirty="0">
                <a:solidFill>
                  <a:srgbClr val="B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are ready</a:t>
            </a:r>
            <a:endParaRPr lang="en-US" sz="1150" dirty="0"/>
          </a:p>
        </p:txBody>
      </p:sp>
      <p:pic>
        <p:nvPicPr>
          <p:cNvPr id="9" name="Image 0" descr="/home/claude/fig4_readiness_spectrum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83280" y="1115568"/>
            <a:ext cx="5486400" cy="25146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3383280" y="3822192"/>
            <a:ext cx="1828800" cy="11155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474720" y="3886200"/>
            <a:ext cx="164592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are unaware the transition is happening — still optimizing for Google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5321808" y="3822192"/>
            <a:ext cx="1828800" cy="111556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5413248" y="3886200"/>
            <a:ext cx="164592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35% are experimenting with tools but have no underlying strategy shift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7260336" y="3822192"/>
            <a:ext cx="1828800" cy="11155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7351776" y="3886200"/>
            <a:ext cx="164592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6% have made all three moves — and are pulling away from the field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PMM RESPONSE: THREE MOVES</a:t>
            </a:r>
            <a:endParaRPr lang="en-US" sz="1600" dirty="0"/>
          </a:p>
        </p:txBody>
      </p:sp>
      <p:pic>
        <p:nvPicPr>
          <p:cNvPr id="4" name="Image 0" descr="/home/claude/fig3_response_framewo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749808"/>
            <a:ext cx="8778240" cy="4114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484632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Winning PMMs operate all three layers simultaneously. Most organizations stall at Move 1, or skip directly to Move 3.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 01  ·  BUILD THE GEO LAYER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658368"/>
            <a:ext cx="9144000" cy="384048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65836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Generative Engine Optimization is not SEO with a new name. The signals are fundamentally different.</a:t>
            </a:r>
            <a:endParaRPr lang="en-US" sz="11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170432"/>
          <a:ext cx="73609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743200"/>
                <a:gridCol w="3108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Signal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B5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SEO (Google)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B5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GEO (AI Agents)</a:t>
                      </a:r>
                      <a:endParaRPr lang="en-US" sz="9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B5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0F2B5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Optimizes for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PageRank / inbound links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Schema markup / citation authority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0F2B5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 content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Keywords &amp; density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Structured FAQ + knowledge panels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0F2B5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Review signals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None directly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G2 / Gartner Peer Insights (heavily weighted)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0F2B5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 a ranking factor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Structured pricing = agent-processable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0F2B5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Technical docs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Helps crawlability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Core agent evaluation signal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EF4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20040" y="3913632"/>
            <a:ext cx="8503920" cy="1078992"/>
          </a:xfrm>
          <a:prstGeom prst="rect">
            <a:avLst/>
          </a:prstGeom>
          <a:solidFill>
            <a:srgbClr val="FFF9E6"/>
          </a:solidFill>
          <a:ln w="25400">
            <a:solidFill>
              <a:srgbClr val="D4A84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20040" y="3913632"/>
            <a:ext cx="64008" cy="10789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912" y="4078224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68680" y="3977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2B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Win  ·  This Week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868680" y="4251960"/>
            <a:ext cx="7818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structured FAQ markup (FAQPage schema) to your top 5 category pages.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highest-ROI GEO action for most B2B PMM teams. Can be done in a week.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F2B5B"/>
          </a:solidFill>
          <a:ln w="12700">
            <a:solidFill>
              <a:srgbClr val="0F2B5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 02 &amp; 03  ·  DATA LAYER + NARRATIVE LAYER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206240" cy="42519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4206240" cy="71323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" y="877824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84124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417320" y="850392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the Data Layer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1417320" y="113385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Competitive Moat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457200" y="1847088"/>
            <a:ext cx="54864" cy="34747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94360" y="173736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your G2 profile as a first-class PMM output — not operational maintenance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57200" y="2487168"/>
            <a:ext cx="54864" cy="34747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94360" y="237744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your pricing page with schema markup (invisible JS = agent-invisible)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57200" y="3127248"/>
            <a:ext cx="54864" cy="34747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94360" y="301752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Analyst relations is now partly a data infrastructure project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57200" y="3767328"/>
            <a:ext cx="54864" cy="347472"/>
          </a:xfrm>
          <a:prstGeom prst="rect">
            <a:avLst/>
          </a:prstGeom>
          <a:solidFill>
            <a:srgbClr val="148F8F"/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94360" y="365760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comparison pages with machine-readable markup outperform narrative pages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457200" y="4498848"/>
            <a:ext cx="3840480" cy="384048"/>
          </a:xfrm>
          <a:prstGeom prst="rect">
            <a:avLst/>
          </a:prstGeom>
          <a:solidFill>
            <a:srgbClr val="148F8F">
              <a:alpha val="20000"/>
            </a:srgbClr>
          </a:solidFill>
          <a:ln w="12700">
            <a:solidFill>
              <a:srgbClr val="148F8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94360" y="449884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48F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⏱  30–60 day priority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800600" y="804672"/>
            <a:ext cx="4206240" cy="4251960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4800600" y="804672"/>
            <a:ext cx="4206240" cy="71323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328" y="877824"/>
            <a:ext cx="457200" cy="45720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440680" y="841248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5943600" y="850392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 the Narrative Layer</a:t>
            </a:r>
            <a:endParaRPr lang="en-US" sz="1250" dirty="0"/>
          </a:p>
        </p:txBody>
      </p:sp>
      <p:sp>
        <p:nvSpPr>
          <p:cNvPr id="25" name="Text 21"/>
          <p:cNvSpPr/>
          <p:nvPr/>
        </p:nvSpPr>
        <p:spPr>
          <a:xfrm>
            <a:off x="5943600" y="1133856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D8E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Human-to-Human Irreducibles</a:t>
            </a:r>
            <a:endParaRPr lang="en-US" sz="850" dirty="0"/>
          </a:p>
        </p:txBody>
      </p:sp>
      <p:sp>
        <p:nvSpPr>
          <p:cNvPr id="26" name="Shape 22"/>
          <p:cNvSpPr/>
          <p:nvPr/>
        </p:nvSpPr>
        <p:spPr>
          <a:xfrm>
            <a:off x="4983480" y="1847088"/>
            <a:ext cx="54864" cy="34747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5120640" y="173736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what AI cannot replace — and the noise floor rising makes it more valuable</a:t>
            </a:r>
            <a:endParaRPr lang="en-US" sz="950" dirty="0"/>
          </a:p>
        </p:txBody>
      </p:sp>
      <p:sp>
        <p:nvSpPr>
          <p:cNvPr id="28" name="Shape 24"/>
          <p:cNvSpPr/>
          <p:nvPr/>
        </p:nvSpPr>
        <p:spPr>
          <a:xfrm>
            <a:off x="4983480" y="2487168"/>
            <a:ext cx="54864" cy="34747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5120640" y="237744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framing: make your position feel inevitable, not chosen</a:t>
            </a:r>
            <a:endParaRPr lang="en-US" sz="950" dirty="0"/>
          </a:p>
        </p:txBody>
      </p:sp>
      <p:sp>
        <p:nvSpPr>
          <p:cNvPr id="30" name="Shape 26"/>
          <p:cNvSpPr/>
          <p:nvPr/>
        </p:nvSpPr>
        <p:spPr>
          <a:xfrm>
            <a:off x="4983480" y="3127248"/>
            <a:ext cx="54864" cy="34747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5120640" y="301752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outcome narratives that only you have the relationships to make real</a:t>
            </a:r>
            <a:endParaRPr lang="en-US" sz="950" dirty="0"/>
          </a:p>
        </p:txBody>
      </p:sp>
      <p:sp>
        <p:nvSpPr>
          <p:cNvPr id="32" name="Shape 28"/>
          <p:cNvSpPr/>
          <p:nvPr/>
        </p:nvSpPr>
        <p:spPr>
          <a:xfrm>
            <a:off x="4983480" y="3767328"/>
            <a:ext cx="54864" cy="347472"/>
          </a:xfrm>
          <a:prstGeom prst="rect">
            <a:avLst/>
          </a:prstGeom>
          <a:solidFill>
            <a:srgbClr val="2E86C1"/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5120640" y="3657600"/>
            <a:ext cx="3767328" cy="4754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Moves 1 &amp; 2 get you in the room. Move 3 is how you win.</a:t>
            </a:r>
            <a:endParaRPr lang="en-US" sz="950" dirty="0"/>
          </a:p>
        </p:txBody>
      </p:sp>
      <p:sp>
        <p:nvSpPr>
          <p:cNvPr id="34" name="Shape 30"/>
          <p:cNvSpPr/>
          <p:nvPr/>
        </p:nvSpPr>
        <p:spPr>
          <a:xfrm>
            <a:off x="4983480" y="4498848"/>
            <a:ext cx="3840480" cy="384048"/>
          </a:xfrm>
          <a:prstGeom prst="rect">
            <a:avLst/>
          </a:prstGeom>
          <a:solidFill>
            <a:srgbClr val="2E86C1">
              <a:alpha val="20000"/>
            </a:srgbClr>
          </a:solidFill>
          <a:ln w="12700">
            <a:solidFill>
              <a:srgbClr val="2E86C1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5120640" y="449884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86C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⏱  Ongoing investment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Buyer Just Hired an Agent</dc:title>
  <dc:subject>PptxGenJS Presentation</dc:subject>
  <dc:creator>PptxGenJS</dc:creator>
  <cp:lastModifiedBy>PptxGenJS</cp:lastModifiedBy>
  <cp:revision>1</cp:revision>
  <dcterms:created xsi:type="dcterms:W3CDTF">2026-03-07T23:56:39Z</dcterms:created>
  <dcterms:modified xsi:type="dcterms:W3CDTF">2026-03-07T23:56:39Z</dcterms:modified>
</cp:coreProperties>
</file>