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Lst>
  <p:notesMasterIdLst>
    <p:notesMasterId r:id="rId10"/>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notesMaster" Target="notesMasters/notesMaster1.xml"/><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slideLayout" Target="../slideLayouts/slideLayout1.xml"/><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slideLayout" Target="../slideLayouts/slideLayout1.xml"/><Relationship Id="rId5"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slideLayout" Target="../slideLayouts/slideLayout1.xml"/><Relationship Id="rId5"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slideLayout" Target="../slideLayouts/slideLayout1.xml"/><Relationship Id="rId3"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F2B5B"/>
        </a:solidFill>
      </p:bgPr>
    </p:bg>
    <p:spTree>
      <p:nvGrpSpPr>
        <p:cNvPr id="1" name=""/>
        <p:cNvGrpSpPr/>
        <p:nvPr/>
      </p:nvGrpSpPr>
      <p:grpSpPr>
        <a:xfrm>
          <a:off x="0" y="0"/>
          <a:ext cx="0" cy="0"/>
          <a:chOff x="0" y="0"/>
          <a:chExt cx="0" cy="0"/>
        </a:xfrm>
      </p:grpSpPr>
      <p:sp>
        <p:nvSpPr>
          <p:cNvPr id="2" name="Shape 0"/>
          <p:cNvSpPr/>
          <p:nvPr/>
        </p:nvSpPr>
        <p:spPr>
          <a:xfrm>
            <a:off x="0" y="0"/>
            <a:ext cx="201168" cy="5143500"/>
          </a:xfrm>
          <a:prstGeom prst="rect">
            <a:avLst/>
          </a:prstGeom>
          <a:solidFill>
            <a:srgbClr val="D4A843"/>
          </a:solidFill>
          <a:ln w="12700">
            <a:solidFill>
              <a:srgbClr val="D4A843"/>
            </a:solidFill>
            <a:prstDash val="solid"/>
          </a:ln>
        </p:spPr>
      </p:sp>
      <p:sp>
        <p:nvSpPr>
          <p:cNvPr id="3" name="Shape 1"/>
          <p:cNvSpPr/>
          <p:nvPr/>
        </p:nvSpPr>
        <p:spPr>
          <a:xfrm>
            <a:off x="6217920" y="0"/>
            <a:ext cx="16459" cy="5143500"/>
          </a:xfrm>
          <a:prstGeom prst="rect">
            <a:avLst/>
          </a:prstGeom>
          <a:solidFill>
            <a:srgbClr val="FFFFFF">
              <a:alpha val="10000"/>
            </a:srgbClr>
          </a:solidFill>
          <a:ln w="12700">
            <a:solidFill>
              <a:srgbClr val="FFFFFF">
                <a:alpha val="10000"/>
              </a:srgbClr>
            </a:solidFill>
            <a:prstDash val="solid"/>
          </a:ln>
        </p:spPr>
      </p:sp>
      <p:sp>
        <p:nvSpPr>
          <p:cNvPr id="4" name="Shape 2"/>
          <p:cNvSpPr/>
          <p:nvPr/>
        </p:nvSpPr>
        <p:spPr>
          <a:xfrm>
            <a:off x="6812280" y="0"/>
            <a:ext cx="16459" cy="5143500"/>
          </a:xfrm>
          <a:prstGeom prst="rect">
            <a:avLst/>
          </a:prstGeom>
          <a:solidFill>
            <a:srgbClr val="FFFFFF">
              <a:alpha val="10000"/>
            </a:srgbClr>
          </a:solidFill>
          <a:ln w="12700">
            <a:solidFill>
              <a:srgbClr val="FFFFFF">
                <a:alpha val="10000"/>
              </a:srgbClr>
            </a:solidFill>
            <a:prstDash val="solid"/>
          </a:ln>
        </p:spPr>
      </p:sp>
      <p:sp>
        <p:nvSpPr>
          <p:cNvPr id="5" name="Shape 3"/>
          <p:cNvSpPr/>
          <p:nvPr/>
        </p:nvSpPr>
        <p:spPr>
          <a:xfrm>
            <a:off x="7406640" y="0"/>
            <a:ext cx="16459" cy="5143500"/>
          </a:xfrm>
          <a:prstGeom prst="rect">
            <a:avLst/>
          </a:prstGeom>
          <a:solidFill>
            <a:srgbClr val="FFFFFF">
              <a:alpha val="10000"/>
            </a:srgbClr>
          </a:solidFill>
          <a:ln w="12700">
            <a:solidFill>
              <a:srgbClr val="FFFFFF">
                <a:alpha val="10000"/>
              </a:srgbClr>
            </a:solidFill>
            <a:prstDash val="solid"/>
          </a:ln>
        </p:spPr>
      </p:sp>
      <p:sp>
        <p:nvSpPr>
          <p:cNvPr id="6" name="Shape 4"/>
          <p:cNvSpPr/>
          <p:nvPr/>
        </p:nvSpPr>
        <p:spPr>
          <a:xfrm>
            <a:off x="8001000" y="0"/>
            <a:ext cx="16459" cy="5143500"/>
          </a:xfrm>
          <a:prstGeom prst="rect">
            <a:avLst/>
          </a:prstGeom>
          <a:solidFill>
            <a:srgbClr val="FFFFFF">
              <a:alpha val="10000"/>
            </a:srgbClr>
          </a:solidFill>
          <a:ln w="12700">
            <a:solidFill>
              <a:srgbClr val="FFFFFF">
                <a:alpha val="10000"/>
              </a:srgbClr>
            </a:solidFill>
            <a:prstDash val="solid"/>
          </a:ln>
        </p:spPr>
      </p:sp>
      <p:sp>
        <p:nvSpPr>
          <p:cNvPr id="7" name="Shape 5"/>
          <p:cNvSpPr/>
          <p:nvPr/>
        </p:nvSpPr>
        <p:spPr>
          <a:xfrm>
            <a:off x="8595360" y="0"/>
            <a:ext cx="16459" cy="5143500"/>
          </a:xfrm>
          <a:prstGeom prst="rect">
            <a:avLst/>
          </a:prstGeom>
          <a:solidFill>
            <a:srgbClr val="FFFFFF">
              <a:alpha val="10000"/>
            </a:srgbClr>
          </a:solidFill>
          <a:ln w="12700">
            <a:solidFill>
              <a:srgbClr val="FFFFFF">
                <a:alpha val="10000"/>
              </a:srgbClr>
            </a:solidFill>
            <a:prstDash val="solid"/>
          </a:ln>
        </p:spPr>
      </p:sp>
      <p:sp>
        <p:nvSpPr>
          <p:cNvPr id="8" name="Shape 6"/>
          <p:cNvSpPr/>
          <p:nvPr/>
        </p:nvSpPr>
        <p:spPr>
          <a:xfrm>
            <a:off x="7040880" y="594360"/>
            <a:ext cx="2103120" cy="2103120"/>
          </a:xfrm>
          <a:prstGeom prst="ellipse">
            <a:avLst/>
          </a:prstGeom>
          <a:solidFill>
            <a:srgbClr val="C0392B">
              <a:alpha val="70000"/>
            </a:srgbClr>
          </a:solidFill>
          <a:ln w="12700">
            <a:solidFill>
              <a:srgbClr val="C0392B">
                <a:alpha val="90000"/>
              </a:srgbClr>
            </a:solidFill>
            <a:prstDash val="solid"/>
          </a:ln>
        </p:spPr>
      </p:sp>
      <p:pic>
        <p:nvPicPr>
          <p:cNvPr id="9" name="Image 0" descr="preencoded.png">    </p:cNvPr>
          <p:cNvPicPr>
            <a:picLocks noChangeAspect="1"/>
          </p:cNvPicPr>
          <p:nvPr/>
        </p:nvPicPr>
        <p:blipFill>
          <a:blip r:embed="rId1"/>
          <a:stretch>
            <a:fillRect/>
          </a:stretch>
        </p:blipFill>
        <p:spPr>
          <a:xfrm>
            <a:off x="7635240" y="1115568"/>
            <a:ext cx="914400" cy="914400"/>
          </a:xfrm>
          <a:prstGeom prst="rect">
            <a:avLst/>
          </a:prstGeom>
        </p:spPr>
      </p:pic>
      <p:sp>
        <p:nvSpPr>
          <p:cNvPr id="10" name="Text 7"/>
          <p:cNvSpPr/>
          <p:nvPr/>
        </p:nvSpPr>
        <p:spPr>
          <a:xfrm>
            <a:off x="411480" y="411480"/>
            <a:ext cx="6400800" cy="2651760"/>
          </a:xfrm>
          <a:prstGeom prst="rect">
            <a:avLst/>
          </a:prstGeom>
          <a:noFill/>
          <a:ln/>
        </p:spPr>
        <p:txBody>
          <a:bodyPr wrap="square" rtlCol="0" anchor="ctr"/>
          <a:lstStyle/>
          <a:p>
            <a:pPr indent="0" marL="0">
              <a:buNone/>
            </a:pPr>
            <a:r>
              <a:rPr lang="en-US" sz="4400" b="1" spc="50" kern="0" dirty="0">
                <a:solidFill>
                  <a:srgbClr val="FFFFFF"/>
                </a:solidFill>
                <a:latin typeface="Arial Black" pitchFamily="34" charset="0"/>
                <a:ea typeface="Arial Black" pitchFamily="34" charset="-122"/>
                <a:cs typeface="Arial Black" pitchFamily="34" charset="-120"/>
              </a:rPr>
              <a:t>THE</a:t>
            </a:r>
            <a:endParaRPr lang="en-US" sz="4400" dirty="0"/>
          </a:p>
          <a:p>
            <a:pPr indent="0" marL="0">
              <a:buNone/>
            </a:pPr>
            <a:r>
              <a:rPr lang="en-US" sz="4400" b="1" spc="50" kern="0" dirty="0">
                <a:solidFill>
                  <a:srgbClr val="FFFFFF"/>
                </a:solidFill>
                <a:latin typeface="Arial Black" pitchFamily="34" charset="0"/>
                <a:ea typeface="Arial Black" pitchFamily="34" charset="-122"/>
                <a:cs typeface="Arial Black" pitchFamily="34" charset="-120"/>
              </a:rPr>
              <a:t>GARTNER</a:t>
            </a:r>
            <a:endParaRPr lang="en-US" sz="4400" dirty="0"/>
          </a:p>
          <a:p>
            <a:pPr indent="0" marL="0">
              <a:buNone/>
            </a:pPr>
            <a:r>
              <a:rPr lang="en-US" sz="4400" b="1" spc="50" kern="0" dirty="0">
                <a:solidFill>
                  <a:srgbClr val="FFFFFF"/>
                </a:solidFill>
                <a:latin typeface="Arial Black" pitchFamily="34" charset="0"/>
                <a:ea typeface="Arial Black" pitchFamily="34" charset="-122"/>
                <a:cs typeface="Arial Black" pitchFamily="34" charset="-120"/>
              </a:rPr>
              <a:t>MOMENT.</a:t>
            </a:r>
            <a:endParaRPr lang="en-US" sz="4400" dirty="0"/>
          </a:p>
        </p:txBody>
      </p:sp>
      <p:sp>
        <p:nvSpPr>
          <p:cNvPr id="11" name="Text 8"/>
          <p:cNvSpPr/>
          <p:nvPr/>
        </p:nvSpPr>
        <p:spPr>
          <a:xfrm>
            <a:off x="411480" y="3154680"/>
            <a:ext cx="6583680" cy="777240"/>
          </a:xfrm>
          <a:prstGeom prst="rect">
            <a:avLst/>
          </a:prstGeom>
          <a:noFill/>
          <a:ln/>
        </p:spPr>
        <p:txBody>
          <a:bodyPr wrap="square" rtlCol="0" anchor="ctr"/>
          <a:lstStyle/>
          <a:p>
            <a:pPr indent="0" marL="0">
              <a:buNone/>
            </a:pPr>
            <a:r>
              <a:rPr lang="en-US" sz="1500" i="1" dirty="0">
                <a:solidFill>
                  <a:srgbClr val="B8C8D8"/>
                </a:solidFill>
                <a:latin typeface="Georgia" pitchFamily="34" charset="0"/>
                <a:ea typeface="Georgia" pitchFamily="34" charset="-122"/>
                <a:cs typeface="Georgia" pitchFamily="34" charset="-120"/>
              </a:rPr>
              <a:t>A frank reckoning with what AI actually does</a:t>
            </a:r>
            <a:endParaRPr lang="en-US" sz="1500" dirty="0"/>
          </a:p>
          <a:p>
            <a:pPr indent="0" marL="0">
              <a:buNone/>
            </a:pPr>
            <a:r>
              <a:rPr lang="en-US" sz="1500" i="1" dirty="0">
                <a:solidFill>
                  <a:srgbClr val="B8C8D8"/>
                </a:solidFill>
                <a:latin typeface="Georgia" pitchFamily="34" charset="0"/>
                <a:ea typeface="Georgia" pitchFamily="34" charset="-122"/>
                <a:cs typeface="Georgia" pitchFamily="34" charset="-120"/>
              </a:rPr>
              <a:t>to the PMM activity map.</a:t>
            </a:r>
            <a:endParaRPr lang="en-US" sz="1500" dirty="0"/>
          </a:p>
        </p:txBody>
      </p:sp>
      <p:sp>
        <p:nvSpPr>
          <p:cNvPr id="12" name="Shape 9"/>
          <p:cNvSpPr/>
          <p:nvPr/>
        </p:nvSpPr>
        <p:spPr>
          <a:xfrm>
            <a:off x="411480" y="3950208"/>
            <a:ext cx="3108960" cy="896112"/>
          </a:xfrm>
          <a:prstGeom prst="rect">
            <a:avLst/>
          </a:prstGeom>
          <a:solidFill>
            <a:srgbClr val="1A3A6A"/>
          </a:solidFill>
          <a:ln w="15240">
            <a:solidFill>
              <a:srgbClr val="0E8C8C"/>
            </a:solidFill>
            <a:prstDash val="solid"/>
          </a:ln>
        </p:spPr>
      </p:sp>
      <p:sp>
        <p:nvSpPr>
          <p:cNvPr id="13" name="Shape 10"/>
          <p:cNvSpPr/>
          <p:nvPr/>
        </p:nvSpPr>
        <p:spPr>
          <a:xfrm>
            <a:off x="411480" y="3950208"/>
            <a:ext cx="54864" cy="896112"/>
          </a:xfrm>
          <a:prstGeom prst="rect">
            <a:avLst/>
          </a:prstGeom>
          <a:solidFill>
            <a:srgbClr val="0E8C8C"/>
          </a:solidFill>
          <a:ln w="12700">
            <a:solidFill>
              <a:srgbClr val="0E8C8C"/>
            </a:solidFill>
            <a:prstDash val="solid"/>
          </a:ln>
        </p:spPr>
      </p:sp>
      <p:sp>
        <p:nvSpPr>
          <p:cNvPr id="14" name="Text 11"/>
          <p:cNvSpPr/>
          <p:nvPr/>
        </p:nvSpPr>
        <p:spPr>
          <a:xfrm>
            <a:off x="548640" y="3950208"/>
            <a:ext cx="2907792" cy="402336"/>
          </a:xfrm>
          <a:prstGeom prst="rect">
            <a:avLst/>
          </a:prstGeom>
          <a:noFill/>
          <a:ln/>
        </p:spPr>
        <p:txBody>
          <a:bodyPr wrap="square" rtlCol="0" anchor="ctr"/>
          <a:lstStyle/>
          <a:p>
            <a:pPr indent="0" marL="0">
              <a:buNone/>
            </a:pPr>
            <a:r>
              <a:rPr lang="en-US" sz="1800" b="1" dirty="0">
                <a:solidFill>
                  <a:srgbClr val="FFFFFF"/>
                </a:solidFill>
                <a:latin typeface="Arial Black" pitchFamily="34" charset="0"/>
                <a:ea typeface="Arial Black" pitchFamily="34" charset="-122"/>
                <a:cs typeface="Arial Black" pitchFamily="34" charset="-120"/>
              </a:rPr>
              <a:t>37  PMM activities</a:t>
            </a:r>
            <a:endParaRPr lang="en-US" sz="1800" dirty="0"/>
          </a:p>
        </p:txBody>
      </p:sp>
      <p:sp>
        <p:nvSpPr>
          <p:cNvPr id="15" name="Text 12"/>
          <p:cNvSpPr/>
          <p:nvPr/>
        </p:nvSpPr>
        <p:spPr>
          <a:xfrm>
            <a:off x="548640" y="4315968"/>
            <a:ext cx="2907792" cy="292608"/>
          </a:xfrm>
          <a:prstGeom prst="rect">
            <a:avLst/>
          </a:prstGeom>
          <a:noFill/>
          <a:ln/>
        </p:spPr>
        <p:txBody>
          <a:bodyPr wrap="square" rtlCol="0" anchor="ctr"/>
          <a:lstStyle/>
          <a:p>
            <a:pPr indent="0" marL="0">
              <a:buNone/>
            </a:pPr>
            <a:r>
              <a:rPr lang="en-US" sz="1000" dirty="0">
                <a:solidFill>
                  <a:srgbClr val="8FC8D8"/>
                </a:solidFill>
                <a:latin typeface="Calibri" pitchFamily="34" charset="0"/>
                <a:ea typeface="Calibri" pitchFamily="34" charset="-122"/>
                <a:cs typeface="Calibri" pitchFamily="34" charset="-120"/>
              </a:rPr>
              <a:t>evaluated for AI replaceability</a:t>
            </a:r>
            <a:endParaRPr lang="en-US" sz="1000" dirty="0"/>
          </a:p>
        </p:txBody>
      </p:sp>
      <p:sp>
        <p:nvSpPr>
          <p:cNvPr id="16" name="Shape 13"/>
          <p:cNvSpPr/>
          <p:nvPr/>
        </p:nvSpPr>
        <p:spPr>
          <a:xfrm>
            <a:off x="3703320" y="3950208"/>
            <a:ext cx="3108960" cy="896112"/>
          </a:xfrm>
          <a:prstGeom prst="rect">
            <a:avLst/>
          </a:prstGeom>
          <a:solidFill>
            <a:srgbClr val="1A3A6A"/>
          </a:solidFill>
          <a:ln w="15240">
            <a:solidFill>
              <a:srgbClr val="C0392B"/>
            </a:solidFill>
            <a:prstDash val="solid"/>
          </a:ln>
        </p:spPr>
      </p:sp>
      <p:sp>
        <p:nvSpPr>
          <p:cNvPr id="17" name="Shape 14"/>
          <p:cNvSpPr/>
          <p:nvPr/>
        </p:nvSpPr>
        <p:spPr>
          <a:xfrm>
            <a:off x="3703320" y="3950208"/>
            <a:ext cx="54864" cy="896112"/>
          </a:xfrm>
          <a:prstGeom prst="rect">
            <a:avLst/>
          </a:prstGeom>
          <a:solidFill>
            <a:srgbClr val="C0392B"/>
          </a:solidFill>
          <a:ln w="12700">
            <a:solidFill>
              <a:srgbClr val="C0392B"/>
            </a:solidFill>
            <a:prstDash val="solid"/>
          </a:ln>
        </p:spPr>
      </p:sp>
      <p:sp>
        <p:nvSpPr>
          <p:cNvPr id="18" name="Text 15"/>
          <p:cNvSpPr/>
          <p:nvPr/>
        </p:nvSpPr>
        <p:spPr>
          <a:xfrm>
            <a:off x="3840480" y="3950208"/>
            <a:ext cx="2907792" cy="402336"/>
          </a:xfrm>
          <a:prstGeom prst="rect">
            <a:avLst/>
          </a:prstGeom>
          <a:noFill/>
          <a:ln/>
        </p:spPr>
        <p:txBody>
          <a:bodyPr wrap="square" rtlCol="0" anchor="ctr"/>
          <a:lstStyle/>
          <a:p>
            <a:pPr indent="0" marL="0">
              <a:buNone/>
            </a:pPr>
            <a:r>
              <a:rPr lang="en-US" sz="1800" b="1" dirty="0">
                <a:solidFill>
                  <a:srgbClr val="FFFFFF"/>
                </a:solidFill>
                <a:latin typeface="Arial Black" pitchFamily="34" charset="0"/>
                <a:ea typeface="Arial Black" pitchFamily="34" charset="-122"/>
                <a:cs typeface="Arial Black" pitchFamily="34" charset="-120"/>
              </a:rPr>
              <a:t>53  PMM org members</a:t>
            </a:r>
            <a:endParaRPr lang="en-US" sz="1800" dirty="0"/>
          </a:p>
        </p:txBody>
      </p:sp>
      <p:sp>
        <p:nvSpPr>
          <p:cNvPr id="19" name="Text 16"/>
          <p:cNvSpPr/>
          <p:nvPr/>
        </p:nvSpPr>
        <p:spPr>
          <a:xfrm>
            <a:off x="3840480" y="4315968"/>
            <a:ext cx="2907792" cy="292608"/>
          </a:xfrm>
          <a:prstGeom prst="rect">
            <a:avLst/>
          </a:prstGeom>
          <a:noFill/>
          <a:ln/>
        </p:spPr>
        <p:txBody>
          <a:bodyPr wrap="square" rtlCol="0" anchor="ctr"/>
          <a:lstStyle/>
          <a:p>
            <a:pPr indent="0" marL="0">
              <a:buNone/>
            </a:pPr>
            <a:r>
              <a:rPr lang="en-US" sz="1000" dirty="0">
                <a:solidFill>
                  <a:srgbClr val="8FC8D8"/>
                </a:solidFill>
                <a:latin typeface="Calibri" pitchFamily="34" charset="0"/>
                <a:ea typeface="Calibri" pitchFamily="34" charset="-122"/>
                <a:cs typeface="Calibri" pitchFamily="34" charset="-120"/>
              </a:rPr>
              <a:t>in the original SAP analysis</a:t>
            </a:r>
            <a:endParaRPr lang="en-US" sz="1000" dirty="0"/>
          </a:p>
        </p:txBody>
      </p:sp>
      <p:sp>
        <p:nvSpPr>
          <p:cNvPr id="20" name="Text 17"/>
          <p:cNvSpPr/>
          <p:nvPr/>
        </p:nvSpPr>
        <p:spPr>
          <a:xfrm>
            <a:off x="411480" y="4773168"/>
            <a:ext cx="8321040" cy="274320"/>
          </a:xfrm>
          <a:prstGeom prst="rect">
            <a:avLst/>
          </a:prstGeom>
          <a:noFill/>
          <a:ln/>
        </p:spPr>
        <p:txBody>
          <a:bodyPr wrap="square" rtlCol="0" anchor="ctr"/>
          <a:lstStyle/>
          <a:p>
            <a:pPr indent="0" marL="0">
              <a:buNone/>
            </a:pPr>
            <a:r>
              <a:rPr lang="en-US" sz="1000" i="1" dirty="0">
                <a:solidFill>
                  <a:srgbClr val="6B7B8D"/>
                </a:solidFill>
                <a:latin typeface="Calibri" pitchFamily="34" charset="0"/>
                <a:ea typeface="Calibri" pitchFamily="34" charset="-122"/>
                <a:cs typeface="Calibri" pitchFamily="34" charset="-120"/>
              </a:rPr>
              <a:t>Chapter 2  ·  The Future of Product Marketing  ·  Chris O'Hara</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4F7FB"/>
        </a:solidFill>
      </p:bgPr>
    </p:bg>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0F2B5B"/>
          </a:solidFill>
          <a:ln w="12700">
            <a:solidFill>
              <a:srgbClr val="0F2B5B"/>
            </a:solidFill>
            <a:prstDash val="solid"/>
          </a:ln>
        </p:spPr>
      </p:sp>
      <p:sp>
        <p:nvSpPr>
          <p:cNvPr id="3" name="Text 1"/>
          <p:cNvSpPr/>
          <p:nvPr/>
        </p:nvSpPr>
        <p:spPr>
          <a:xfrm>
            <a:off x="365760" y="0"/>
            <a:ext cx="8229600" cy="658368"/>
          </a:xfrm>
          <a:prstGeom prst="rect">
            <a:avLst/>
          </a:prstGeom>
          <a:noFill/>
          <a:ln/>
        </p:spPr>
        <p:txBody>
          <a:bodyPr wrap="square" rtlCol="0" anchor="ctr"/>
          <a:lstStyle/>
          <a:p>
            <a:pPr indent="0" marL="0">
              <a:buNone/>
            </a:pPr>
            <a:r>
              <a:rPr lang="en-US" sz="1700" b="1" spc="200" kern="0" dirty="0">
                <a:solidFill>
                  <a:srgbClr val="FFFFFF"/>
                </a:solidFill>
                <a:latin typeface="Arial" pitchFamily="34" charset="0"/>
                <a:ea typeface="Arial" pitchFamily="34" charset="-122"/>
                <a:cs typeface="Arial" pitchFamily="34" charset="-120"/>
              </a:rPr>
              <a:t>THE PRAGMATIC FRAMEWORK</a:t>
            </a:r>
            <a:endParaRPr lang="en-US" sz="1700" dirty="0"/>
          </a:p>
        </p:txBody>
      </p:sp>
      <p:sp>
        <p:nvSpPr>
          <p:cNvPr id="4" name="Shape 2"/>
          <p:cNvSpPr/>
          <p:nvPr/>
        </p:nvSpPr>
        <p:spPr>
          <a:xfrm>
            <a:off x="0" y="658368"/>
            <a:ext cx="9144000" cy="384048"/>
          </a:xfrm>
          <a:prstGeom prst="rect">
            <a:avLst/>
          </a:prstGeom>
          <a:solidFill>
            <a:srgbClr val="1A4A8A"/>
          </a:solidFill>
          <a:ln w="12700">
            <a:solidFill>
              <a:srgbClr val="1A4A8A"/>
            </a:solidFill>
            <a:prstDash val="solid"/>
          </a:ln>
        </p:spPr>
      </p:sp>
      <p:sp>
        <p:nvSpPr>
          <p:cNvPr id="5" name="Text 3"/>
          <p:cNvSpPr/>
          <p:nvPr/>
        </p:nvSpPr>
        <p:spPr>
          <a:xfrm>
            <a:off x="365760" y="658368"/>
            <a:ext cx="8412480" cy="384048"/>
          </a:xfrm>
          <a:prstGeom prst="rect">
            <a:avLst/>
          </a:prstGeom>
          <a:noFill/>
          <a:ln/>
        </p:spPr>
        <p:txBody>
          <a:bodyPr wrap="square" rtlCol="0" anchor="ctr"/>
          <a:lstStyle/>
          <a:p>
            <a:pPr indent="0" marL="0">
              <a:buNone/>
            </a:pPr>
            <a:r>
              <a:rPr lang="en-US" sz="1300" i="1" dirty="0">
                <a:solidFill>
                  <a:srgbClr val="FFFFFF"/>
                </a:solidFill>
                <a:latin typeface="Georgia" pitchFamily="34" charset="0"/>
                <a:ea typeface="Georgia" pitchFamily="34" charset="-122"/>
                <a:cs typeface="Georgia" pitchFamily="34" charset="-120"/>
              </a:rPr>
              <a:t>The Pragmatic Institute maps 37 activities across the PMM function. The analysis starts here.</a:t>
            </a:r>
            <a:endParaRPr lang="en-US" sz="1300" dirty="0"/>
          </a:p>
        </p:txBody>
      </p:sp>
      <p:sp>
        <p:nvSpPr>
          <p:cNvPr id="6" name="Shape 4"/>
          <p:cNvSpPr/>
          <p:nvPr/>
        </p:nvSpPr>
        <p:spPr>
          <a:xfrm>
            <a:off x="228600" y="1170432"/>
            <a:ext cx="2788920" cy="1783080"/>
          </a:xfrm>
          <a:prstGeom prst="rect">
            <a:avLst/>
          </a:prstGeom>
          <a:solidFill>
            <a:srgbClr val="FFFFFF"/>
          </a:solidFill>
          <a:ln w="6350">
            <a:solidFill>
              <a:srgbClr val="E0E8F0"/>
            </a:solidFill>
            <a:prstDash val="solid"/>
          </a:ln>
          <a:effectLst>
            <a:outerShdw sx="100000" sy="100000" kx="0" ky="0" algn="bl" rotWithShape="0" blurRad="101600" dist="38100" dir="8100000">
              <a:srgbClr val="000000">
                <a:alpha val="10000"/>
              </a:srgbClr>
            </a:outerShdw>
          </a:effectLst>
        </p:spPr>
      </p:sp>
      <p:sp>
        <p:nvSpPr>
          <p:cNvPr id="7" name="Shape 5"/>
          <p:cNvSpPr/>
          <p:nvPr/>
        </p:nvSpPr>
        <p:spPr>
          <a:xfrm>
            <a:off x="228600" y="1170432"/>
            <a:ext cx="2788920" cy="347472"/>
          </a:xfrm>
          <a:prstGeom prst="rect">
            <a:avLst/>
          </a:prstGeom>
          <a:solidFill>
            <a:srgbClr val="0E8C8C"/>
          </a:solidFill>
          <a:ln w="12700">
            <a:solidFill>
              <a:srgbClr val="0E8C8C"/>
            </a:solidFill>
            <a:prstDash val="solid"/>
          </a:ln>
        </p:spPr>
      </p:sp>
      <p:sp>
        <p:nvSpPr>
          <p:cNvPr id="8" name="Text 6"/>
          <p:cNvSpPr/>
          <p:nvPr/>
        </p:nvSpPr>
        <p:spPr>
          <a:xfrm>
            <a:off x="320040" y="1170432"/>
            <a:ext cx="2606040" cy="347472"/>
          </a:xfrm>
          <a:prstGeom prst="rect">
            <a:avLst/>
          </a:prstGeom>
          <a:noFill/>
          <a:ln/>
        </p:spPr>
        <p:txBody>
          <a:bodyPr wrap="square" rtlCol="0" anchor="ctr"/>
          <a:lstStyle/>
          <a:p>
            <a:pPr indent="0" marL="0">
              <a:buNone/>
            </a:pPr>
            <a:r>
              <a:rPr lang="en-US" sz="950" b="1" dirty="0">
                <a:solidFill>
                  <a:srgbClr val="FFFFFF"/>
                </a:solidFill>
                <a:latin typeface="Arial" pitchFamily="34" charset="0"/>
                <a:ea typeface="Arial" pitchFamily="34" charset="-122"/>
                <a:cs typeface="Arial" pitchFamily="34" charset="-120"/>
              </a:rPr>
              <a:t>Market Intelligence</a:t>
            </a:r>
            <a:endParaRPr lang="en-US" sz="950" dirty="0"/>
          </a:p>
        </p:txBody>
      </p:sp>
      <p:sp>
        <p:nvSpPr>
          <p:cNvPr id="9" name="Text 7"/>
          <p:cNvSpPr/>
          <p:nvPr/>
        </p:nvSpPr>
        <p:spPr>
          <a:xfrm>
            <a:off x="338328" y="1572768"/>
            <a:ext cx="2578608" cy="237744"/>
          </a:xfrm>
          <a:prstGeom prst="rect">
            <a:avLst/>
          </a:prstGeom>
          <a:noFill/>
          <a:ln/>
        </p:spPr>
        <p:txBody>
          <a:bodyPr wrap="square" rtlCol="0" anchor="ctr"/>
          <a:lstStyle/>
          <a:p>
            <a:pPr indent="0" marL="0">
              <a:buNone/>
            </a:pPr>
            <a:r>
              <a:rPr lang="en-US" sz="900" dirty="0">
                <a:solidFill>
                  <a:srgbClr val="1A2B3C"/>
                </a:solidFill>
                <a:latin typeface="Calibri" pitchFamily="34" charset="0"/>
                <a:ea typeface="Calibri" pitchFamily="34" charset="-122"/>
                <a:cs typeface="Calibri" pitchFamily="34" charset="-120"/>
              </a:rPr>
              <a:t>· Win/loss analysis</a:t>
            </a:r>
            <a:endParaRPr lang="en-US" sz="900" dirty="0"/>
          </a:p>
        </p:txBody>
      </p:sp>
      <p:sp>
        <p:nvSpPr>
          <p:cNvPr id="10" name="Text 8"/>
          <p:cNvSpPr/>
          <p:nvPr/>
        </p:nvSpPr>
        <p:spPr>
          <a:xfrm>
            <a:off x="338328" y="1828800"/>
            <a:ext cx="2578608" cy="237744"/>
          </a:xfrm>
          <a:prstGeom prst="rect">
            <a:avLst/>
          </a:prstGeom>
          <a:noFill/>
          <a:ln/>
        </p:spPr>
        <p:txBody>
          <a:bodyPr wrap="square" rtlCol="0" anchor="ctr"/>
          <a:lstStyle/>
          <a:p>
            <a:pPr indent="0" marL="0">
              <a:buNone/>
            </a:pPr>
            <a:r>
              <a:rPr lang="en-US" sz="900" dirty="0">
                <a:solidFill>
                  <a:srgbClr val="1A2B3C"/>
                </a:solidFill>
                <a:latin typeface="Calibri" pitchFamily="34" charset="0"/>
                <a:ea typeface="Calibri" pitchFamily="34" charset="-122"/>
                <a:cs typeface="Calibri" pitchFamily="34" charset="-120"/>
              </a:rPr>
              <a:t>· Competitive monitoring</a:t>
            </a:r>
            <a:endParaRPr lang="en-US" sz="900" dirty="0"/>
          </a:p>
        </p:txBody>
      </p:sp>
      <p:sp>
        <p:nvSpPr>
          <p:cNvPr id="11" name="Text 9"/>
          <p:cNvSpPr/>
          <p:nvPr/>
        </p:nvSpPr>
        <p:spPr>
          <a:xfrm>
            <a:off x="338328" y="2084832"/>
            <a:ext cx="2578608" cy="237744"/>
          </a:xfrm>
          <a:prstGeom prst="rect">
            <a:avLst/>
          </a:prstGeom>
          <a:noFill/>
          <a:ln/>
        </p:spPr>
        <p:txBody>
          <a:bodyPr wrap="square" rtlCol="0" anchor="ctr"/>
          <a:lstStyle/>
          <a:p>
            <a:pPr indent="0" marL="0">
              <a:buNone/>
            </a:pPr>
            <a:r>
              <a:rPr lang="en-US" sz="900" dirty="0">
                <a:solidFill>
                  <a:srgbClr val="1A2B3C"/>
                </a:solidFill>
                <a:latin typeface="Calibri" pitchFamily="34" charset="0"/>
                <a:ea typeface="Calibri" pitchFamily="34" charset="-122"/>
                <a:cs typeface="Calibri" pitchFamily="34" charset="-120"/>
              </a:rPr>
              <a:t>· Customer research</a:t>
            </a:r>
            <a:endParaRPr lang="en-US" sz="900" dirty="0"/>
          </a:p>
        </p:txBody>
      </p:sp>
      <p:sp>
        <p:nvSpPr>
          <p:cNvPr id="12" name="Text 10"/>
          <p:cNvSpPr/>
          <p:nvPr/>
        </p:nvSpPr>
        <p:spPr>
          <a:xfrm>
            <a:off x="338328" y="2340864"/>
            <a:ext cx="2578608" cy="237744"/>
          </a:xfrm>
          <a:prstGeom prst="rect">
            <a:avLst/>
          </a:prstGeom>
          <a:noFill/>
          <a:ln/>
        </p:spPr>
        <p:txBody>
          <a:bodyPr wrap="square" rtlCol="0" anchor="ctr"/>
          <a:lstStyle/>
          <a:p>
            <a:pPr indent="0" marL="0">
              <a:buNone/>
            </a:pPr>
            <a:r>
              <a:rPr lang="en-US" sz="900" dirty="0">
                <a:solidFill>
                  <a:srgbClr val="1A2B3C"/>
                </a:solidFill>
                <a:latin typeface="Calibri" pitchFamily="34" charset="0"/>
                <a:ea typeface="Calibri" pitchFamily="34" charset="-122"/>
                <a:cs typeface="Calibri" pitchFamily="34" charset="-120"/>
              </a:rPr>
              <a:t>· Market sizing</a:t>
            </a:r>
            <a:endParaRPr lang="en-US" sz="900" dirty="0"/>
          </a:p>
        </p:txBody>
      </p:sp>
      <p:sp>
        <p:nvSpPr>
          <p:cNvPr id="13" name="Text 11"/>
          <p:cNvSpPr/>
          <p:nvPr/>
        </p:nvSpPr>
        <p:spPr>
          <a:xfrm>
            <a:off x="338328" y="2596896"/>
            <a:ext cx="2578608" cy="237744"/>
          </a:xfrm>
          <a:prstGeom prst="rect">
            <a:avLst/>
          </a:prstGeom>
          <a:noFill/>
          <a:ln/>
        </p:spPr>
        <p:txBody>
          <a:bodyPr wrap="square" rtlCol="0" anchor="ctr"/>
          <a:lstStyle/>
          <a:p>
            <a:pPr indent="0" marL="0">
              <a:buNone/>
            </a:pPr>
            <a:r>
              <a:rPr lang="en-US" sz="900" dirty="0">
                <a:solidFill>
                  <a:srgbClr val="1A2B3C"/>
                </a:solidFill>
                <a:latin typeface="Calibri" pitchFamily="34" charset="0"/>
                <a:ea typeface="Calibri" pitchFamily="34" charset="-122"/>
                <a:cs typeface="Calibri" pitchFamily="34" charset="-120"/>
              </a:rPr>
              <a:t>· Analyst relations</a:t>
            </a:r>
            <a:endParaRPr lang="en-US" sz="900" dirty="0"/>
          </a:p>
        </p:txBody>
      </p:sp>
      <p:sp>
        <p:nvSpPr>
          <p:cNvPr id="14" name="Shape 12"/>
          <p:cNvSpPr/>
          <p:nvPr/>
        </p:nvSpPr>
        <p:spPr>
          <a:xfrm>
            <a:off x="3172968" y="1170432"/>
            <a:ext cx="2788920" cy="1783080"/>
          </a:xfrm>
          <a:prstGeom prst="rect">
            <a:avLst/>
          </a:prstGeom>
          <a:solidFill>
            <a:srgbClr val="FFFFFF"/>
          </a:solidFill>
          <a:ln w="6350">
            <a:solidFill>
              <a:srgbClr val="E0E8F0"/>
            </a:solidFill>
            <a:prstDash val="solid"/>
          </a:ln>
          <a:effectLst>
            <a:outerShdw sx="100000" sy="100000" kx="0" ky="0" algn="bl" rotWithShape="0" blurRad="101600" dist="38100" dir="8100000">
              <a:srgbClr val="000000">
                <a:alpha val="10000"/>
              </a:srgbClr>
            </a:outerShdw>
          </a:effectLst>
        </p:spPr>
      </p:sp>
      <p:sp>
        <p:nvSpPr>
          <p:cNvPr id="15" name="Shape 13"/>
          <p:cNvSpPr/>
          <p:nvPr/>
        </p:nvSpPr>
        <p:spPr>
          <a:xfrm>
            <a:off x="3172968" y="1170432"/>
            <a:ext cx="2788920" cy="347472"/>
          </a:xfrm>
          <a:prstGeom prst="rect">
            <a:avLst/>
          </a:prstGeom>
          <a:solidFill>
            <a:srgbClr val="1A4A8A"/>
          </a:solidFill>
          <a:ln w="12700">
            <a:solidFill>
              <a:srgbClr val="1A4A8A"/>
            </a:solidFill>
            <a:prstDash val="solid"/>
          </a:ln>
        </p:spPr>
      </p:sp>
      <p:sp>
        <p:nvSpPr>
          <p:cNvPr id="16" name="Text 14"/>
          <p:cNvSpPr/>
          <p:nvPr/>
        </p:nvSpPr>
        <p:spPr>
          <a:xfrm>
            <a:off x="3264408" y="1170432"/>
            <a:ext cx="2606040" cy="347472"/>
          </a:xfrm>
          <a:prstGeom prst="rect">
            <a:avLst/>
          </a:prstGeom>
          <a:noFill/>
          <a:ln/>
        </p:spPr>
        <p:txBody>
          <a:bodyPr wrap="square" rtlCol="0" anchor="ctr"/>
          <a:lstStyle/>
          <a:p>
            <a:pPr indent="0" marL="0">
              <a:buNone/>
            </a:pPr>
            <a:r>
              <a:rPr lang="en-US" sz="950" b="1" dirty="0">
                <a:solidFill>
                  <a:srgbClr val="FFFFFF"/>
                </a:solidFill>
                <a:latin typeface="Arial" pitchFamily="34" charset="0"/>
                <a:ea typeface="Arial" pitchFamily="34" charset="-122"/>
                <a:cs typeface="Arial" pitchFamily="34" charset="-120"/>
              </a:rPr>
              <a:t>Product Strategy</a:t>
            </a:r>
            <a:endParaRPr lang="en-US" sz="950" dirty="0"/>
          </a:p>
        </p:txBody>
      </p:sp>
      <p:sp>
        <p:nvSpPr>
          <p:cNvPr id="17" name="Text 15"/>
          <p:cNvSpPr/>
          <p:nvPr/>
        </p:nvSpPr>
        <p:spPr>
          <a:xfrm>
            <a:off x="3282696" y="1572768"/>
            <a:ext cx="2578608" cy="237744"/>
          </a:xfrm>
          <a:prstGeom prst="rect">
            <a:avLst/>
          </a:prstGeom>
          <a:noFill/>
          <a:ln/>
        </p:spPr>
        <p:txBody>
          <a:bodyPr wrap="square" rtlCol="0" anchor="ctr"/>
          <a:lstStyle/>
          <a:p>
            <a:pPr indent="0" marL="0">
              <a:buNone/>
            </a:pPr>
            <a:r>
              <a:rPr lang="en-US" sz="900" dirty="0">
                <a:solidFill>
                  <a:srgbClr val="1A2B3C"/>
                </a:solidFill>
                <a:latin typeface="Calibri" pitchFamily="34" charset="0"/>
                <a:ea typeface="Calibri" pitchFamily="34" charset="-122"/>
                <a:cs typeface="Calibri" pitchFamily="34" charset="-120"/>
              </a:rPr>
              <a:t>· Roadmap input</a:t>
            </a:r>
            <a:endParaRPr lang="en-US" sz="900" dirty="0"/>
          </a:p>
        </p:txBody>
      </p:sp>
      <p:sp>
        <p:nvSpPr>
          <p:cNvPr id="18" name="Text 16"/>
          <p:cNvSpPr/>
          <p:nvPr/>
        </p:nvSpPr>
        <p:spPr>
          <a:xfrm>
            <a:off x="3282696" y="1828800"/>
            <a:ext cx="2578608" cy="237744"/>
          </a:xfrm>
          <a:prstGeom prst="rect">
            <a:avLst/>
          </a:prstGeom>
          <a:noFill/>
          <a:ln/>
        </p:spPr>
        <p:txBody>
          <a:bodyPr wrap="square" rtlCol="0" anchor="ctr"/>
          <a:lstStyle/>
          <a:p>
            <a:pPr indent="0" marL="0">
              <a:buNone/>
            </a:pPr>
            <a:r>
              <a:rPr lang="en-US" sz="900" dirty="0">
                <a:solidFill>
                  <a:srgbClr val="1A2B3C"/>
                </a:solidFill>
                <a:latin typeface="Calibri" pitchFamily="34" charset="0"/>
                <a:ea typeface="Calibri" pitchFamily="34" charset="-122"/>
                <a:cs typeface="Calibri" pitchFamily="34" charset="-120"/>
              </a:rPr>
              <a:t>· Pricing strategy</a:t>
            </a:r>
            <a:endParaRPr lang="en-US" sz="900" dirty="0"/>
          </a:p>
        </p:txBody>
      </p:sp>
      <p:sp>
        <p:nvSpPr>
          <p:cNvPr id="19" name="Text 17"/>
          <p:cNvSpPr/>
          <p:nvPr/>
        </p:nvSpPr>
        <p:spPr>
          <a:xfrm>
            <a:off x="3282696" y="2084832"/>
            <a:ext cx="2578608" cy="237744"/>
          </a:xfrm>
          <a:prstGeom prst="rect">
            <a:avLst/>
          </a:prstGeom>
          <a:noFill/>
          <a:ln/>
        </p:spPr>
        <p:txBody>
          <a:bodyPr wrap="square" rtlCol="0" anchor="ctr"/>
          <a:lstStyle/>
          <a:p>
            <a:pPr indent="0" marL="0">
              <a:buNone/>
            </a:pPr>
            <a:r>
              <a:rPr lang="en-US" sz="900" dirty="0">
                <a:solidFill>
                  <a:srgbClr val="1A2B3C"/>
                </a:solidFill>
                <a:latin typeface="Calibri" pitchFamily="34" charset="0"/>
                <a:ea typeface="Calibri" pitchFamily="34" charset="-122"/>
                <a:cs typeface="Calibri" pitchFamily="34" charset="-120"/>
              </a:rPr>
              <a:t>· Launch planning</a:t>
            </a:r>
            <a:endParaRPr lang="en-US" sz="900" dirty="0"/>
          </a:p>
        </p:txBody>
      </p:sp>
      <p:sp>
        <p:nvSpPr>
          <p:cNvPr id="20" name="Text 18"/>
          <p:cNvSpPr/>
          <p:nvPr/>
        </p:nvSpPr>
        <p:spPr>
          <a:xfrm>
            <a:off x="3282696" y="2340864"/>
            <a:ext cx="2578608" cy="237744"/>
          </a:xfrm>
          <a:prstGeom prst="rect">
            <a:avLst/>
          </a:prstGeom>
          <a:noFill/>
          <a:ln/>
        </p:spPr>
        <p:txBody>
          <a:bodyPr wrap="square" rtlCol="0" anchor="ctr"/>
          <a:lstStyle/>
          <a:p>
            <a:pPr indent="0" marL="0">
              <a:buNone/>
            </a:pPr>
            <a:r>
              <a:rPr lang="en-US" sz="900" dirty="0">
                <a:solidFill>
                  <a:srgbClr val="1A2B3C"/>
                </a:solidFill>
                <a:latin typeface="Calibri" pitchFamily="34" charset="0"/>
                <a:ea typeface="Calibri" pitchFamily="34" charset="-122"/>
                <a:cs typeface="Calibri" pitchFamily="34" charset="-120"/>
              </a:rPr>
              <a:t>· Category creation</a:t>
            </a:r>
            <a:endParaRPr lang="en-US" sz="900" dirty="0"/>
          </a:p>
        </p:txBody>
      </p:sp>
      <p:sp>
        <p:nvSpPr>
          <p:cNvPr id="21" name="Text 19"/>
          <p:cNvSpPr/>
          <p:nvPr/>
        </p:nvSpPr>
        <p:spPr>
          <a:xfrm>
            <a:off x="3282696" y="2596896"/>
            <a:ext cx="2578608" cy="237744"/>
          </a:xfrm>
          <a:prstGeom prst="rect">
            <a:avLst/>
          </a:prstGeom>
          <a:noFill/>
          <a:ln/>
        </p:spPr>
        <p:txBody>
          <a:bodyPr wrap="square" rtlCol="0" anchor="ctr"/>
          <a:lstStyle/>
          <a:p>
            <a:pPr indent="0" marL="0">
              <a:buNone/>
            </a:pPr>
            <a:r>
              <a:rPr lang="en-US" sz="900" dirty="0">
                <a:solidFill>
                  <a:srgbClr val="1A2B3C"/>
                </a:solidFill>
                <a:latin typeface="Calibri" pitchFamily="34" charset="0"/>
                <a:ea typeface="Calibri" pitchFamily="34" charset="-122"/>
                <a:cs typeface="Calibri" pitchFamily="34" charset="-120"/>
              </a:rPr>
              <a:t>· Positioning architecture</a:t>
            </a:r>
            <a:endParaRPr lang="en-US" sz="900" dirty="0"/>
          </a:p>
        </p:txBody>
      </p:sp>
      <p:sp>
        <p:nvSpPr>
          <p:cNvPr id="22" name="Shape 20"/>
          <p:cNvSpPr/>
          <p:nvPr/>
        </p:nvSpPr>
        <p:spPr>
          <a:xfrm>
            <a:off x="6117336" y="1170432"/>
            <a:ext cx="2788920" cy="1783080"/>
          </a:xfrm>
          <a:prstGeom prst="rect">
            <a:avLst/>
          </a:prstGeom>
          <a:solidFill>
            <a:srgbClr val="FFFFFF"/>
          </a:solidFill>
          <a:ln w="6350">
            <a:solidFill>
              <a:srgbClr val="E0E8F0"/>
            </a:solidFill>
            <a:prstDash val="solid"/>
          </a:ln>
          <a:effectLst>
            <a:outerShdw sx="100000" sy="100000" kx="0" ky="0" algn="bl" rotWithShape="0" blurRad="101600" dist="38100" dir="8100000">
              <a:srgbClr val="000000">
                <a:alpha val="10000"/>
              </a:srgbClr>
            </a:outerShdw>
          </a:effectLst>
        </p:spPr>
      </p:sp>
      <p:sp>
        <p:nvSpPr>
          <p:cNvPr id="23" name="Shape 21"/>
          <p:cNvSpPr/>
          <p:nvPr/>
        </p:nvSpPr>
        <p:spPr>
          <a:xfrm>
            <a:off x="6117336" y="1170432"/>
            <a:ext cx="2788920" cy="347472"/>
          </a:xfrm>
          <a:prstGeom prst="rect">
            <a:avLst/>
          </a:prstGeom>
          <a:solidFill>
            <a:srgbClr val="1A7A4A"/>
          </a:solidFill>
          <a:ln w="12700">
            <a:solidFill>
              <a:srgbClr val="1A7A4A"/>
            </a:solidFill>
            <a:prstDash val="solid"/>
          </a:ln>
        </p:spPr>
      </p:sp>
      <p:sp>
        <p:nvSpPr>
          <p:cNvPr id="24" name="Text 22"/>
          <p:cNvSpPr/>
          <p:nvPr/>
        </p:nvSpPr>
        <p:spPr>
          <a:xfrm>
            <a:off x="6208776" y="1170432"/>
            <a:ext cx="2606040" cy="347472"/>
          </a:xfrm>
          <a:prstGeom prst="rect">
            <a:avLst/>
          </a:prstGeom>
          <a:noFill/>
          <a:ln/>
        </p:spPr>
        <p:txBody>
          <a:bodyPr wrap="square" rtlCol="0" anchor="ctr"/>
          <a:lstStyle/>
          <a:p>
            <a:pPr indent="0" marL="0">
              <a:buNone/>
            </a:pPr>
            <a:r>
              <a:rPr lang="en-US" sz="950" b="1" dirty="0">
                <a:solidFill>
                  <a:srgbClr val="FFFFFF"/>
                </a:solidFill>
                <a:latin typeface="Arial" pitchFamily="34" charset="0"/>
                <a:ea typeface="Arial" pitchFamily="34" charset="-122"/>
                <a:cs typeface="Arial" pitchFamily="34" charset="-120"/>
              </a:rPr>
              <a:t>Content &amp; Messaging</a:t>
            </a:r>
            <a:endParaRPr lang="en-US" sz="950" dirty="0"/>
          </a:p>
        </p:txBody>
      </p:sp>
      <p:sp>
        <p:nvSpPr>
          <p:cNvPr id="25" name="Text 23"/>
          <p:cNvSpPr/>
          <p:nvPr/>
        </p:nvSpPr>
        <p:spPr>
          <a:xfrm>
            <a:off x="6227064" y="1572768"/>
            <a:ext cx="2578608" cy="237744"/>
          </a:xfrm>
          <a:prstGeom prst="rect">
            <a:avLst/>
          </a:prstGeom>
          <a:noFill/>
          <a:ln/>
        </p:spPr>
        <p:txBody>
          <a:bodyPr wrap="square" rtlCol="0" anchor="ctr"/>
          <a:lstStyle/>
          <a:p>
            <a:pPr indent="0" marL="0">
              <a:buNone/>
            </a:pPr>
            <a:r>
              <a:rPr lang="en-US" sz="900" dirty="0">
                <a:solidFill>
                  <a:srgbClr val="1A2B3C"/>
                </a:solidFill>
                <a:latin typeface="Calibri" pitchFamily="34" charset="0"/>
                <a:ea typeface="Calibri" pitchFamily="34" charset="-122"/>
                <a:cs typeface="Calibri" pitchFamily="34" charset="-120"/>
              </a:rPr>
              <a:t>· Messaging frameworks</a:t>
            </a:r>
            <a:endParaRPr lang="en-US" sz="900" dirty="0"/>
          </a:p>
        </p:txBody>
      </p:sp>
      <p:sp>
        <p:nvSpPr>
          <p:cNvPr id="26" name="Text 24"/>
          <p:cNvSpPr/>
          <p:nvPr/>
        </p:nvSpPr>
        <p:spPr>
          <a:xfrm>
            <a:off x="6227064" y="1828800"/>
            <a:ext cx="2578608" cy="237744"/>
          </a:xfrm>
          <a:prstGeom prst="rect">
            <a:avLst/>
          </a:prstGeom>
          <a:noFill/>
          <a:ln/>
        </p:spPr>
        <p:txBody>
          <a:bodyPr wrap="square" rtlCol="0" anchor="ctr"/>
          <a:lstStyle/>
          <a:p>
            <a:pPr indent="0" marL="0">
              <a:buNone/>
            </a:pPr>
            <a:r>
              <a:rPr lang="en-US" sz="900" dirty="0">
                <a:solidFill>
                  <a:srgbClr val="1A2B3C"/>
                </a:solidFill>
                <a:latin typeface="Calibri" pitchFamily="34" charset="0"/>
                <a:ea typeface="Calibri" pitchFamily="34" charset="-122"/>
                <a:cs typeface="Calibri" pitchFamily="34" charset="-120"/>
              </a:rPr>
              <a:t>· Narrative design</a:t>
            </a:r>
            <a:endParaRPr lang="en-US" sz="900" dirty="0"/>
          </a:p>
        </p:txBody>
      </p:sp>
      <p:sp>
        <p:nvSpPr>
          <p:cNvPr id="27" name="Text 25"/>
          <p:cNvSpPr/>
          <p:nvPr/>
        </p:nvSpPr>
        <p:spPr>
          <a:xfrm>
            <a:off x="6227064" y="2084832"/>
            <a:ext cx="2578608" cy="237744"/>
          </a:xfrm>
          <a:prstGeom prst="rect">
            <a:avLst/>
          </a:prstGeom>
          <a:noFill/>
          <a:ln/>
        </p:spPr>
        <p:txBody>
          <a:bodyPr wrap="square" rtlCol="0" anchor="ctr"/>
          <a:lstStyle/>
          <a:p>
            <a:pPr indent="0" marL="0">
              <a:buNone/>
            </a:pPr>
            <a:r>
              <a:rPr lang="en-US" sz="900" dirty="0">
                <a:solidFill>
                  <a:srgbClr val="1A2B3C"/>
                </a:solidFill>
                <a:latin typeface="Calibri" pitchFamily="34" charset="0"/>
                <a:ea typeface="Calibri" pitchFamily="34" charset="-122"/>
                <a:cs typeface="Calibri" pitchFamily="34" charset="-120"/>
              </a:rPr>
              <a:t>· Sales stories</a:t>
            </a:r>
            <a:endParaRPr lang="en-US" sz="900" dirty="0"/>
          </a:p>
        </p:txBody>
      </p:sp>
      <p:sp>
        <p:nvSpPr>
          <p:cNvPr id="28" name="Text 26"/>
          <p:cNvSpPr/>
          <p:nvPr/>
        </p:nvSpPr>
        <p:spPr>
          <a:xfrm>
            <a:off x="6227064" y="2340864"/>
            <a:ext cx="2578608" cy="237744"/>
          </a:xfrm>
          <a:prstGeom prst="rect">
            <a:avLst/>
          </a:prstGeom>
          <a:noFill/>
          <a:ln/>
        </p:spPr>
        <p:txBody>
          <a:bodyPr wrap="square" rtlCol="0" anchor="ctr"/>
          <a:lstStyle/>
          <a:p>
            <a:pPr indent="0" marL="0">
              <a:buNone/>
            </a:pPr>
            <a:r>
              <a:rPr lang="en-US" sz="900" dirty="0">
                <a:solidFill>
                  <a:srgbClr val="1A2B3C"/>
                </a:solidFill>
                <a:latin typeface="Calibri" pitchFamily="34" charset="0"/>
                <a:ea typeface="Calibri" pitchFamily="34" charset="-122"/>
                <a:cs typeface="Calibri" pitchFamily="34" charset="-120"/>
              </a:rPr>
              <a:t>· Thought leadership</a:t>
            </a:r>
            <a:endParaRPr lang="en-US" sz="900" dirty="0"/>
          </a:p>
        </p:txBody>
      </p:sp>
      <p:sp>
        <p:nvSpPr>
          <p:cNvPr id="29" name="Text 27"/>
          <p:cNvSpPr/>
          <p:nvPr/>
        </p:nvSpPr>
        <p:spPr>
          <a:xfrm>
            <a:off x="6227064" y="2596896"/>
            <a:ext cx="2578608" cy="237744"/>
          </a:xfrm>
          <a:prstGeom prst="rect">
            <a:avLst/>
          </a:prstGeom>
          <a:noFill/>
          <a:ln/>
        </p:spPr>
        <p:txBody>
          <a:bodyPr wrap="square" rtlCol="0" anchor="ctr"/>
          <a:lstStyle/>
          <a:p>
            <a:pPr indent="0" marL="0">
              <a:buNone/>
            </a:pPr>
            <a:r>
              <a:rPr lang="en-US" sz="900" dirty="0">
                <a:solidFill>
                  <a:srgbClr val="1A2B3C"/>
                </a:solidFill>
                <a:latin typeface="Calibri" pitchFamily="34" charset="0"/>
                <a:ea typeface="Calibri" pitchFamily="34" charset="-122"/>
                <a:cs typeface="Calibri" pitchFamily="34" charset="-120"/>
              </a:rPr>
              <a:t>· Executive comms</a:t>
            </a:r>
            <a:endParaRPr lang="en-US" sz="900" dirty="0"/>
          </a:p>
        </p:txBody>
      </p:sp>
      <p:sp>
        <p:nvSpPr>
          <p:cNvPr id="30" name="Shape 28"/>
          <p:cNvSpPr/>
          <p:nvPr/>
        </p:nvSpPr>
        <p:spPr>
          <a:xfrm>
            <a:off x="228600" y="3044952"/>
            <a:ext cx="2788920" cy="1783080"/>
          </a:xfrm>
          <a:prstGeom prst="rect">
            <a:avLst/>
          </a:prstGeom>
          <a:solidFill>
            <a:srgbClr val="FFFFFF"/>
          </a:solidFill>
          <a:ln w="6350">
            <a:solidFill>
              <a:srgbClr val="E0E8F0"/>
            </a:solidFill>
            <a:prstDash val="solid"/>
          </a:ln>
          <a:effectLst>
            <a:outerShdw sx="100000" sy="100000" kx="0" ky="0" algn="bl" rotWithShape="0" blurRad="101600" dist="38100" dir="8100000">
              <a:srgbClr val="000000">
                <a:alpha val="10000"/>
              </a:srgbClr>
            </a:outerShdw>
          </a:effectLst>
        </p:spPr>
      </p:sp>
      <p:sp>
        <p:nvSpPr>
          <p:cNvPr id="31" name="Shape 29"/>
          <p:cNvSpPr/>
          <p:nvPr/>
        </p:nvSpPr>
        <p:spPr>
          <a:xfrm>
            <a:off x="228600" y="3044952"/>
            <a:ext cx="2788920" cy="347472"/>
          </a:xfrm>
          <a:prstGeom prst="rect">
            <a:avLst/>
          </a:prstGeom>
          <a:solidFill>
            <a:srgbClr val="D4790A"/>
          </a:solidFill>
          <a:ln w="12700">
            <a:solidFill>
              <a:srgbClr val="D4790A"/>
            </a:solidFill>
            <a:prstDash val="solid"/>
          </a:ln>
        </p:spPr>
      </p:sp>
      <p:sp>
        <p:nvSpPr>
          <p:cNvPr id="32" name="Text 30"/>
          <p:cNvSpPr/>
          <p:nvPr/>
        </p:nvSpPr>
        <p:spPr>
          <a:xfrm>
            <a:off x="320040" y="3044952"/>
            <a:ext cx="2606040" cy="347472"/>
          </a:xfrm>
          <a:prstGeom prst="rect">
            <a:avLst/>
          </a:prstGeom>
          <a:noFill/>
          <a:ln/>
        </p:spPr>
        <p:txBody>
          <a:bodyPr wrap="square" rtlCol="0" anchor="ctr"/>
          <a:lstStyle/>
          <a:p>
            <a:pPr indent="0" marL="0">
              <a:buNone/>
            </a:pPr>
            <a:r>
              <a:rPr lang="en-US" sz="950" b="1" dirty="0">
                <a:solidFill>
                  <a:srgbClr val="FFFFFF"/>
                </a:solidFill>
                <a:latin typeface="Arial" pitchFamily="34" charset="0"/>
                <a:ea typeface="Arial" pitchFamily="34" charset="-122"/>
                <a:cs typeface="Arial" pitchFamily="34" charset="-120"/>
              </a:rPr>
              <a:t>Sales Enablement</a:t>
            </a:r>
            <a:endParaRPr lang="en-US" sz="950" dirty="0"/>
          </a:p>
        </p:txBody>
      </p:sp>
      <p:sp>
        <p:nvSpPr>
          <p:cNvPr id="33" name="Text 31"/>
          <p:cNvSpPr/>
          <p:nvPr/>
        </p:nvSpPr>
        <p:spPr>
          <a:xfrm>
            <a:off x="338328" y="3447288"/>
            <a:ext cx="2578608" cy="237744"/>
          </a:xfrm>
          <a:prstGeom prst="rect">
            <a:avLst/>
          </a:prstGeom>
          <a:noFill/>
          <a:ln/>
        </p:spPr>
        <p:txBody>
          <a:bodyPr wrap="square" rtlCol="0" anchor="ctr"/>
          <a:lstStyle/>
          <a:p>
            <a:pPr indent="0" marL="0">
              <a:buNone/>
            </a:pPr>
            <a:r>
              <a:rPr lang="en-US" sz="900" dirty="0">
                <a:solidFill>
                  <a:srgbClr val="1A2B3C"/>
                </a:solidFill>
                <a:latin typeface="Calibri" pitchFamily="34" charset="0"/>
                <a:ea typeface="Calibri" pitchFamily="34" charset="-122"/>
                <a:cs typeface="Calibri" pitchFamily="34" charset="-120"/>
              </a:rPr>
              <a:t>· Battlecard creation</a:t>
            </a:r>
            <a:endParaRPr lang="en-US" sz="900" dirty="0"/>
          </a:p>
        </p:txBody>
      </p:sp>
      <p:sp>
        <p:nvSpPr>
          <p:cNvPr id="34" name="Text 32"/>
          <p:cNvSpPr/>
          <p:nvPr/>
        </p:nvSpPr>
        <p:spPr>
          <a:xfrm>
            <a:off x="338328" y="3703320"/>
            <a:ext cx="2578608" cy="237744"/>
          </a:xfrm>
          <a:prstGeom prst="rect">
            <a:avLst/>
          </a:prstGeom>
          <a:noFill/>
          <a:ln/>
        </p:spPr>
        <p:txBody>
          <a:bodyPr wrap="square" rtlCol="0" anchor="ctr"/>
          <a:lstStyle/>
          <a:p>
            <a:pPr indent="0" marL="0">
              <a:buNone/>
            </a:pPr>
            <a:r>
              <a:rPr lang="en-US" sz="900" dirty="0">
                <a:solidFill>
                  <a:srgbClr val="1A2B3C"/>
                </a:solidFill>
                <a:latin typeface="Calibri" pitchFamily="34" charset="0"/>
                <a:ea typeface="Calibri" pitchFamily="34" charset="-122"/>
                <a:cs typeface="Calibri" pitchFamily="34" charset="-120"/>
              </a:rPr>
              <a:t>· Demo scripting</a:t>
            </a:r>
            <a:endParaRPr lang="en-US" sz="900" dirty="0"/>
          </a:p>
        </p:txBody>
      </p:sp>
      <p:sp>
        <p:nvSpPr>
          <p:cNvPr id="35" name="Text 33"/>
          <p:cNvSpPr/>
          <p:nvPr/>
        </p:nvSpPr>
        <p:spPr>
          <a:xfrm>
            <a:off x="338328" y="3959352"/>
            <a:ext cx="2578608" cy="237744"/>
          </a:xfrm>
          <a:prstGeom prst="rect">
            <a:avLst/>
          </a:prstGeom>
          <a:noFill/>
          <a:ln/>
        </p:spPr>
        <p:txBody>
          <a:bodyPr wrap="square" rtlCol="0" anchor="ctr"/>
          <a:lstStyle/>
          <a:p>
            <a:pPr indent="0" marL="0">
              <a:buNone/>
            </a:pPr>
            <a:r>
              <a:rPr lang="en-US" sz="900" dirty="0">
                <a:solidFill>
                  <a:srgbClr val="1A2B3C"/>
                </a:solidFill>
                <a:latin typeface="Calibri" pitchFamily="34" charset="0"/>
                <a:ea typeface="Calibri" pitchFamily="34" charset="-122"/>
                <a:cs typeface="Calibri" pitchFamily="34" charset="-120"/>
              </a:rPr>
              <a:t>· Training delivery</a:t>
            </a:r>
            <a:endParaRPr lang="en-US" sz="900" dirty="0"/>
          </a:p>
        </p:txBody>
      </p:sp>
      <p:sp>
        <p:nvSpPr>
          <p:cNvPr id="36" name="Text 34"/>
          <p:cNvSpPr/>
          <p:nvPr/>
        </p:nvSpPr>
        <p:spPr>
          <a:xfrm>
            <a:off x="338328" y="4215384"/>
            <a:ext cx="2578608" cy="237744"/>
          </a:xfrm>
          <a:prstGeom prst="rect">
            <a:avLst/>
          </a:prstGeom>
          <a:noFill/>
          <a:ln/>
        </p:spPr>
        <p:txBody>
          <a:bodyPr wrap="square" rtlCol="0" anchor="ctr"/>
          <a:lstStyle/>
          <a:p>
            <a:pPr indent="0" marL="0">
              <a:buNone/>
            </a:pPr>
            <a:r>
              <a:rPr lang="en-US" sz="900" dirty="0">
                <a:solidFill>
                  <a:srgbClr val="1A2B3C"/>
                </a:solidFill>
                <a:latin typeface="Calibri" pitchFamily="34" charset="0"/>
                <a:ea typeface="Calibri" pitchFamily="34" charset="-122"/>
                <a:cs typeface="Calibri" pitchFamily="34" charset="-120"/>
              </a:rPr>
              <a:t>· RFP responses</a:t>
            </a:r>
            <a:endParaRPr lang="en-US" sz="900" dirty="0"/>
          </a:p>
        </p:txBody>
      </p:sp>
      <p:sp>
        <p:nvSpPr>
          <p:cNvPr id="37" name="Text 35"/>
          <p:cNvSpPr/>
          <p:nvPr/>
        </p:nvSpPr>
        <p:spPr>
          <a:xfrm>
            <a:off x="338328" y="4471416"/>
            <a:ext cx="2578608" cy="237744"/>
          </a:xfrm>
          <a:prstGeom prst="rect">
            <a:avLst/>
          </a:prstGeom>
          <a:noFill/>
          <a:ln/>
        </p:spPr>
        <p:txBody>
          <a:bodyPr wrap="square" rtlCol="0" anchor="ctr"/>
          <a:lstStyle/>
          <a:p>
            <a:pPr indent="0" marL="0">
              <a:buNone/>
            </a:pPr>
            <a:r>
              <a:rPr lang="en-US" sz="900" dirty="0">
                <a:solidFill>
                  <a:srgbClr val="1A2B3C"/>
                </a:solidFill>
                <a:latin typeface="Calibri" pitchFamily="34" charset="0"/>
                <a:ea typeface="Calibri" pitchFamily="34" charset="-122"/>
                <a:cs typeface="Calibri" pitchFamily="34" charset="-120"/>
              </a:rPr>
              <a:t>· Objection handling</a:t>
            </a:r>
            <a:endParaRPr lang="en-US" sz="900" dirty="0"/>
          </a:p>
        </p:txBody>
      </p:sp>
      <p:sp>
        <p:nvSpPr>
          <p:cNvPr id="38" name="Shape 36"/>
          <p:cNvSpPr/>
          <p:nvPr/>
        </p:nvSpPr>
        <p:spPr>
          <a:xfrm>
            <a:off x="3172968" y="3044952"/>
            <a:ext cx="2788920" cy="1783080"/>
          </a:xfrm>
          <a:prstGeom prst="rect">
            <a:avLst/>
          </a:prstGeom>
          <a:solidFill>
            <a:srgbClr val="FFFFFF"/>
          </a:solidFill>
          <a:ln w="6350">
            <a:solidFill>
              <a:srgbClr val="E0E8F0"/>
            </a:solidFill>
            <a:prstDash val="solid"/>
          </a:ln>
          <a:effectLst>
            <a:outerShdw sx="100000" sy="100000" kx="0" ky="0" algn="bl" rotWithShape="0" blurRad="101600" dist="38100" dir="8100000">
              <a:srgbClr val="000000">
                <a:alpha val="10000"/>
              </a:srgbClr>
            </a:outerShdw>
          </a:effectLst>
        </p:spPr>
      </p:sp>
      <p:sp>
        <p:nvSpPr>
          <p:cNvPr id="39" name="Shape 37"/>
          <p:cNvSpPr/>
          <p:nvPr/>
        </p:nvSpPr>
        <p:spPr>
          <a:xfrm>
            <a:off x="3172968" y="3044952"/>
            <a:ext cx="2788920" cy="347472"/>
          </a:xfrm>
          <a:prstGeom prst="rect">
            <a:avLst/>
          </a:prstGeom>
          <a:solidFill>
            <a:srgbClr val="C0392B"/>
          </a:solidFill>
          <a:ln w="12700">
            <a:solidFill>
              <a:srgbClr val="C0392B"/>
            </a:solidFill>
            <a:prstDash val="solid"/>
          </a:ln>
        </p:spPr>
      </p:sp>
      <p:sp>
        <p:nvSpPr>
          <p:cNvPr id="40" name="Text 38"/>
          <p:cNvSpPr/>
          <p:nvPr/>
        </p:nvSpPr>
        <p:spPr>
          <a:xfrm>
            <a:off x="3264408" y="3044952"/>
            <a:ext cx="2606040" cy="347472"/>
          </a:xfrm>
          <a:prstGeom prst="rect">
            <a:avLst/>
          </a:prstGeom>
          <a:noFill/>
          <a:ln/>
        </p:spPr>
        <p:txBody>
          <a:bodyPr wrap="square" rtlCol="0" anchor="ctr"/>
          <a:lstStyle/>
          <a:p>
            <a:pPr indent="0" marL="0">
              <a:buNone/>
            </a:pPr>
            <a:r>
              <a:rPr lang="en-US" sz="950" b="1" dirty="0">
                <a:solidFill>
                  <a:srgbClr val="FFFFFF"/>
                </a:solidFill>
                <a:latin typeface="Arial" pitchFamily="34" charset="0"/>
                <a:ea typeface="Arial" pitchFamily="34" charset="-122"/>
                <a:cs typeface="Arial" pitchFamily="34" charset="-120"/>
              </a:rPr>
              <a:t>Campaign &amp; Demand</a:t>
            </a:r>
            <a:endParaRPr lang="en-US" sz="950" dirty="0"/>
          </a:p>
        </p:txBody>
      </p:sp>
      <p:sp>
        <p:nvSpPr>
          <p:cNvPr id="41" name="Text 39"/>
          <p:cNvSpPr/>
          <p:nvPr/>
        </p:nvSpPr>
        <p:spPr>
          <a:xfrm>
            <a:off x="3282696" y="3447288"/>
            <a:ext cx="2578608" cy="237744"/>
          </a:xfrm>
          <a:prstGeom prst="rect">
            <a:avLst/>
          </a:prstGeom>
          <a:noFill/>
          <a:ln/>
        </p:spPr>
        <p:txBody>
          <a:bodyPr wrap="square" rtlCol="0" anchor="ctr"/>
          <a:lstStyle/>
          <a:p>
            <a:pPr indent="0" marL="0">
              <a:buNone/>
            </a:pPr>
            <a:r>
              <a:rPr lang="en-US" sz="900" dirty="0">
                <a:solidFill>
                  <a:srgbClr val="1A2B3C"/>
                </a:solidFill>
                <a:latin typeface="Calibri" pitchFamily="34" charset="0"/>
                <a:ea typeface="Calibri" pitchFamily="34" charset="-122"/>
                <a:cs typeface="Calibri" pitchFamily="34" charset="-120"/>
              </a:rPr>
              <a:t>· Campaign briefs</a:t>
            </a:r>
            <a:endParaRPr lang="en-US" sz="900" dirty="0"/>
          </a:p>
        </p:txBody>
      </p:sp>
      <p:sp>
        <p:nvSpPr>
          <p:cNvPr id="42" name="Text 40"/>
          <p:cNvSpPr/>
          <p:nvPr/>
        </p:nvSpPr>
        <p:spPr>
          <a:xfrm>
            <a:off x="3282696" y="3703320"/>
            <a:ext cx="2578608" cy="237744"/>
          </a:xfrm>
          <a:prstGeom prst="rect">
            <a:avLst/>
          </a:prstGeom>
          <a:noFill/>
          <a:ln/>
        </p:spPr>
        <p:txBody>
          <a:bodyPr wrap="square" rtlCol="0" anchor="ctr"/>
          <a:lstStyle/>
          <a:p>
            <a:pPr indent="0" marL="0">
              <a:buNone/>
            </a:pPr>
            <a:r>
              <a:rPr lang="en-US" sz="900" dirty="0">
                <a:solidFill>
                  <a:srgbClr val="1A2B3C"/>
                </a:solidFill>
                <a:latin typeface="Calibri" pitchFamily="34" charset="0"/>
                <a:ea typeface="Calibri" pitchFamily="34" charset="-122"/>
                <a:cs typeface="Calibri" pitchFamily="34" charset="-120"/>
              </a:rPr>
              <a:t>· Content briefs</a:t>
            </a:r>
            <a:endParaRPr lang="en-US" sz="900" dirty="0"/>
          </a:p>
        </p:txBody>
      </p:sp>
      <p:sp>
        <p:nvSpPr>
          <p:cNvPr id="43" name="Text 41"/>
          <p:cNvSpPr/>
          <p:nvPr/>
        </p:nvSpPr>
        <p:spPr>
          <a:xfrm>
            <a:off x="3282696" y="3959352"/>
            <a:ext cx="2578608" cy="237744"/>
          </a:xfrm>
          <a:prstGeom prst="rect">
            <a:avLst/>
          </a:prstGeom>
          <a:noFill/>
          <a:ln/>
        </p:spPr>
        <p:txBody>
          <a:bodyPr wrap="square" rtlCol="0" anchor="ctr"/>
          <a:lstStyle/>
          <a:p>
            <a:pPr indent="0" marL="0">
              <a:buNone/>
            </a:pPr>
            <a:r>
              <a:rPr lang="en-US" sz="900" dirty="0">
                <a:solidFill>
                  <a:srgbClr val="1A2B3C"/>
                </a:solidFill>
                <a:latin typeface="Calibri" pitchFamily="34" charset="0"/>
                <a:ea typeface="Calibri" pitchFamily="34" charset="-122"/>
                <a:cs typeface="Calibri" pitchFamily="34" charset="-120"/>
              </a:rPr>
              <a:t>· Email copy</a:t>
            </a:r>
            <a:endParaRPr lang="en-US" sz="900" dirty="0"/>
          </a:p>
        </p:txBody>
      </p:sp>
      <p:sp>
        <p:nvSpPr>
          <p:cNvPr id="44" name="Text 42"/>
          <p:cNvSpPr/>
          <p:nvPr/>
        </p:nvSpPr>
        <p:spPr>
          <a:xfrm>
            <a:off x="3282696" y="4215384"/>
            <a:ext cx="2578608" cy="237744"/>
          </a:xfrm>
          <a:prstGeom prst="rect">
            <a:avLst/>
          </a:prstGeom>
          <a:noFill/>
          <a:ln/>
        </p:spPr>
        <p:txBody>
          <a:bodyPr wrap="square" rtlCol="0" anchor="ctr"/>
          <a:lstStyle/>
          <a:p>
            <a:pPr indent="0" marL="0">
              <a:buNone/>
            </a:pPr>
            <a:r>
              <a:rPr lang="en-US" sz="900" dirty="0">
                <a:solidFill>
                  <a:srgbClr val="1A2B3C"/>
                </a:solidFill>
                <a:latin typeface="Calibri" pitchFamily="34" charset="0"/>
                <a:ea typeface="Calibri" pitchFamily="34" charset="-122"/>
                <a:cs typeface="Calibri" pitchFamily="34" charset="-120"/>
              </a:rPr>
              <a:t>· Blog posts</a:t>
            </a:r>
            <a:endParaRPr lang="en-US" sz="900" dirty="0"/>
          </a:p>
        </p:txBody>
      </p:sp>
      <p:sp>
        <p:nvSpPr>
          <p:cNvPr id="45" name="Text 43"/>
          <p:cNvSpPr/>
          <p:nvPr/>
        </p:nvSpPr>
        <p:spPr>
          <a:xfrm>
            <a:off x="3282696" y="4471416"/>
            <a:ext cx="2578608" cy="237744"/>
          </a:xfrm>
          <a:prstGeom prst="rect">
            <a:avLst/>
          </a:prstGeom>
          <a:noFill/>
          <a:ln/>
        </p:spPr>
        <p:txBody>
          <a:bodyPr wrap="square" rtlCol="0" anchor="ctr"/>
          <a:lstStyle/>
          <a:p>
            <a:pPr indent="0" marL="0">
              <a:buNone/>
            </a:pPr>
            <a:r>
              <a:rPr lang="en-US" sz="900" dirty="0">
                <a:solidFill>
                  <a:srgbClr val="1A2B3C"/>
                </a:solidFill>
                <a:latin typeface="Calibri" pitchFamily="34" charset="0"/>
                <a:ea typeface="Calibri" pitchFamily="34" charset="-122"/>
                <a:cs typeface="Calibri" pitchFamily="34" charset="-120"/>
              </a:rPr>
              <a:t>· Ad copy</a:t>
            </a:r>
            <a:endParaRPr lang="en-US" sz="900" dirty="0"/>
          </a:p>
        </p:txBody>
      </p:sp>
      <p:sp>
        <p:nvSpPr>
          <p:cNvPr id="46" name="Shape 44"/>
          <p:cNvSpPr/>
          <p:nvPr/>
        </p:nvSpPr>
        <p:spPr>
          <a:xfrm>
            <a:off x="6117336" y="3044952"/>
            <a:ext cx="2788920" cy="1783080"/>
          </a:xfrm>
          <a:prstGeom prst="rect">
            <a:avLst/>
          </a:prstGeom>
          <a:solidFill>
            <a:srgbClr val="FFFFFF"/>
          </a:solidFill>
          <a:ln w="6350">
            <a:solidFill>
              <a:srgbClr val="E0E8F0"/>
            </a:solidFill>
            <a:prstDash val="solid"/>
          </a:ln>
          <a:effectLst>
            <a:outerShdw sx="100000" sy="100000" kx="0" ky="0" algn="bl" rotWithShape="0" blurRad="101600" dist="38100" dir="8100000">
              <a:srgbClr val="000000">
                <a:alpha val="10000"/>
              </a:srgbClr>
            </a:outerShdw>
          </a:effectLst>
        </p:spPr>
      </p:sp>
      <p:sp>
        <p:nvSpPr>
          <p:cNvPr id="47" name="Shape 45"/>
          <p:cNvSpPr/>
          <p:nvPr/>
        </p:nvSpPr>
        <p:spPr>
          <a:xfrm>
            <a:off x="6117336" y="3044952"/>
            <a:ext cx="2788920" cy="347472"/>
          </a:xfrm>
          <a:prstGeom prst="rect">
            <a:avLst/>
          </a:prstGeom>
          <a:solidFill>
            <a:srgbClr val="0F2B5B"/>
          </a:solidFill>
          <a:ln w="12700">
            <a:solidFill>
              <a:srgbClr val="0F2B5B"/>
            </a:solidFill>
            <a:prstDash val="solid"/>
          </a:ln>
        </p:spPr>
      </p:sp>
      <p:sp>
        <p:nvSpPr>
          <p:cNvPr id="48" name="Text 46"/>
          <p:cNvSpPr/>
          <p:nvPr/>
        </p:nvSpPr>
        <p:spPr>
          <a:xfrm>
            <a:off x="6208776" y="3044952"/>
            <a:ext cx="2606040" cy="347472"/>
          </a:xfrm>
          <a:prstGeom prst="rect">
            <a:avLst/>
          </a:prstGeom>
          <a:noFill/>
          <a:ln/>
        </p:spPr>
        <p:txBody>
          <a:bodyPr wrap="square" rtlCol="0" anchor="ctr"/>
          <a:lstStyle/>
          <a:p>
            <a:pPr indent="0" marL="0">
              <a:buNone/>
            </a:pPr>
            <a:r>
              <a:rPr lang="en-US" sz="950" b="1" dirty="0">
                <a:solidFill>
                  <a:srgbClr val="FFFFFF"/>
                </a:solidFill>
                <a:latin typeface="Arial" pitchFamily="34" charset="0"/>
                <a:ea typeface="Arial" pitchFamily="34" charset="-122"/>
                <a:cs typeface="Arial" pitchFamily="34" charset="-120"/>
              </a:rPr>
              <a:t>Ops &amp; Analytics</a:t>
            </a:r>
            <a:endParaRPr lang="en-US" sz="950" dirty="0"/>
          </a:p>
        </p:txBody>
      </p:sp>
      <p:sp>
        <p:nvSpPr>
          <p:cNvPr id="49" name="Text 47"/>
          <p:cNvSpPr/>
          <p:nvPr/>
        </p:nvSpPr>
        <p:spPr>
          <a:xfrm>
            <a:off x="6227064" y="3447288"/>
            <a:ext cx="2578608" cy="237744"/>
          </a:xfrm>
          <a:prstGeom prst="rect">
            <a:avLst/>
          </a:prstGeom>
          <a:noFill/>
          <a:ln/>
        </p:spPr>
        <p:txBody>
          <a:bodyPr wrap="square" rtlCol="0" anchor="ctr"/>
          <a:lstStyle/>
          <a:p>
            <a:pPr indent="0" marL="0">
              <a:buNone/>
            </a:pPr>
            <a:r>
              <a:rPr lang="en-US" sz="900" dirty="0">
                <a:solidFill>
                  <a:srgbClr val="1A2B3C"/>
                </a:solidFill>
                <a:latin typeface="Calibri" pitchFamily="34" charset="0"/>
                <a:ea typeface="Calibri" pitchFamily="34" charset="-122"/>
                <a:cs typeface="Calibri" pitchFamily="34" charset="-120"/>
              </a:rPr>
              <a:t>· Launch tracking</a:t>
            </a:r>
            <a:endParaRPr lang="en-US" sz="900" dirty="0"/>
          </a:p>
        </p:txBody>
      </p:sp>
      <p:sp>
        <p:nvSpPr>
          <p:cNvPr id="50" name="Text 48"/>
          <p:cNvSpPr/>
          <p:nvPr/>
        </p:nvSpPr>
        <p:spPr>
          <a:xfrm>
            <a:off x="6227064" y="3703320"/>
            <a:ext cx="2578608" cy="237744"/>
          </a:xfrm>
          <a:prstGeom prst="rect">
            <a:avLst/>
          </a:prstGeom>
          <a:noFill/>
          <a:ln/>
        </p:spPr>
        <p:txBody>
          <a:bodyPr wrap="square" rtlCol="0" anchor="ctr"/>
          <a:lstStyle/>
          <a:p>
            <a:pPr indent="0" marL="0">
              <a:buNone/>
            </a:pPr>
            <a:r>
              <a:rPr lang="en-US" sz="900" dirty="0">
                <a:solidFill>
                  <a:srgbClr val="1A2B3C"/>
                </a:solidFill>
                <a:latin typeface="Calibri" pitchFamily="34" charset="0"/>
                <a:ea typeface="Calibri" pitchFamily="34" charset="-122"/>
                <a:cs typeface="Calibri" pitchFamily="34" charset="-120"/>
              </a:rPr>
              <a:t>· Attribution reporting</a:t>
            </a:r>
            <a:endParaRPr lang="en-US" sz="900" dirty="0"/>
          </a:p>
        </p:txBody>
      </p:sp>
      <p:sp>
        <p:nvSpPr>
          <p:cNvPr id="51" name="Text 49"/>
          <p:cNvSpPr/>
          <p:nvPr/>
        </p:nvSpPr>
        <p:spPr>
          <a:xfrm>
            <a:off x="6227064" y="3959352"/>
            <a:ext cx="2578608" cy="237744"/>
          </a:xfrm>
          <a:prstGeom prst="rect">
            <a:avLst/>
          </a:prstGeom>
          <a:noFill/>
          <a:ln/>
        </p:spPr>
        <p:txBody>
          <a:bodyPr wrap="square" rtlCol="0" anchor="ctr"/>
          <a:lstStyle/>
          <a:p>
            <a:pPr indent="0" marL="0">
              <a:buNone/>
            </a:pPr>
            <a:r>
              <a:rPr lang="en-US" sz="900" dirty="0">
                <a:solidFill>
                  <a:srgbClr val="1A2B3C"/>
                </a:solidFill>
                <a:latin typeface="Calibri" pitchFamily="34" charset="0"/>
                <a:ea typeface="Calibri" pitchFamily="34" charset="-122"/>
                <a:cs typeface="Calibri" pitchFamily="34" charset="-120"/>
              </a:rPr>
              <a:t>· PMM metrics</a:t>
            </a:r>
            <a:endParaRPr lang="en-US" sz="900" dirty="0"/>
          </a:p>
        </p:txBody>
      </p:sp>
      <p:sp>
        <p:nvSpPr>
          <p:cNvPr id="52" name="Text 50"/>
          <p:cNvSpPr/>
          <p:nvPr/>
        </p:nvSpPr>
        <p:spPr>
          <a:xfrm>
            <a:off x="6227064" y="4215384"/>
            <a:ext cx="2578608" cy="237744"/>
          </a:xfrm>
          <a:prstGeom prst="rect">
            <a:avLst/>
          </a:prstGeom>
          <a:noFill/>
          <a:ln/>
        </p:spPr>
        <p:txBody>
          <a:bodyPr wrap="square" rtlCol="0" anchor="ctr"/>
          <a:lstStyle/>
          <a:p>
            <a:pPr indent="0" marL="0">
              <a:buNone/>
            </a:pPr>
            <a:r>
              <a:rPr lang="en-US" sz="900" dirty="0">
                <a:solidFill>
                  <a:srgbClr val="1A2B3C"/>
                </a:solidFill>
                <a:latin typeface="Calibri" pitchFamily="34" charset="0"/>
                <a:ea typeface="Calibri" pitchFamily="34" charset="-122"/>
                <a:cs typeface="Calibri" pitchFamily="34" charset="-120"/>
              </a:rPr>
              <a:t>· Budget management</a:t>
            </a:r>
            <a:endParaRPr lang="en-US" sz="900" dirty="0"/>
          </a:p>
        </p:txBody>
      </p:sp>
      <p:sp>
        <p:nvSpPr>
          <p:cNvPr id="53" name="Text 51"/>
          <p:cNvSpPr/>
          <p:nvPr/>
        </p:nvSpPr>
        <p:spPr>
          <a:xfrm>
            <a:off x="6227064" y="4471416"/>
            <a:ext cx="2578608" cy="237744"/>
          </a:xfrm>
          <a:prstGeom prst="rect">
            <a:avLst/>
          </a:prstGeom>
          <a:noFill/>
          <a:ln/>
        </p:spPr>
        <p:txBody>
          <a:bodyPr wrap="square" rtlCol="0" anchor="ctr"/>
          <a:lstStyle/>
          <a:p>
            <a:pPr indent="0" marL="0">
              <a:buNone/>
            </a:pPr>
            <a:r>
              <a:rPr lang="en-US" sz="900" dirty="0">
                <a:solidFill>
                  <a:srgbClr val="1A2B3C"/>
                </a:solidFill>
                <a:latin typeface="Calibri" pitchFamily="34" charset="0"/>
                <a:ea typeface="Calibri" pitchFamily="34" charset="-122"/>
                <a:cs typeface="Calibri" pitchFamily="34" charset="-120"/>
              </a:rPr>
              <a:t>· Tool management</a:t>
            </a:r>
            <a:endParaRPr lang="en-US" sz="900" dirty="0"/>
          </a:p>
        </p:txBody>
      </p:sp>
      <p:sp>
        <p:nvSpPr>
          <p:cNvPr id="54" name="Text 52"/>
          <p:cNvSpPr/>
          <p:nvPr/>
        </p:nvSpPr>
        <p:spPr>
          <a:xfrm>
            <a:off x="228600" y="4846320"/>
            <a:ext cx="8686800" cy="256032"/>
          </a:xfrm>
          <a:prstGeom prst="rect">
            <a:avLst/>
          </a:prstGeom>
          <a:noFill/>
          <a:ln/>
        </p:spPr>
        <p:txBody>
          <a:bodyPr wrap="square" rtlCol="0" anchor="ctr"/>
          <a:lstStyle/>
          <a:p>
            <a:pPr algn="ctr" indent="0" marL="0">
              <a:buNone/>
            </a:pPr>
            <a:r>
              <a:rPr lang="en-US" sz="950" b="1" i="1" dirty="0">
                <a:solidFill>
                  <a:srgbClr val="0E8C8C"/>
                </a:solidFill>
                <a:latin typeface="Georgia" pitchFamily="34" charset="0"/>
                <a:ea typeface="Georgia" pitchFamily="34" charset="-122"/>
                <a:cs typeface="Georgia" pitchFamily="34" charset="-120"/>
              </a:rPr>
              <a:t>The question the analysis asks: which of these 37 activities can a capable AI system do at 80%+ of human quality, at &lt;5% of the cost, in a fraction of the time?</a:t>
            </a:r>
            <a:endParaRPr lang="en-US" sz="9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4F7FB"/>
        </a:solidFill>
      </p:bgPr>
    </p:bg>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0F2B5B"/>
          </a:solidFill>
          <a:ln w="12700">
            <a:solidFill>
              <a:srgbClr val="0F2B5B"/>
            </a:solidFill>
            <a:prstDash val="solid"/>
          </a:ln>
        </p:spPr>
      </p:sp>
      <p:sp>
        <p:nvSpPr>
          <p:cNvPr id="3" name="Text 1"/>
          <p:cNvSpPr/>
          <p:nvPr/>
        </p:nvSpPr>
        <p:spPr>
          <a:xfrm>
            <a:off x="365760" y="0"/>
            <a:ext cx="8412480" cy="658368"/>
          </a:xfrm>
          <a:prstGeom prst="rect">
            <a:avLst/>
          </a:prstGeom>
          <a:noFill/>
          <a:ln/>
        </p:spPr>
        <p:txBody>
          <a:bodyPr wrap="square" rtlCol="0" anchor="ctr"/>
          <a:lstStyle/>
          <a:p>
            <a:pPr indent="0" marL="0">
              <a:buNone/>
            </a:pPr>
            <a:r>
              <a:rPr lang="en-US" sz="1700" b="1" spc="200" kern="0" dirty="0">
                <a:solidFill>
                  <a:srgbClr val="FFFFFF"/>
                </a:solidFill>
                <a:latin typeface="Arial" pitchFamily="34" charset="0"/>
                <a:ea typeface="Arial" pitchFamily="34" charset="-122"/>
                <a:cs typeface="Arial" pitchFamily="34" charset="-120"/>
              </a:rPr>
              <a:t>FIGURE 1: AI REPLACEMENT PROBABILITY BY ACTIVITY</a:t>
            </a:r>
            <a:endParaRPr lang="en-US" sz="1700" dirty="0"/>
          </a:p>
        </p:txBody>
      </p:sp>
      <p:sp>
        <p:nvSpPr>
          <p:cNvPr id="4" name="Shape 2"/>
          <p:cNvSpPr/>
          <p:nvPr/>
        </p:nvSpPr>
        <p:spPr>
          <a:xfrm>
            <a:off x="0" y="658368"/>
            <a:ext cx="9144000" cy="384048"/>
          </a:xfrm>
          <a:prstGeom prst="rect">
            <a:avLst/>
          </a:prstGeom>
          <a:solidFill>
            <a:srgbClr val="1A4A8A"/>
          </a:solidFill>
          <a:ln w="12700">
            <a:solidFill>
              <a:srgbClr val="1A4A8A"/>
            </a:solidFill>
            <a:prstDash val="solid"/>
          </a:ln>
        </p:spPr>
      </p:sp>
      <p:sp>
        <p:nvSpPr>
          <p:cNvPr id="5" name="Text 3"/>
          <p:cNvSpPr/>
          <p:nvPr/>
        </p:nvSpPr>
        <p:spPr>
          <a:xfrm>
            <a:off x="365760" y="658368"/>
            <a:ext cx="8412480" cy="384048"/>
          </a:xfrm>
          <a:prstGeom prst="rect">
            <a:avLst/>
          </a:prstGeom>
          <a:noFill/>
          <a:ln/>
        </p:spPr>
        <p:txBody>
          <a:bodyPr wrap="square" rtlCol="0" anchor="ctr"/>
          <a:lstStyle/>
          <a:p>
            <a:pPr indent="0" marL="0">
              <a:buNone/>
            </a:pPr>
            <a:r>
              <a:rPr lang="en-US" sz="1300" i="1" dirty="0">
                <a:solidFill>
                  <a:srgbClr val="FFFFFF"/>
                </a:solidFill>
                <a:latin typeface="Georgia" pitchFamily="34" charset="0"/>
                <a:ea typeface="Georgia" pitchFamily="34" charset="-122"/>
                <a:cs typeface="Georgia" pitchFamily="34" charset="-120"/>
              </a:rPr>
              <a:t>Ranked from highest to lowest AI replaceability. Red = at risk. Teal = protected.</a:t>
            </a:r>
            <a:endParaRPr lang="en-US" sz="1300" dirty="0"/>
          </a:p>
        </p:txBody>
      </p:sp>
      <p:sp>
        <p:nvSpPr>
          <p:cNvPr id="6" name="Shape 4"/>
          <p:cNvSpPr/>
          <p:nvPr/>
        </p:nvSpPr>
        <p:spPr>
          <a:xfrm>
            <a:off x="182880" y="1170432"/>
            <a:ext cx="3017520" cy="230429"/>
          </a:xfrm>
          <a:prstGeom prst="rect">
            <a:avLst/>
          </a:prstGeom>
          <a:solidFill>
            <a:srgbClr val="FFFFFF"/>
          </a:solidFill>
          <a:ln w="3810">
            <a:solidFill>
              <a:srgbClr val="E0E8F0"/>
            </a:solidFill>
            <a:prstDash val="solid"/>
          </a:ln>
        </p:spPr>
      </p:sp>
      <p:sp>
        <p:nvSpPr>
          <p:cNvPr id="7" name="Text 5"/>
          <p:cNvSpPr/>
          <p:nvPr/>
        </p:nvSpPr>
        <p:spPr>
          <a:xfrm>
            <a:off x="228600" y="1188720"/>
            <a:ext cx="2944368" cy="193853"/>
          </a:xfrm>
          <a:prstGeom prst="rect">
            <a:avLst/>
          </a:prstGeom>
          <a:noFill/>
          <a:ln/>
        </p:spPr>
        <p:txBody>
          <a:bodyPr wrap="square" rtlCol="0" anchor="ctr"/>
          <a:lstStyle/>
          <a:p>
            <a:pPr indent="0" marL="0">
              <a:buNone/>
            </a:pPr>
            <a:r>
              <a:rPr lang="en-US" sz="820" dirty="0">
                <a:solidFill>
                  <a:srgbClr val="1A2B3C"/>
                </a:solidFill>
                <a:latin typeface="Calibri" pitchFamily="34" charset="0"/>
                <a:ea typeface="Calibri" pitchFamily="34" charset="-122"/>
                <a:cs typeface="Calibri" pitchFamily="34" charset="-120"/>
              </a:rPr>
              <a:t>First-draft content (blog, email, ad)</a:t>
            </a:r>
            <a:endParaRPr lang="en-US" sz="820" dirty="0"/>
          </a:p>
        </p:txBody>
      </p:sp>
      <p:sp>
        <p:nvSpPr>
          <p:cNvPr id="8" name="Shape 6"/>
          <p:cNvSpPr/>
          <p:nvPr/>
        </p:nvSpPr>
        <p:spPr>
          <a:xfrm>
            <a:off x="3291840" y="1188720"/>
            <a:ext cx="5303520" cy="193853"/>
          </a:xfrm>
          <a:prstGeom prst="rect">
            <a:avLst/>
          </a:prstGeom>
          <a:solidFill>
            <a:srgbClr val="D8E4EE"/>
          </a:solidFill>
          <a:ln w="12700">
            <a:solidFill>
              <a:srgbClr val="D8E4EE"/>
            </a:solidFill>
            <a:prstDash val="solid"/>
          </a:ln>
        </p:spPr>
      </p:sp>
      <p:sp>
        <p:nvSpPr>
          <p:cNvPr id="9" name="Shape 7"/>
          <p:cNvSpPr/>
          <p:nvPr/>
        </p:nvSpPr>
        <p:spPr>
          <a:xfrm>
            <a:off x="3291840" y="1188720"/>
            <a:ext cx="4985309" cy="193853"/>
          </a:xfrm>
          <a:prstGeom prst="rect">
            <a:avLst/>
          </a:prstGeom>
          <a:solidFill>
            <a:srgbClr val="C0392B"/>
          </a:solidFill>
          <a:ln w="12700">
            <a:solidFill>
              <a:srgbClr val="C0392B"/>
            </a:solidFill>
            <a:prstDash val="solid"/>
          </a:ln>
        </p:spPr>
      </p:sp>
      <p:sp>
        <p:nvSpPr>
          <p:cNvPr id="10" name="Text 8"/>
          <p:cNvSpPr/>
          <p:nvPr/>
        </p:nvSpPr>
        <p:spPr>
          <a:xfrm>
            <a:off x="8313725" y="1188720"/>
            <a:ext cx="457200" cy="193853"/>
          </a:xfrm>
          <a:prstGeom prst="rect">
            <a:avLst/>
          </a:prstGeom>
          <a:noFill/>
          <a:ln/>
        </p:spPr>
        <p:txBody>
          <a:bodyPr wrap="square" rtlCol="0" anchor="ctr"/>
          <a:lstStyle/>
          <a:p>
            <a:pPr indent="0" marL="0">
              <a:buNone/>
            </a:pPr>
            <a:r>
              <a:rPr lang="en-US" sz="800" b="1" dirty="0">
                <a:solidFill>
                  <a:srgbClr val="C0392B"/>
                </a:solidFill>
                <a:latin typeface="Arial" pitchFamily="34" charset="0"/>
                <a:ea typeface="Arial" pitchFamily="34" charset="-122"/>
                <a:cs typeface="Arial" pitchFamily="34" charset="-120"/>
              </a:rPr>
              <a:t>94%</a:t>
            </a:r>
            <a:endParaRPr lang="en-US" sz="800" dirty="0"/>
          </a:p>
        </p:txBody>
      </p:sp>
      <p:sp>
        <p:nvSpPr>
          <p:cNvPr id="11" name="Shape 9"/>
          <p:cNvSpPr/>
          <p:nvPr/>
        </p:nvSpPr>
        <p:spPr>
          <a:xfrm>
            <a:off x="182880" y="1413662"/>
            <a:ext cx="3017520" cy="230429"/>
          </a:xfrm>
          <a:prstGeom prst="rect">
            <a:avLst/>
          </a:prstGeom>
          <a:solidFill>
            <a:srgbClr val="F4F7FB"/>
          </a:solidFill>
          <a:ln w="3810">
            <a:solidFill>
              <a:srgbClr val="E0E8F0"/>
            </a:solidFill>
            <a:prstDash val="solid"/>
          </a:ln>
        </p:spPr>
      </p:sp>
      <p:sp>
        <p:nvSpPr>
          <p:cNvPr id="12" name="Text 10"/>
          <p:cNvSpPr/>
          <p:nvPr/>
        </p:nvSpPr>
        <p:spPr>
          <a:xfrm>
            <a:off x="228600" y="1431950"/>
            <a:ext cx="2944368" cy="193853"/>
          </a:xfrm>
          <a:prstGeom prst="rect">
            <a:avLst/>
          </a:prstGeom>
          <a:noFill/>
          <a:ln/>
        </p:spPr>
        <p:txBody>
          <a:bodyPr wrap="square" rtlCol="0" anchor="ctr"/>
          <a:lstStyle/>
          <a:p>
            <a:pPr indent="0" marL="0">
              <a:buNone/>
            </a:pPr>
            <a:r>
              <a:rPr lang="en-US" sz="820" dirty="0">
                <a:solidFill>
                  <a:srgbClr val="1A2B3C"/>
                </a:solidFill>
                <a:latin typeface="Calibri" pitchFamily="34" charset="0"/>
                <a:ea typeface="Calibri" pitchFamily="34" charset="-122"/>
                <a:cs typeface="Calibri" pitchFamily="34" charset="-120"/>
              </a:rPr>
              <a:t>Basic competitive research</a:t>
            </a:r>
            <a:endParaRPr lang="en-US" sz="820" dirty="0"/>
          </a:p>
        </p:txBody>
      </p:sp>
      <p:sp>
        <p:nvSpPr>
          <p:cNvPr id="13" name="Shape 11"/>
          <p:cNvSpPr/>
          <p:nvPr/>
        </p:nvSpPr>
        <p:spPr>
          <a:xfrm>
            <a:off x="3291840" y="1431950"/>
            <a:ext cx="5303520" cy="193853"/>
          </a:xfrm>
          <a:prstGeom prst="rect">
            <a:avLst/>
          </a:prstGeom>
          <a:solidFill>
            <a:srgbClr val="D8E4EE"/>
          </a:solidFill>
          <a:ln w="12700">
            <a:solidFill>
              <a:srgbClr val="D8E4EE"/>
            </a:solidFill>
            <a:prstDash val="solid"/>
          </a:ln>
        </p:spPr>
      </p:sp>
      <p:sp>
        <p:nvSpPr>
          <p:cNvPr id="14" name="Shape 12"/>
          <p:cNvSpPr/>
          <p:nvPr/>
        </p:nvSpPr>
        <p:spPr>
          <a:xfrm>
            <a:off x="3291840" y="1431950"/>
            <a:ext cx="4826203" cy="193853"/>
          </a:xfrm>
          <a:prstGeom prst="rect">
            <a:avLst/>
          </a:prstGeom>
          <a:solidFill>
            <a:srgbClr val="C0392B"/>
          </a:solidFill>
          <a:ln w="12700">
            <a:solidFill>
              <a:srgbClr val="C0392B"/>
            </a:solidFill>
            <a:prstDash val="solid"/>
          </a:ln>
        </p:spPr>
      </p:sp>
      <p:sp>
        <p:nvSpPr>
          <p:cNvPr id="15" name="Text 13"/>
          <p:cNvSpPr/>
          <p:nvPr/>
        </p:nvSpPr>
        <p:spPr>
          <a:xfrm>
            <a:off x="8154619" y="1431950"/>
            <a:ext cx="457200" cy="193853"/>
          </a:xfrm>
          <a:prstGeom prst="rect">
            <a:avLst/>
          </a:prstGeom>
          <a:noFill/>
          <a:ln/>
        </p:spPr>
        <p:txBody>
          <a:bodyPr wrap="square" rtlCol="0" anchor="ctr"/>
          <a:lstStyle/>
          <a:p>
            <a:pPr indent="0" marL="0">
              <a:buNone/>
            </a:pPr>
            <a:r>
              <a:rPr lang="en-US" sz="800" b="1" dirty="0">
                <a:solidFill>
                  <a:srgbClr val="C0392B"/>
                </a:solidFill>
                <a:latin typeface="Arial" pitchFamily="34" charset="0"/>
                <a:ea typeface="Arial" pitchFamily="34" charset="-122"/>
                <a:cs typeface="Arial" pitchFamily="34" charset="-120"/>
              </a:rPr>
              <a:t>91%</a:t>
            </a:r>
            <a:endParaRPr lang="en-US" sz="800" dirty="0"/>
          </a:p>
        </p:txBody>
      </p:sp>
      <p:sp>
        <p:nvSpPr>
          <p:cNvPr id="16" name="Shape 14"/>
          <p:cNvSpPr/>
          <p:nvPr/>
        </p:nvSpPr>
        <p:spPr>
          <a:xfrm>
            <a:off x="182880" y="1656893"/>
            <a:ext cx="3017520" cy="230429"/>
          </a:xfrm>
          <a:prstGeom prst="rect">
            <a:avLst/>
          </a:prstGeom>
          <a:solidFill>
            <a:srgbClr val="FFFFFF"/>
          </a:solidFill>
          <a:ln w="3810">
            <a:solidFill>
              <a:srgbClr val="E0E8F0"/>
            </a:solidFill>
            <a:prstDash val="solid"/>
          </a:ln>
        </p:spPr>
      </p:sp>
      <p:sp>
        <p:nvSpPr>
          <p:cNvPr id="17" name="Text 15"/>
          <p:cNvSpPr/>
          <p:nvPr/>
        </p:nvSpPr>
        <p:spPr>
          <a:xfrm>
            <a:off x="228600" y="1675181"/>
            <a:ext cx="2944368" cy="193853"/>
          </a:xfrm>
          <a:prstGeom prst="rect">
            <a:avLst/>
          </a:prstGeom>
          <a:noFill/>
          <a:ln/>
        </p:spPr>
        <p:txBody>
          <a:bodyPr wrap="square" rtlCol="0" anchor="ctr"/>
          <a:lstStyle/>
          <a:p>
            <a:pPr indent="0" marL="0">
              <a:buNone/>
            </a:pPr>
            <a:r>
              <a:rPr lang="en-US" sz="820" dirty="0">
                <a:solidFill>
                  <a:srgbClr val="1A2B3C"/>
                </a:solidFill>
                <a:latin typeface="Calibri" pitchFamily="34" charset="0"/>
                <a:ea typeface="Calibri" pitchFamily="34" charset="-122"/>
                <a:cs typeface="Calibri" pitchFamily="34" charset="-120"/>
              </a:rPr>
              <a:t>Template-driven sales enablement</a:t>
            </a:r>
            <a:endParaRPr lang="en-US" sz="820" dirty="0"/>
          </a:p>
        </p:txBody>
      </p:sp>
      <p:sp>
        <p:nvSpPr>
          <p:cNvPr id="18" name="Shape 16"/>
          <p:cNvSpPr/>
          <p:nvPr/>
        </p:nvSpPr>
        <p:spPr>
          <a:xfrm>
            <a:off x="3291840" y="1675181"/>
            <a:ext cx="5303520" cy="193853"/>
          </a:xfrm>
          <a:prstGeom prst="rect">
            <a:avLst/>
          </a:prstGeom>
          <a:solidFill>
            <a:srgbClr val="D8E4EE"/>
          </a:solidFill>
          <a:ln w="12700">
            <a:solidFill>
              <a:srgbClr val="D8E4EE"/>
            </a:solidFill>
            <a:prstDash val="solid"/>
          </a:ln>
        </p:spPr>
      </p:sp>
      <p:sp>
        <p:nvSpPr>
          <p:cNvPr id="19" name="Shape 17"/>
          <p:cNvSpPr/>
          <p:nvPr/>
        </p:nvSpPr>
        <p:spPr>
          <a:xfrm>
            <a:off x="3291840" y="1675181"/>
            <a:ext cx="4667098" cy="193853"/>
          </a:xfrm>
          <a:prstGeom prst="rect">
            <a:avLst/>
          </a:prstGeom>
          <a:solidFill>
            <a:srgbClr val="C0392B"/>
          </a:solidFill>
          <a:ln w="12700">
            <a:solidFill>
              <a:srgbClr val="C0392B"/>
            </a:solidFill>
            <a:prstDash val="solid"/>
          </a:ln>
        </p:spPr>
      </p:sp>
      <p:sp>
        <p:nvSpPr>
          <p:cNvPr id="20" name="Text 18"/>
          <p:cNvSpPr/>
          <p:nvPr/>
        </p:nvSpPr>
        <p:spPr>
          <a:xfrm>
            <a:off x="7995514" y="1675181"/>
            <a:ext cx="457200" cy="193853"/>
          </a:xfrm>
          <a:prstGeom prst="rect">
            <a:avLst/>
          </a:prstGeom>
          <a:noFill/>
          <a:ln/>
        </p:spPr>
        <p:txBody>
          <a:bodyPr wrap="square" rtlCol="0" anchor="ctr"/>
          <a:lstStyle/>
          <a:p>
            <a:pPr indent="0" marL="0">
              <a:buNone/>
            </a:pPr>
            <a:r>
              <a:rPr lang="en-US" sz="800" b="1" dirty="0">
                <a:solidFill>
                  <a:srgbClr val="C0392B"/>
                </a:solidFill>
                <a:latin typeface="Arial" pitchFamily="34" charset="0"/>
                <a:ea typeface="Arial" pitchFamily="34" charset="-122"/>
                <a:cs typeface="Arial" pitchFamily="34" charset="-120"/>
              </a:rPr>
              <a:t>88%</a:t>
            </a:r>
            <a:endParaRPr lang="en-US" sz="800" dirty="0"/>
          </a:p>
        </p:txBody>
      </p:sp>
      <p:sp>
        <p:nvSpPr>
          <p:cNvPr id="21" name="Shape 19"/>
          <p:cNvSpPr/>
          <p:nvPr/>
        </p:nvSpPr>
        <p:spPr>
          <a:xfrm>
            <a:off x="182880" y="1900123"/>
            <a:ext cx="3017520" cy="230429"/>
          </a:xfrm>
          <a:prstGeom prst="rect">
            <a:avLst/>
          </a:prstGeom>
          <a:solidFill>
            <a:srgbClr val="F4F7FB"/>
          </a:solidFill>
          <a:ln w="3810">
            <a:solidFill>
              <a:srgbClr val="E0E8F0"/>
            </a:solidFill>
            <a:prstDash val="solid"/>
          </a:ln>
        </p:spPr>
      </p:sp>
      <p:sp>
        <p:nvSpPr>
          <p:cNvPr id="22" name="Text 20"/>
          <p:cNvSpPr/>
          <p:nvPr/>
        </p:nvSpPr>
        <p:spPr>
          <a:xfrm>
            <a:off x="228600" y="1918411"/>
            <a:ext cx="2944368" cy="193853"/>
          </a:xfrm>
          <a:prstGeom prst="rect">
            <a:avLst/>
          </a:prstGeom>
          <a:noFill/>
          <a:ln/>
        </p:spPr>
        <p:txBody>
          <a:bodyPr wrap="square" rtlCol="0" anchor="ctr"/>
          <a:lstStyle/>
          <a:p>
            <a:pPr indent="0" marL="0">
              <a:buNone/>
            </a:pPr>
            <a:r>
              <a:rPr lang="en-US" sz="820" dirty="0">
                <a:solidFill>
                  <a:srgbClr val="1A2B3C"/>
                </a:solidFill>
                <a:latin typeface="Calibri" pitchFamily="34" charset="0"/>
                <a:ea typeface="Calibri" pitchFamily="34" charset="-122"/>
                <a:cs typeface="Calibri" pitchFamily="34" charset="-120"/>
              </a:rPr>
              <a:t>RFP responses (standard)</a:t>
            </a:r>
            <a:endParaRPr lang="en-US" sz="820" dirty="0"/>
          </a:p>
        </p:txBody>
      </p:sp>
      <p:sp>
        <p:nvSpPr>
          <p:cNvPr id="23" name="Shape 21"/>
          <p:cNvSpPr/>
          <p:nvPr/>
        </p:nvSpPr>
        <p:spPr>
          <a:xfrm>
            <a:off x="3291840" y="1918411"/>
            <a:ext cx="5303520" cy="193853"/>
          </a:xfrm>
          <a:prstGeom prst="rect">
            <a:avLst/>
          </a:prstGeom>
          <a:solidFill>
            <a:srgbClr val="D8E4EE"/>
          </a:solidFill>
          <a:ln w="12700">
            <a:solidFill>
              <a:srgbClr val="D8E4EE"/>
            </a:solidFill>
            <a:prstDash val="solid"/>
          </a:ln>
        </p:spPr>
      </p:sp>
      <p:sp>
        <p:nvSpPr>
          <p:cNvPr id="24" name="Shape 22"/>
          <p:cNvSpPr/>
          <p:nvPr/>
        </p:nvSpPr>
        <p:spPr>
          <a:xfrm>
            <a:off x="3291840" y="1918411"/>
            <a:ext cx="4507992" cy="193853"/>
          </a:xfrm>
          <a:prstGeom prst="rect">
            <a:avLst/>
          </a:prstGeom>
          <a:solidFill>
            <a:srgbClr val="C0392B"/>
          </a:solidFill>
          <a:ln w="12700">
            <a:solidFill>
              <a:srgbClr val="C0392B"/>
            </a:solidFill>
            <a:prstDash val="solid"/>
          </a:ln>
        </p:spPr>
      </p:sp>
      <p:sp>
        <p:nvSpPr>
          <p:cNvPr id="25" name="Text 23"/>
          <p:cNvSpPr/>
          <p:nvPr/>
        </p:nvSpPr>
        <p:spPr>
          <a:xfrm>
            <a:off x="7836408" y="1918411"/>
            <a:ext cx="457200" cy="193853"/>
          </a:xfrm>
          <a:prstGeom prst="rect">
            <a:avLst/>
          </a:prstGeom>
          <a:noFill/>
          <a:ln/>
        </p:spPr>
        <p:txBody>
          <a:bodyPr wrap="square" rtlCol="0" anchor="ctr"/>
          <a:lstStyle/>
          <a:p>
            <a:pPr indent="0" marL="0">
              <a:buNone/>
            </a:pPr>
            <a:r>
              <a:rPr lang="en-US" sz="800" b="1" dirty="0">
                <a:solidFill>
                  <a:srgbClr val="C0392B"/>
                </a:solidFill>
                <a:latin typeface="Arial" pitchFamily="34" charset="0"/>
                <a:ea typeface="Arial" pitchFamily="34" charset="-122"/>
                <a:cs typeface="Arial" pitchFamily="34" charset="-120"/>
              </a:rPr>
              <a:t>85%</a:t>
            </a:r>
            <a:endParaRPr lang="en-US" sz="800" dirty="0"/>
          </a:p>
        </p:txBody>
      </p:sp>
      <p:sp>
        <p:nvSpPr>
          <p:cNvPr id="26" name="Shape 24"/>
          <p:cNvSpPr/>
          <p:nvPr/>
        </p:nvSpPr>
        <p:spPr>
          <a:xfrm>
            <a:off x="182880" y="2143354"/>
            <a:ext cx="3017520" cy="230429"/>
          </a:xfrm>
          <a:prstGeom prst="rect">
            <a:avLst/>
          </a:prstGeom>
          <a:solidFill>
            <a:srgbClr val="FFFFFF"/>
          </a:solidFill>
          <a:ln w="3810">
            <a:solidFill>
              <a:srgbClr val="E0E8F0"/>
            </a:solidFill>
            <a:prstDash val="solid"/>
          </a:ln>
        </p:spPr>
      </p:sp>
      <p:sp>
        <p:nvSpPr>
          <p:cNvPr id="27" name="Text 25"/>
          <p:cNvSpPr/>
          <p:nvPr/>
        </p:nvSpPr>
        <p:spPr>
          <a:xfrm>
            <a:off x="228600" y="2161642"/>
            <a:ext cx="2944368" cy="193853"/>
          </a:xfrm>
          <a:prstGeom prst="rect">
            <a:avLst/>
          </a:prstGeom>
          <a:noFill/>
          <a:ln/>
        </p:spPr>
        <p:txBody>
          <a:bodyPr wrap="square" rtlCol="0" anchor="ctr"/>
          <a:lstStyle/>
          <a:p>
            <a:pPr indent="0" marL="0">
              <a:buNone/>
            </a:pPr>
            <a:r>
              <a:rPr lang="en-US" sz="820" dirty="0">
                <a:solidFill>
                  <a:srgbClr val="1A2B3C"/>
                </a:solidFill>
                <a:latin typeface="Calibri" pitchFamily="34" charset="0"/>
                <a:ea typeface="Calibri" pitchFamily="34" charset="-122"/>
                <a:cs typeface="Calibri" pitchFamily="34" charset="-120"/>
              </a:rPr>
              <a:t>Market sizing / TAM analysis</a:t>
            </a:r>
            <a:endParaRPr lang="en-US" sz="820" dirty="0"/>
          </a:p>
        </p:txBody>
      </p:sp>
      <p:sp>
        <p:nvSpPr>
          <p:cNvPr id="28" name="Shape 26"/>
          <p:cNvSpPr/>
          <p:nvPr/>
        </p:nvSpPr>
        <p:spPr>
          <a:xfrm>
            <a:off x="3291840" y="2161642"/>
            <a:ext cx="5303520" cy="193853"/>
          </a:xfrm>
          <a:prstGeom prst="rect">
            <a:avLst/>
          </a:prstGeom>
          <a:solidFill>
            <a:srgbClr val="D8E4EE"/>
          </a:solidFill>
          <a:ln w="12700">
            <a:solidFill>
              <a:srgbClr val="D8E4EE"/>
            </a:solidFill>
            <a:prstDash val="solid"/>
          </a:ln>
        </p:spPr>
      </p:sp>
      <p:sp>
        <p:nvSpPr>
          <p:cNvPr id="29" name="Shape 27"/>
          <p:cNvSpPr/>
          <p:nvPr/>
        </p:nvSpPr>
        <p:spPr>
          <a:xfrm>
            <a:off x="3291840" y="2161642"/>
            <a:ext cx="4348886" cy="193853"/>
          </a:xfrm>
          <a:prstGeom prst="rect">
            <a:avLst/>
          </a:prstGeom>
          <a:solidFill>
            <a:srgbClr val="C0392B"/>
          </a:solidFill>
          <a:ln w="12700">
            <a:solidFill>
              <a:srgbClr val="C0392B"/>
            </a:solidFill>
            <a:prstDash val="solid"/>
          </a:ln>
        </p:spPr>
      </p:sp>
      <p:sp>
        <p:nvSpPr>
          <p:cNvPr id="30" name="Text 28"/>
          <p:cNvSpPr/>
          <p:nvPr/>
        </p:nvSpPr>
        <p:spPr>
          <a:xfrm>
            <a:off x="7677302" y="2161642"/>
            <a:ext cx="457200" cy="193853"/>
          </a:xfrm>
          <a:prstGeom prst="rect">
            <a:avLst/>
          </a:prstGeom>
          <a:noFill/>
          <a:ln/>
        </p:spPr>
        <p:txBody>
          <a:bodyPr wrap="square" rtlCol="0" anchor="ctr"/>
          <a:lstStyle/>
          <a:p>
            <a:pPr indent="0" marL="0">
              <a:buNone/>
            </a:pPr>
            <a:r>
              <a:rPr lang="en-US" sz="800" b="1" dirty="0">
                <a:solidFill>
                  <a:srgbClr val="C0392B"/>
                </a:solidFill>
                <a:latin typeface="Arial" pitchFamily="34" charset="0"/>
                <a:ea typeface="Arial" pitchFamily="34" charset="-122"/>
                <a:cs typeface="Arial" pitchFamily="34" charset="-120"/>
              </a:rPr>
              <a:t>82%</a:t>
            </a:r>
            <a:endParaRPr lang="en-US" sz="800" dirty="0"/>
          </a:p>
        </p:txBody>
      </p:sp>
      <p:sp>
        <p:nvSpPr>
          <p:cNvPr id="31" name="Shape 29"/>
          <p:cNvSpPr/>
          <p:nvPr/>
        </p:nvSpPr>
        <p:spPr>
          <a:xfrm>
            <a:off x="182880" y="2386584"/>
            <a:ext cx="3017520" cy="230429"/>
          </a:xfrm>
          <a:prstGeom prst="rect">
            <a:avLst/>
          </a:prstGeom>
          <a:solidFill>
            <a:srgbClr val="F4F7FB"/>
          </a:solidFill>
          <a:ln w="3810">
            <a:solidFill>
              <a:srgbClr val="E0E8F0"/>
            </a:solidFill>
            <a:prstDash val="solid"/>
          </a:ln>
        </p:spPr>
      </p:sp>
      <p:sp>
        <p:nvSpPr>
          <p:cNvPr id="32" name="Text 30"/>
          <p:cNvSpPr/>
          <p:nvPr/>
        </p:nvSpPr>
        <p:spPr>
          <a:xfrm>
            <a:off x="228600" y="2404872"/>
            <a:ext cx="2944368" cy="193853"/>
          </a:xfrm>
          <a:prstGeom prst="rect">
            <a:avLst/>
          </a:prstGeom>
          <a:noFill/>
          <a:ln/>
        </p:spPr>
        <p:txBody>
          <a:bodyPr wrap="square" rtlCol="0" anchor="ctr"/>
          <a:lstStyle/>
          <a:p>
            <a:pPr indent="0" marL="0">
              <a:buNone/>
            </a:pPr>
            <a:r>
              <a:rPr lang="en-US" sz="820" dirty="0">
                <a:solidFill>
                  <a:srgbClr val="1A2B3C"/>
                </a:solidFill>
                <a:latin typeface="Calibri" pitchFamily="34" charset="0"/>
                <a:ea typeface="Calibri" pitchFamily="34" charset="-122"/>
                <a:cs typeface="Calibri" pitchFamily="34" charset="-120"/>
              </a:rPr>
              <a:t>Social &amp; campaign copy</a:t>
            </a:r>
            <a:endParaRPr lang="en-US" sz="820" dirty="0"/>
          </a:p>
        </p:txBody>
      </p:sp>
      <p:sp>
        <p:nvSpPr>
          <p:cNvPr id="33" name="Shape 31"/>
          <p:cNvSpPr/>
          <p:nvPr/>
        </p:nvSpPr>
        <p:spPr>
          <a:xfrm>
            <a:off x="3291840" y="2404872"/>
            <a:ext cx="5303520" cy="193853"/>
          </a:xfrm>
          <a:prstGeom prst="rect">
            <a:avLst/>
          </a:prstGeom>
          <a:solidFill>
            <a:srgbClr val="D8E4EE"/>
          </a:solidFill>
          <a:ln w="12700">
            <a:solidFill>
              <a:srgbClr val="D8E4EE"/>
            </a:solidFill>
            <a:prstDash val="solid"/>
          </a:ln>
        </p:spPr>
      </p:sp>
      <p:sp>
        <p:nvSpPr>
          <p:cNvPr id="34" name="Shape 32"/>
          <p:cNvSpPr/>
          <p:nvPr/>
        </p:nvSpPr>
        <p:spPr>
          <a:xfrm>
            <a:off x="3291840" y="2404872"/>
            <a:ext cx="4189781" cy="193853"/>
          </a:xfrm>
          <a:prstGeom prst="rect">
            <a:avLst/>
          </a:prstGeom>
          <a:solidFill>
            <a:srgbClr val="D4790A"/>
          </a:solidFill>
          <a:ln w="12700">
            <a:solidFill>
              <a:srgbClr val="D4790A"/>
            </a:solidFill>
            <a:prstDash val="solid"/>
          </a:ln>
        </p:spPr>
      </p:sp>
      <p:sp>
        <p:nvSpPr>
          <p:cNvPr id="35" name="Text 33"/>
          <p:cNvSpPr/>
          <p:nvPr/>
        </p:nvSpPr>
        <p:spPr>
          <a:xfrm>
            <a:off x="7518197" y="2404872"/>
            <a:ext cx="457200" cy="193853"/>
          </a:xfrm>
          <a:prstGeom prst="rect">
            <a:avLst/>
          </a:prstGeom>
          <a:noFill/>
          <a:ln/>
        </p:spPr>
        <p:txBody>
          <a:bodyPr wrap="square" rtlCol="0" anchor="ctr"/>
          <a:lstStyle/>
          <a:p>
            <a:pPr indent="0" marL="0">
              <a:buNone/>
            </a:pPr>
            <a:r>
              <a:rPr lang="en-US" sz="800" b="1" dirty="0">
                <a:solidFill>
                  <a:srgbClr val="D4790A"/>
                </a:solidFill>
                <a:latin typeface="Arial" pitchFamily="34" charset="0"/>
                <a:ea typeface="Arial" pitchFamily="34" charset="-122"/>
                <a:cs typeface="Arial" pitchFamily="34" charset="-120"/>
              </a:rPr>
              <a:t>79%</a:t>
            </a:r>
            <a:endParaRPr lang="en-US" sz="800" dirty="0"/>
          </a:p>
        </p:txBody>
      </p:sp>
      <p:sp>
        <p:nvSpPr>
          <p:cNvPr id="36" name="Shape 34"/>
          <p:cNvSpPr/>
          <p:nvPr/>
        </p:nvSpPr>
        <p:spPr>
          <a:xfrm>
            <a:off x="182880" y="2629814"/>
            <a:ext cx="3017520" cy="230429"/>
          </a:xfrm>
          <a:prstGeom prst="rect">
            <a:avLst/>
          </a:prstGeom>
          <a:solidFill>
            <a:srgbClr val="FFFFFF"/>
          </a:solidFill>
          <a:ln w="3810">
            <a:solidFill>
              <a:srgbClr val="E0E8F0"/>
            </a:solidFill>
            <a:prstDash val="solid"/>
          </a:ln>
        </p:spPr>
      </p:sp>
      <p:sp>
        <p:nvSpPr>
          <p:cNvPr id="37" name="Text 35"/>
          <p:cNvSpPr/>
          <p:nvPr/>
        </p:nvSpPr>
        <p:spPr>
          <a:xfrm>
            <a:off x="228600" y="2648102"/>
            <a:ext cx="2944368" cy="193853"/>
          </a:xfrm>
          <a:prstGeom prst="rect">
            <a:avLst/>
          </a:prstGeom>
          <a:noFill/>
          <a:ln/>
        </p:spPr>
        <p:txBody>
          <a:bodyPr wrap="square" rtlCol="0" anchor="ctr"/>
          <a:lstStyle/>
          <a:p>
            <a:pPr indent="0" marL="0">
              <a:buNone/>
            </a:pPr>
            <a:r>
              <a:rPr lang="en-US" sz="820" dirty="0">
                <a:solidFill>
                  <a:srgbClr val="1A2B3C"/>
                </a:solidFill>
                <a:latin typeface="Calibri" pitchFamily="34" charset="0"/>
                <a:ea typeface="Calibri" pitchFamily="34" charset="-122"/>
                <a:cs typeface="Calibri" pitchFamily="34" charset="-120"/>
              </a:rPr>
              <a:t>Win/loss interview synthesis</a:t>
            </a:r>
            <a:endParaRPr lang="en-US" sz="820" dirty="0"/>
          </a:p>
        </p:txBody>
      </p:sp>
      <p:sp>
        <p:nvSpPr>
          <p:cNvPr id="38" name="Shape 36"/>
          <p:cNvSpPr/>
          <p:nvPr/>
        </p:nvSpPr>
        <p:spPr>
          <a:xfrm>
            <a:off x="3291840" y="2648102"/>
            <a:ext cx="5303520" cy="193853"/>
          </a:xfrm>
          <a:prstGeom prst="rect">
            <a:avLst/>
          </a:prstGeom>
          <a:solidFill>
            <a:srgbClr val="D8E4EE"/>
          </a:solidFill>
          <a:ln w="12700">
            <a:solidFill>
              <a:srgbClr val="D8E4EE"/>
            </a:solidFill>
            <a:prstDash val="solid"/>
          </a:ln>
        </p:spPr>
      </p:sp>
      <p:sp>
        <p:nvSpPr>
          <p:cNvPr id="39" name="Shape 37"/>
          <p:cNvSpPr/>
          <p:nvPr/>
        </p:nvSpPr>
        <p:spPr>
          <a:xfrm>
            <a:off x="3291840" y="2648102"/>
            <a:ext cx="3977640" cy="193853"/>
          </a:xfrm>
          <a:prstGeom prst="rect">
            <a:avLst/>
          </a:prstGeom>
          <a:solidFill>
            <a:srgbClr val="D4790A"/>
          </a:solidFill>
          <a:ln w="12700">
            <a:solidFill>
              <a:srgbClr val="D4790A"/>
            </a:solidFill>
            <a:prstDash val="solid"/>
          </a:ln>
        </p:spPr>
      </p:sp>
      <p:sp>
        <p:nvSpPr>
          <p:cNvPr id="40" name="Text 38"/>
          <p:cNvSpPr/>
          <p:nvPr/>
        </p:nvSpPr>
        <p:spPr>
          <a:xfrm>
            <a:off x="7306056" y="2648102"/>
            <a:ext cx="457200" cy="193853"/>
          </a:xfrm>
          <a:prstGeom prst="rect">
            <a:avLst/>
          </a:prstGeom>
          <a:noFill/>
          <a:ln/>
        </p:spPr>
        <p:txBody>
          <a:bodyPr wrap="square" rtlCol="0" anchor="ctr"/>
          <a:lstStyle/>
          <a:p>
            <a:pPr indent="0" marL="0">
              <a:buNone/>
            </a:pPr>
            <a:r>
              <a:rPr lang="en-US" sz="800" b="1" dirty="0">
                <a:solidFill>
                  <a:srgbClr val="D4790A"/>
                </a:solidFill>
                <a:latin typeface="Arial" pitchFamily="34" charset="0"/>
                <a:ea typeface="Arial" pitchFamily="34" charset="-122"/>
                <a:cs typeface="Arial" pitchFamily="34" charset="-120"/>
              </a:rPr>
              <a:t>75%</a:t>
            </a:r>
            <a:endParaRPr lang="en-US" sz="800" dirty="0"/>
          </a:p>
        </p:txBody>
      </p:sp>
      <p:sp>
        <p:nvSpPr>
          <p:cNvPr id="41" name="Shape 39"/>
          <p:cNvSpPr/>
          <p:nvPr/>
        </p:nvSpPr>
        <p:spPr>
          <a:xfrm>
            <a:off x="182880" y="2873045"/>
            <a:ext cx="3017520" cy="230429"/>
          </a:xfrm>
          <a:prstGeom prst="rect">
            <a:avLst/>
          </a:prstGeom>
          <a:solidFill>
            <a:srgbClr val="F4F7FB"/>
          </a:solidFill>
          <a:ln w="3810">
            <a:solidFill>
              <a:srgbClr val="E0E8F0"/>
            </a:solidFill>
            <a:prstDash val="solid"/>
          </a:ln>
        </p:spPr>
      </p:sp>
      <p:sp>
        <p:nvSpPr>
          <p:cNvPr id="42" name="Text 40"/>
          <p:cNvSpPr/>
          <p:nvPr/>
        </p:nvSpPr>
        <p:spPr>
          <a:xfrm>
            <a:off x="228600" y="2891333"/>
            <a:ext cx="2944368" cy="193853"/>
          </a:xfrm>
          <a:prstGeom prst="rect">
            <a:avLst/>
          </a:prstGeom>
          <a:noFill/>
          <a:ln/>
        </p:spPr>
        <p:txBody>
          <a:bodyPr wrap="square" rtlCol="0" anchor="ctr"/>
          <a:lstStyle/>
          <a:p>
            <a:pPr indent="0" marL="0">
              <a:buNone/>
            </a:pPr>
            <a:r>
              <a:rPr lang="en-US" sz="820" dirty="0">
                <a:solidFill>
                  <a:srgbClr val="1A2B3C"/>
                </a:solidFill>
                <a:latin typeface="Calibri" pitchFamily="34" charset="0"/>
                <a:ea typeface="Calibri" pitchFamily="34" charset="-122"/>
                <a:cs typeface="Calibri" pitchFamily="34" charset="-120"/>
              </a:rPr>
              <a:t>Product launch checklists</a:t>
            </a:r>
            <a:endParaRPr lang="en-US" sz="820" dirty="0"/>
          </a:p>
        </p:txBody>
      </p:sp>
      <p:sp>
        <p:nvSpPr>
          <p:cNvPr id="43" name="Shape 41"/>
          <p:cNvSpPr/>
          <p:nvPr/>
        </p:nvSpPr>
        <p:spPr>
          <a:xfrm>
            <a:off x="3291840" y="2891333"/>
            <a:ext cx="5303520" cy="193853"/>
          </a:xfrm>
          <a:prstGeom prst="rect">
            <a:avLst/>
          </a:prstGeom>
          <a:solidFill>
            <a:srgbClr val="D8E4EE"/>
          </a:solidFill>
          <a:ln w="12700">
            <a:solidFill>
              <a:srgbClr val="D8E4EE"/>
            </a:solidFill>
            <a:prstDash val="solid"/>
          </a:ln>
        </p:spPr>
      </p:sp>
      <p:sp>
        <p:nvSpPr>
          <p:cNvPr id="44" name="Shape 42"/>
          <p:cNvSpPr/>
          <p:nvPr/>
        </p:nvSpPr>
        <p:spPr>
          <a:xfrm>
            <a:off x="3291840" y="2891333"/>
            <a:ext cx="3818534" cy="193853"/>
          </a:xfrm>
          <a:prstGeom prst="rect">
            <a:avLst/>
          </a:prstGeom>
          <a:solidFill>
            <a:srgbClr val="D4790A"/>
          </a:solidFill>
          <a:ln w="12700">
            <a:solidFill>
              <a:srgbClr val="D4790A"/>
            </a:solidFill>
            <a:prstDash val="solid"/>
          </a:ln>
        </p:spPr>
      </p:sp>
      <p:sp>
        <p:nvSpPr>
          <p:cNvPr id="45" name="Text 43"/>
          <p:cNvSpPr/>
          <p:nvPr/>
        </p:nvSpPr>
        <p:spPr>
          <a:xfrm>
            <a:off x="7146950" y="2891333"/>
            <a:ext cx="457200" cy="193853"/>
          </a:xfrm>
          <a:prstGeom prst="rect">
            <a:avLst/>
          </a:prstGeom>
          <a:noFill/>
          <a:ln/>
        </p:spPr>
        <p:txBody>
          <a:bodyPr wrap="square" rtlCol="0" anchor="ctr"/>
          <a:lstStyle/>
          <a:p>
            <a:pPr indent="0" marL="0">
              <a:buNone/>
            </a:pPr>
            <a:r>
              <a:rPr lang="en-US" sz="800" b="1" dirty="0">
                <a:solidFill>
                  <a:srgbClr val="D4790A"/>
                </a:solidFill>
                <a:latin typeface="Arial" pitchFamily="34" charset="0"/>
                <a:ea typeface="Arial" pitchFamily="34" charset="-122"/>
                <a:cs typeface="Arial" pitchFamily="34" charset="-120"/>
              </a:rPr>
              <a:t>72%</a:t>
            </a:r>
            <a:endParaRPr lang="en-US" sz="800" dirty="0"/>
          </a:p>
        </p:txBody>
      </p:sp>
      <p:sp>
        <p:nvSpPr>
          <p:cNvPr id="46" name="Shape 44"/>
          <p:cNvSpPr/>
          <p:nvPr/>
        </p:nvSpPr>
        <p:spPr>
          <a:xfrm>
            <a:off x="182880" y="3116275"/>
            <a:ext cx="3017520" cy="230429"/>
          </a:xfrm>
          <a:prstGeom prst="rect">
            <a:avLst/>
          </a:prstGeom>
          <a:solidFill>
            <a:srgbClr val="FFFFFF"/>
          </a:solidFill>
          <a:ln w="3810">
            <a:solidFill>
              <a:srgbClr val="E0E8F0"/>
            </a:solidFill>
            <a:prstDash val="solid"/>
          </a:ln>
        </p:spPr>
      </p:sp>
      <p:sp>
        <p:nvSpPr>
          <p:cNvPr id="47" name="Text 45"/>
          <p:cNvSpPr/>
          <p:nvPr/>
        </p:nvSpPr>
        <p:spPr>
          <a:xfrm>
            <a:off x="228600" y="3134563"/>
            <a:ext cx="2944368" cy="193853"/>
          </a:xfrm>
          <a:prstGeom prst="rect">
            <a:avLst/>
          </a:prstGeom>
          <a:noFill/>
          <a:ln/>
        </p:spPr>
        <p:txBody>
          <a:bodyPr wrap="square" rtlCol="0" anchor="ctr"/>
          <a:lstStyle/>
          <a:p>
            <a:pPr indent="0" marL="0">
              <a:buNone/>
            </a:pPr>
            <a:r>
              <a:rPr lang="en-US" sz="820" dirty="0">
                <a:solidFill>
                  <a:srgbClr val="1A2B3C"/>
                </a:solidFill>
                <a:latin typeface="Calibri" pitchFamily="34" charset="0"/>
                <a:ea typeface="Calibri" pitchFamily="34" charset="-122"/>
                <a:cs typeface="Calibri" pitchFamily="34" charset="-120"/>
              </a:rPr>
              <a:t>Analyst briefing prep</a:t>
            </a:r>
            <a:endParaRPr lang="en-US" sz="820" dirty="0"/>
          </a:p>
        </p:txBody>
      </p:sp>
      <p:sp>
        <p:nvSpPr>
          <p:cNvPr id="48" name="Shape 46"/>
          <p:cNvSpPr/>
          <p:nvPr/>
        </p:nvSpPr>
        <p:spPr>
          <a:xfrm>
            <a:off x="3291840" y="3134563"/>
            <a:ext cx="5303520" cy="193853"/>
          </a:xfrm>
          <a:prstGeom prst="rect">
            <a:avLst/>
          </a:prstGeom>
          <a:solidFill>
            <a:srgbClr val="D8E4EE"/>
          </a:solidFill>
          <a:ln w="12700">
            <a:solidFill>
              <a:srgbClr val="D8E4EE"/>
            </a:solidFill>
            <a:prstDash val="solid"/>
          </a:ln>
        </p:spPr>
      </p:sp>
      <p:sp>
        <p:nvSpPr>
          <p:cNvPr id="49" name="Shape 47"/>
          <p:cNvSpPr/>
          <p:nvPr/>
        </p:nvSpPr>
        <p:spPr>
          <a:xfrm>
            <a:off x="3291840" y="3134563"/>
            <a:ext cx="3447288" cy="193853"/>
          </a:xfrm>
          <a:prstGeom prst="rect">
            <a:avLst/>
          </a:prstGeom>
          <a:solidFill>
            <a:srgbClr val="D4790A"/>
          </a:solidFill>
          <a:ln w="12700">
            <a:solidFill>
              <a:srgbClr val="D4790A"/>
            </a:solidFill>
            <a:prstDash val="solid"/>
          </a:ln>
        </p:spPr>
      </p:sp>
      <p:sp>
        <p:nvSpPr>
          <p:cNvPr id="50" name="Text 48"/>
          <p:cNvSpPr/>
          <p:nvPr/>
        </p:nvSpPr>
        <p:spPr>
          <a:xfrm>
            <a:off x="6775704" y="3134563"/>
            <a:ext cx="457200" cy="193853"/>
          </a:xfrm>
          <a:prstGeom prst="rect">
            <a:avLst/>
          </a:prstGeom>
          <a:noFill/>
          <a:ln/>
        </p:spPr>
        <p:txBody>
          <a:bodyPr wrap="square" rtlCol="0" anchor="ctr"/>
          <a:lstStyle/>
          <a:p>
            <a:pPr indent="0" marL="0">
              <a:buNone/>
            </a:pPr>
            <a:r>
              <a:rPr lang="en-US" sz="800" b="1" dirty="0">
                <a:solidFill>
                  <a:srgbClr val="D4790A"/>
                </a:solidFill>
                <a:latin typeface="Arial" pitchFamily="34" charset="0"/>
                <a:ea typeface="Arial" pitchFamily="34" charset="-122"/>
                <a:cs typeface="Arial" pitchFamily="34" charset="-120"/>
              </a:rPr>
              <a:t>65%</a:t>
            </a:r>
            <a:endParaRPr lang="en-US" sz="800" dirty="0"/>
          </a:p>
        </p:txBody>
      </p:sp>
      <p:sp>
        <p:nvSpPr>
          <p:cNvPr id="51" name="Shape 49"/>
          <p:cNvSpPr/>
          <p:nvPr/>
        </p:nvSpPr>
        <p:spPr>
          <a:xfrm>
            <a:off x="182880" y="3359506"/>
            <a:ext cx="3017520" cy="230429"/>
          </a:xfrm>
          <a:prstGeom prst="rect">
            <a:avLst/>
          </a:prstGeom>
          <a:solidFill>
            <a:srgbClr val="F4F7FB"/>
          </a:solidFill>
          <a:ln w="3810">
            <a:solidFill>
              <a:srgbClr val="E0E8F0"/>
            </a:solidFill>
            <a:prstDash val="solid"/>
          </a:ln>
        </p:spPr>
      </p:sp>
      <p:sp>
        <p:nvSpPr>
          <p:cNvPr id="52" name="Text 50"/>
          <p:cNvSpPr/>
          <p:nvPr/>
        </p:nvSpPr>
        <p:spPr>
          <a:xfrm>
            <a:off x="228600" y="3377794"/>
            <a:ext cx="2944368" cy="193853"/>
          </a:xfrm>
          <a:prstGeom prst="rect">
            <a:avLst/>
          </a:prstGeom>
          <a:noFill/>
          <a:ln/>
        </p:spPr>
        <p:txBody>
          <a:bodyPr wrap="square" rtlCol="0" anchor="ctr"/>
          <a:lstStyle/>
          <a:p>
            <a:pPr indent="0" marL="0">
              <a:buNone/>
            </a:pPr>
            <a:r>
              <a:rPr lang="en-US" sz="820" dirty="0">
                <a:solidFill>
                  <a:srgbClr val="1A2B3C"/>
                </a:solidFill>
                <a:latin typeface="Calibri" pitchFamily="34" charset="0"/>
                <a:ea typeface="Calibri" pitchFamily="34" charset="-122"/>
                <a:cs typeface="Calibri" pitchFamily="34" charset="-120"/>
              </a:rPr>
              <a:t>Sales training content</a:t>
            </a:r>
            <a:endParaRPr lang="en-US" sz="820" dirty="0"/>
          </a:p>
        </p:txBody>
      </p:sp>
      <p:sp>
        <p:nvSpPr>
          <p:cNvPr id="53" name="Shape 51"/>
          <p:cNvSpPr/>
          <p:nvPr/>
        </p:nvSpPr>
        <p:spPr>
          <a:xfrm>
            <a:off x="3291840" y="3377794"/>
            <a:ext cx="5303520" cy="193853"/>
          </a:xfrm>
          <a:prstGeom prst="rect">
            <a:avLst/>
          </a:prstGeom>
          <a:solidFill>
            <a:srgbClr val="D8E4EE"/>
          </a:solidFill>
          <a:ln w="12700">
            <a:solidFill>
              <a:srgbClr val="D8E4EE"/>
            </a:solidFill>
            <a:prstDash val="solid"/>
          </a:ln>
        </p:spPr>
      </p:sp>
      <p:sp>
        <p:nvSpPr>
          <p:cNvPr id="54" name="Shape 52"/>
          <p:cNvSpPr/>
          <p:nvPr/>
        </p:nvSpPr>
        <p:spPr>
          <a:xfrm>
            <a:off x="3291840" y="3377794"/>
            <a:ext cx="3182112" cy="193853"/>
          </a:xfrm>
          <a:prstGeom prst="rect">
            <a:avLst/>
          </a:prstGeom>
          <a:solidFill>
            <a:srgbClr val="D4790A"/>
          </a:solidFill>
          <a:ln w="12700">
            <a:solidFill>
              <a:srgbClr val="D4790A"/>
            </a:solidFill>
            <a:prstDash val="solid"/>
          </a:ln>
        </p:spPr>
      </p:sp>
      <p:sp>
        <p:nvSpPr>
          <p:cNvPr id="55" name="Text 53"/>
          <p:cNvSpPr/>
          <p:nvPr/>
        </p:nvSpPr>
        <p:spPr>
          <a:xfrm>
            <a:off x="6510528" y="3377794"/>
            <a:ext cx="457200" cy="193853"/>
          </a:xfrm>
          <a:prstGeom prst="rect">
            <a:avLst/>
          </a:prstGeom>
          <a:noFill/>
          <a:ln/>
        </p:spPr>
        <p:txBody>
          <a:bodyPr wrap="square" rtlCol="0" anchor="ctr"/>
          <a:lstStyle/>
          <a:p>
            <a:pPr indent="0" marL="0">
              <a:buNone/>
            </a:pPr>
            <a:r>
              <a:rPr lang="en-US" sz="800" b="1" dirty="0">
                <a:solidFill>
                  <a:srgbClr val="D4790A"/>
                </a:solidFill>
                <a:latin typeface="Arial" pitchFamily="34" charset="0"/>
                <a:ea typeface="Arial" pitchFamily="34" charset="-122"/>
                <a:cs typeface="Arial" pitchFamily="34" charset="-120"/>
              </a:rPr>
              <a:t>60%</a:t>
            </a:r>
            <a:endParaRPr lang="en-US" sz="800" dirty="0"/>
          </a:p>
        </p:txBody>
      </p:sp>
      <p:sp>
        <p:nvSpPr>
          <p:cNvPr id="56" name="Shape 54"/>
          <p:cNvSpPr/>
          <p:nvPr/>
        </p:nvSpPr>
        <p:spPr>
          <a:xfrm>
            <a:off x="182880" y="3602736"/>
            <a:ext cx="3017520" cy="230429"/>
          </a:xfrm>
          <a:prstGeom prst="rect">
            <a:avLst/>
          </a:prstGeom>
          <a:solidFill>
            <a:srgbClr val="FFFFFF"/>
          </a:solidFill>
          <a:ln w="3810">
            <a:solidFill>
              <a:srgbClr val="E0E8F0"/>
            </a:solidFill>
            <a:prstDash val="solid"/>
          </a:ln>
        </p:spPr>
      </p:sp>
      <p:sp>
        <p:nvSpPr>
          <p:cNvPr id="57" name="Text 55"/>
          <p:cNvSpPr/>
          <p:nvPr/>
        </p:nvSpPr>
        <p:spPr>
          <a:xfrm>
            <a:off x="228600" y="3621024"/>
            <a:ext cx="2944368" cy="193853"/>
          </a:xfrm>
          <a:prstGeom prst="rect">
            <a:avLst/>
          </a:prstGeom>
          <a:noFill/>
          <a:ln/>
        </p:spPr>
        <p:txBody>
          <a:bodyPr wrap="square" rtlCol="0" anchor="ctr"/>
          <a:lstStyle/>
          <a:p>
            <a:pPr indent="0" marL="0">
              <a:buNone/>
            </a:pPr>
            <a:r>
              <a:rPr lang="en-US" sz="820" dirty="0">
                <a:solidFill>
                  <a:srgbClr val="1A2B3C"/>
                </a:solidFill>
                <a:latin typeface="Calibri" pitchFamily="34" charset="0"/>
                <a:ea typeface="Calibri" pitchFamily="34" charset="-122"/>
                <a:cs typeface="Calibri" pitchFamily="34" charset="-120"/>
              </a:rPr>
              <a:t>Demo scripting</a:t>
            </a:r>
            <a:endParaRPr lang="en-US" sz="820" dirty="0"/>
          </a:p>
        </p:txBody>
      </p:sp>
      <p:sp>
        <p:nvSpPr>
          <p:cNvPr id="58" name="Shape 56"/>
          <p:cNvSpPr/>
          <p:nvPr/>
        </p:nvSpPr>
        <p:spPr>
          <a:xfrm>
            <a:off x="3291840" y="3621024"/>
            <a:ext cx="5303520" cy="193853"/>
          </a:xfrm>
          <a:prstGeom prst="rect">
            <a:avLst/>
          </a:prstGeom>
          <a:solidFill>
            <a:srgbClr val="D8E4EE"/>
          </a:solidFill>
          <a:ln w="12700">
            <a:solidFill>
              <a:srgbClr val="D8E4EE"/>
            </a:solidFill>
            <a:prstDash val="solid"/>
          </a:ln>
        </p:spPr>
      </p:sp>
      <p:sp>
        <p:nvSpPr>
          <p:cNvPr id="59" name="Shape 57"/>
          <p:cNvSpPr/>
          <p:nvPr/>
        </p:nvSpPr>
        <p:spPr>
          <a:xfrm>
            <a:off x="3291840" y="3621024"/>
            <a:ext cx="2863901" cy="193853"/>
          </a:xfrm>
          <a:prstGeom prst="rect">
            <a:avLst/>
          </a:prstGeom>
          <a:solidFill>
            <a:srgbClr val="D4A843"/>
          </a:solidFill>
          <a:ln w="12700">
            <a:solidFill>
              <a:srgbClr val="D4A843"/>
            </a:solidFill>
            <a:prstDash val="solid"/>
          </a:ln>
        </p:spPr>
      </p:sp>
      <p:sp>
        <p:nvSpPr>
          <p:cNvPr id="60" name="Text 58"/>
          <p:cNvSpPr/>
          <p:nvPr/>
        </p:nvSpPr>
        <p:spPr>
          <a:xfrm>
            <a:off x="6192317" y="3621024"/>
            <a:ext cx="457200" cy="193853"/>
          </a:xfrm>
          <a:prstGeom prst="rect">
            <a:avLst/>
          </a:prstGeom>
          <a:noFill/>
          <a:ln/>
        </p:spPr>
        <p:txBody>
          <a:bodyPr wrap="square" rtlCol="0" anchor="ctr"/>
          <a:lstStyle/>
          <a:p>
            <a:pPr indent="0" marL="0">
              <a:buNone/>
            </a:pPr>
            <a:r>
              <a:rPr lang="en-US" sz="800" b="1" dirty="0">
                <a:solidFill>
                  <a:srgbClr val="D4A843"/>
                </a:solidFill>
                <a:latin typeface="Arial" pitchFamily="34" charset="0"/>
                <a:ea typeface="Arial" pitchFamily="34" charset="-122"/>
                <a:cs typeface="Arial" pitchFamily="34" charset="-120"/>
              </a:rPr>
              <a:t>54%</a:t>
            </a:r>
            <a:endParaRPr lang="en-US" sz="800" dirty="0"/>
          </a:p>
        </p:txBody>
      </p:sp>
      <p:sp>
        <p:nvSpPr>
          <p:cNvPr id="61" name="Shape 59"/>
          <p:cNvSpPr/>
          <p:nvPr/>
        </p:nvSpPr>
        <p:spPr>
          <a:xfrm>
            <a:off x="182880" y="3845966"/>
            <a:ext cx="3017520" cy="230429"/>
          </a:xfrm>
          <a:prstGeom prst="rect">
            <a:avLst/>
          </a:prstGeom>
          <a:solidFill>
            <a:srgbClr val="F4F7FB"/>
          </a:solidFill>
          <a:ln w="3810">
            <a:solidFill>
              <a:srgbClr val="E0E8F0"/>
            </a:solidFill>
            <a:prstDash val="solid"/>
          </a:ln>
        </p:spPr>
      </p:sp>
      <p:sp>
        <p:nvSpPr>
          <p:cNvPr id="62" name="Text 60"/>
          <p:cNvSpPr/>
          <p:nvPr/>
        </p:nvSpPr>
        <p:spPr>
          <a:xfrm>
            <a:off x="228600" y="3864254"/>
            <a:ext cx="2944368" cy="193853"/>
          </a:xfrm>
          <a:prstGeom prst="rect">
            <a:avLst/>
          </a:prstGeom>
          <a:noFill/>
          <a:ln/>
        </p:spPr>
        <p:txBody>
          <a:bodyPr wrap="square" rtlCol="0" anchor="ctr"/>
          <a:lstStyle/>
          <a:p>
            <a:pPr indent="0" marL="0">
              <a:buNone/>
            </a:pPr>
            <a:r>
              <a:rPr lang="en-US" sz="820" dirty="0">
                <a:solidFill>
                  <a:srgbClr val="1A2B3C"/>
                </a:solidFill>
                <a:latin typeface="Calibri" pitchFamily="34" charset="0"/>
                <a:ea typeface="Calibri" pitchFamily="34" charset="-122"/>
                <a:cs typeface="Calibri" pitchFamily="34" charset="-120"/>
              </a:rPr>
              <a:t>Pricing research &amp; benchmarking</a:t>
            </a:r>
            <a:endParaRPr lang="en-US" sz="820" dirty="0"/>
          </a:p>
        </p:txBody>
      </p:sp>
      <p:sp>
        <p:nvSpPr>
          <p:cNvPr id="63" name="Shape 61"/>
          <p:cNvSpPr/>
          <p:nvPr/>
        </p:nvSpPr>
        <p:spPr>
          <a:xfrm>
            <a:off x="3291840" y="3864254"/>
            <a:ext cx="5303520" cy="193853"/>
          </a:xfrm>
          <a:prstGeom prst="rect">
            <a:avLst/>
          </a:prstGeom>
          <a:solidFill>
            <a:srgbClr val="D8E4EE"/>
          </a:solidFill>
          <a:ln w="12700">
            <a:solidFill>
              <a:srgbClr val="D8E4EE"/>
            </a:solidFill>
            <a:prstDash val="solid"/>
          </a:ln>
        </p:spPr>
      </p:sp>
      <p:sp>
        <p:nvSpPr>
          <p:cNvPr id="64" name="Shape 62"/>
          <p:cNvSpPr/>
          <p:nvPr/>
        </p:nvSpPr>
        <p:spPr>
          <a:xfrm>
            <a:off x="3291840" y="3864254"/>
            <a:ext cx="2651760" cy="193853"/>
          </a:xfrm>
          <a:prstGeom prst="rect">
            <a:avLst/>
          </a:prstGeom>
          <a:solidFill>
            <a:srgbClr val="D4A843"/>
          </a:solidFill>
          <a:ln w="12700">
            <a:solidFill>
              <a:srgbClr val="D4A843"/>
            </a:solidFill>
            <a:prstDash val="solid"/>
          </a:ln>
        </p:spPr>
      </p:sp>
      <p:sp>
        <p:nvSpPr>
          <p:cNvPr id="65" name="Text 63"/>
          <p:cNvSpPr/>
          <p:nvPr/>
        </p:nvSpPr>
        <p:spPr>
          <a:xfrm>
            <a:off x="5980176" y="3864254"/>
            <a:ext cx="457200" cy="193853"/>
          </a:xfrm>
          <a:prstGeom prst="rect">
            <a:avLst/>
          </a:prstGeom>
          <a:noFill/>
          <a:ln/>
        </p:spPr>
        <p:txBody>
          <a:bodyPr wrap="square" rtlCol="0" anchor="ctr"/>
          <a:lstStyle/>
          <a:p>
            <a:pPr indent="0" marL="0">
              <a:buNone/>
            </a:pPr>
            <a:r>
              <a:rPr lang="en-US" sz="800" b="1" dirty="0">
                <a:solidFill>
                  <a:srgbClr val="D4A843"/>
                </a:solidFill>
                <a:latin typeface="Arial" pitchFamily="34" charset="0"/>
                <a:ea typeface="Arial" pitchFamily="34" charset="-122"/>
                <a:cs typeface="Arial" pitchFamily="34" charset="-120"/>
              </a:rPr>
              <a:t>50%</a:t>
            </a:r>
            <a:endParaRPr lang="en-US" sz="800" dirty="0"/>
          </a:p>
        </p:txBody>
      </p:sp>
      <p:sp>
        <p:nvSpPr>
          <p:cNvPr id="66" name="Shape 64"/>
          <p:cNvSpPr/>
          <p:nvPr/>
        </p:nvSpPr>
        <p:spPr>
          <a:xfrm>
            <a:off x="182880" y="4089197"/>
            <a:ext cx="3017520" cy="230429"/>
          </a:xfrm>
          <a:prstGeom prst="rect">
            <a:avLst/>
          </a:prstGeom>
          <a:solidFill>
            <a:srgbClr val="FFFFFF"/>
          </a:solidFill>
          <a:ln w="3810">
            <a:solidFill>
              <a:srgbClr val="E0E8F0"/>
            </a:solidFill>
            <a:prstDash val="solid"/>
          </a:ln>
        </p:spPr>
      </p:sp>
      <p:sp>
        <p:nvSpPr>
          <p:cNvPr id="67" name="Text 65"/>
          <p:cNvSpPr/>
          <p:nvPr/>
        </p:nvSpPr>
        <p:spPr>
          <a:xfrm>
            <a:off x="228600" y="4107485"/>
            <a:ext cx="2944368" cy="193853"/>
          </a:xfrm>
          <a:prstGeom prst="rect">
            <a:avLst/>
          </a:prstGeom>
          <a:noFill/>
          <a:ln/>
        </p:spPr>
        <p:txBody>
          <a:bodyPr wrap="square" rtlCol="0" anchor="ctr"/>
          <a:lstStyle/>
          <a:p>
            <a:pPr indent="0" marL="0">
              <a:buNone/>
            </a:pPr>
            <a:r>
              <a:rPr lang="en-US" sz="820" dirty="0">
                <a:solidFill>
                  <a:srgbClr val="1A2B3C"/>
                </a:solidFill>
                <a:latin typeface="Calibri" pitchFamily="34" charset="0"/>
                <a:ea typeface="Calibri" pitchFamily="34" charset="-122"/>
                <a:cs typeface="Calibri" pitchFamily="34" charset="-120"/>
              </a:rPr>
              <a:t>Customer interview synthesis</a:t>
            </a:r>
            <a:endParaRPr lang="en-US" sz="820" dirty="0"/>
          </a:p>
        </p:txBody>
      </p:sp>
      <p:sp>
        <p:nvSpPr>
          <p:cNvPr id="68" name="Shape 66"/>
          <p:cNvSpPr/>
          <p:nvPr/>
        </p:nvSpPr>
        <p:spPr>
          <a:xfrm>
            <a:off x="3291840" y="4107485"/>
            <a:ext cx="5303520" cy="193853"/>
          </a:xfrm>
          <a:prstGeom prst="rect">
            <a:avLst/>
          </a:prstGeom>
          <a:solidFill>
            <a:srgbClr val="D8E4EE"/>
          </a:solidFill>
          <a:ln w="12700">
            <a:solidFill>
              <a:srgbClr val="D8E4EE"/>
            </a:solidFill>
            <a:prstDash val="solid"/>
          </a:ln>
        </p:spPr>
      </p:sp>
      <p:sp>
        <p:nvSpPr>
          <p:cNvPr id="69" name="Shape 67"/>
          <p:cNvSpPr/>
          <p:nvPr/>
        </p:nvSpPr>
        <p:spPr>
          <a:xfrm>
            <a:off x="3291840" y="4107485"/>
            <a:ext cx="2227478" cy="193853"/>
          </a:xfrm>
          <a:prstGeom prst="rect">
            <a:avLst/>
          </a:prstGeom>
          <a:solidFill>
            <a:srgbClr val="0E8C8C"/>
          </a:solidFill>
          <a:ln w="12700">
            <a:solidFill>
              <a:srgbClr val="0E8C8C"/>
            </a:solidFill>
            <a:prstDash val="solid"/>
          </a:ln>
        </p:spPr>
      </p:sp>
      <p:sp>
        <p:nvSpPr>
          <p:cNvPr id="70" name="Text 68"/>
          <p:cNvSpPr/>
          <p:nvPr/>
        </p:nvSpPr>
        <p:spPr>
          <a:xfrm>
            <a:off x="5555894" y="4107485"/>
            <a:ext cx="457200" cy="193853"/>
          </a:xfrm>
          <a:prstGeom prst="rect">
            <a:avLst/>
          </a:prstGeom>
          <a:noFill/>
          <a:ln/>
        </p:spPr>
        <p:txBody>
          <a:bodyPr wrap="square" rtlCol="0" anchor="ctr"/>
          <a:lstStyle/>
          <a:p>
            <a:pPr indent="0" marL="0">
              <a:buNone/>
            </a:pPr>
            <a:r>
              <a:rPr lang="en-US" sz="800" b="1" dirty="0">
                <a:solidFill>
                  <a:srgbClr val="0E8C8C"/>
                </a:solidFill>
                <a:latin typeface="Arial" pitchFamily="34" charset="0"/>
                <a:ea typeface="Arial" pitchFamily="34" charset="-122"/>
                <a:cs typeface="Arial" pitchFamily="34" charset="-120"/>
              </a:rPr>
              <a:t>42%</a:t>
            </a:r>
            <a:endParaRPr lang="en-US" sz="800" dirty="0"/>
          </a:p>
        </p:txBody>
      </p:sp>
      <p:sp>
        <p:nvSpPr>
          <p:cNvPr id="71" name="Shape 69"/>
          <p:cNvSpPr/>
          <p:nvPr/>
        </p:nvSpPr>
        <p:spPr>
          <a:xfrm>
            <a:off x="182880" y="4332427"/>
            <a:ext cx="3017520" cy="230429"/>
          </a:xfrm>
          <a:prstGeom prst="rect">
            <a:avLst/>
          </a:prstGeom>
          <a:solidFill>
            <a:srgbClr val="F4F7FB"/>
          </a:solidFill>
          <a:ln w="3810">
            <a:solidFill>
              <a:srgbClr val="E0E8F0"/>
            </a:solidFill>
            <a:prstDash val="solid"/>
          </a:ln>
        </p:spPr>
      </p:sp>
      <p:sp>
        <p:nvSpPr>
          <p:cNvPr id="72" name="Text 70"/>
          <p:cNvSpPr/>
          <p:nvPr/>
        </p:nvSpPr>
        <p:spPr>
          <a:xfrm>
            <a:off x="228600" y="4350715"/>
            <a:ext cx="2944368" cy="193853"/>
          </a:xfrm>
          <a:prstGeom prst="rect">
            <a:avLst/>
          </a:prstGeom>
          <a:noFill/>
          <a:ln/>
        </p:spPr>
        <p:txBody>
          <a:bodyPr wrap="square" rtlCol="0" anchor="ctr"/>
          <a:lstStyle/>
          <a:p>
            <a:pPr indent="0" marL="0">
              <a:buNone/>
            </a:pPr>
            <a:r>
              <a:rPr lang="en-US" sz="820" dirty="0">
                <a:solidFill>
                  <a:srgbClr val="1A2B3C"/>
                </a:solidFill>
                <a:latin typeface="Calibri" pitchFamily="34" charset="0"/>
                <a:ea typeface="Calibri" pitchFamily="34" charset="-122"/>
                <a:cs typeface="Calibri" pitchFamily="34" charset="-120"/>
              </a:rPr>
              <a:t>Competitive strategy &amp; positioning</a:t>
            </a:r>
            <a:endParaRPr lang="en-US" sz="820" dirty="0"/>
          </a:p>
        </p:txBody>
      </p:sp>
      <p:sp>
        <p:nvSpPr>
          <p:cNvPr id="73" name="Shape 71"/>
          <p:cNvSpPr/>
          <p:nvPr/>
        </p:nvSpPr>
        <p:spPr>
          <a:xfrm>
            <a:off x="3291840" y="4350715"/>
            <a:ext cx="5303520" cy="193853"/>
          </a:xfrm>
          <a:prstGeom prst="rect">
            <a:avLst/>
          </a:prstGeom>
          <a:solidFill>
            <a:srgbClr val="D8E4EE"/>
          </a:solidFill>
          <a:ln w="12700">
            <a:solidFill>
              <a:srgbClr val="D8E4EE"/>
            </a:solidFill>
            <a:prstDash val="solid"/>
          </a:ln>
        </p:spPr>
      </p:sp>
      <p:sp>
        <p:nvSpPr>
          <p:cNvPr id="74" name="Shape 72"/>
          <p:cNvSpPr/>
          <p:nvPr/>
        </p:nvSpPr>
        <p:spPr>
          <a:xfrm>
            <a:off x="3291840" y="4350715"/>
            <a:ext cx="1484986" cy="193853"/>
          </a:xfrm>
          <a:prstGeom prst="rect">
            <a:avLst/>
          </a:prstGeom>
          <a:solidFill>
            <a:srgbClr val="0E8C8C"/>
          </a:solidFill>
          <a:ln w="12700">
            <a:solidFill>
              <a:srgbClr val="0E8C8C"/>
            </a:solidFill>
            <a:prstDash val="solid"/>
          </a:ln>
        </p:spPr>
      </p:sp>
      <p:sp>
        <p:nvSpPr>
          <p:cNvPr id="75" name="Text 73"/>
          <p:cNvSpPr/>
          <p:nvPr/>
        </p:nvSpPr>
        <p:spPr>
          <a:xfrm>
            <a:off x="4813402" y="4350715"/>
            <a:ext cx="457200" cy="193853"/>
          </a:xfrm>
          <a:prstGeom prst="rect">
            <a:avLst/>
          </a:prstGeom>
          <a:noFill/>
          <a:ln/>
        </p:spPr>
        <p:txBody>
          <a:bodyPr wrap="square" rtlCol="0" anchor="ctr"/>
          <a:lstStyle/>
          <a:p>
            <a:pPr indent="0" marL="0">
              <a:buNone/>
            </a:pPr>
            <a:r>
              <a:rPr lang="en-US" sz="800" b="1" dirty="0">
                <a:solidFill>
                  <a:srgbClr val="0E8C8C"/>
                </a:solidFill>
                <a:latin typeface="Arial" pitchFamily="34" charset="0"/>
                <a:ea typeface="Arial" pitchFamily="34" charset="-122"/>
                <a:cs typeface="Arial" pitchFamily="34" charset="-120"/>
              </a:rPr>
              <a:t>28%</a:t>
            </a:r>
            <a:endParaRPr lang="en-US" sz="800" dirty="0"/>
          </a:p>
        </p:txBody>
      </p:sp>
      <p:sp>
        <p:nvSpPr>
          <p:cNvPr id="76" name="Shape 74"/>
          <p:cNvSpPr/>
          <p:nvPr/>
        </p:nvSpPr>
        <p:spPr>
          <a:xfrm>
            <a:off x="182880" y="4575658"/>
            <a:ext cx="3017520" cy="230429"/>
          </a:xfrm>
          <a:prstGeom prst="rect">
            <a:avLst/>
          </a:prstGeom>
          <a:solidFill>
            <a:srgbClr val="FFFFFF"/>
          </a:solidFill>
          <a:ln w="3810">
            <a:solidFill>
              <a:srgbClr val="E0E8F0"/>
            </a:solidFill>
            <a:prstDash val="solid"/>
          </a:ln>
        </p:spPr>
      </p:sp>
      <p:sp>
        <p:nvSpPr>
          <p:cNvPr id="77" name="Text 75"/>
          <p:cNvSpPr/>
          <p:nvPr/>
        </p:nvSpPr>
        <p:spPr>
          <a:xfrm>
            <a:off x="228600" y="4593946"/>
            <a:ext cx="2944368" cy="193853"/>
          </a:xfrm>
          <a:prstGeom prst="rect">
            <a:avLst/>
          </a:prstGeom>
          <a:noFill/>
          <a:ln/>
        </p:spPr>
        <p:txBody>
          <a:bodyPr wrap="square" rtlCol="0" anchor="ctr"/>
          <a:lstStyle/>
          <a:p>
            <a:pPr indent="0" marL="0">
              <a:buNone/>
            </a:pPr>
            <a:r>
              <a:rPr lang="en-US" sz="820" dirty="0">
                <a:solidFill>
                  <a:srgbClr val="1A2B3C"/>
                </a:solidFill>
                <a:latin typeface="Calibri" pitchFamily="34" charset="0"/>
                <a:ea typeface="Calibri" pitchFamily="34" charset="-122"/>
                <a:cs typeface="Calibri" pitchFamily="34" charset="-120"/>
              </a:rPr>
              <a:t>Narrative architecture &amp; storytelling</a:t>
            </a:r>
            <a:endParaRPr lang="en-US" sz="820" dirty="0"/>
          </a:p>
        </p:txBody>
      </p:sp>
      <p:sp>
        <p:nvSpPr>
          <p:cNvPr id="78" name="Shape 76"/>
          <p:cNvSpPr/>
          <p:nvPr/>
        </p:nvSpPr>
        <p:spPr>
          <a:xfrm>
            <a:off x="3291840" y="4593946"/>
            <a:ext cx="5303520" cy="193853"/>
          </a:xfrm>
          <a:prstGeom prst="rect">
            <a:avLst/>
          </a:prstGeom>
          <a:solidFill>
            <a:srgbClr val="D8E4EE"/>
          </a:solidFill>
          <a:ln w="12700">
            <a:solidFill>
              <a:srgbClr val="D8E4EE"/>
            </a:solidFill>
            <a:prstDash val="solid"/>
          </a:ln>
        </p:spPr>
      </p:sp>
      <p:sp>
        <p:nvSpPr>
          <p:cNvPr id="79" name="Shape 77"/>
          <p:cNvSpPr/>
          <p:nvPr/>
        </p:nvSpPr>
        <p:spPr>
          <a:xfrm>
            <a:off x="3291840" y="4593946"/>
            <a:ext cx="954634" cy="193853"/>
          </a:xfrm>
          <a:prstGeom prst="rect">
            <a:avLst/>
          </a:prstGeom>
          <a:solidFill>
            <a:srgbClr val="0E8C8C"/>
          </a:solidFill>
          <a:ln w="12700">
            <a:solidFill>
              <a:srgbClr val="0E8C8C"/>
            </a:solidFill>
            <a:prstDash val="solid"/>
          </a:ln>
        </p:spPr>
      </p:sp>
      <p:sp>
        <p:nvSpPr>
          <p:cNvPr id="80" name="Text 78"/>
          <p:cNvSpPr/>
          <p:nvPr/>
        </p:nvSpPr>
        <p:spPr>
          <a:xfrm>
            <a:off x="4283050" y="4593946"/>
            <a:ext cx="457200" cy="193853"/>
          </a:xfrm>
          <a:prstGeom prst="rect">
            <a:avLst/>
          </a:prstGeom>
          <a:noFill/>
          <a:ln/>
        </p:spPr>
        <p:txBody>
          <a:bodyPr wrap="square" rtlCol="0" anchor="ctr"/>
          <a:lstStyle/>
          <a:p>
            <a:pPr indent="0" marL="0">
              <a:buNone/>
            </a:pPr>
            <a:r>
              <a:rPr lang="en-US" sz="800" b="1" dirty="0">
                <a:solidFill>
                  <a:srgbClr val="0E8C8C"/>
                </a:solidFill>
                <a:latin typeface="Arial" pitchFamily="34" charset="0"/>
                <a:ea typeface="Arial" pitchFamily="34" charset="-122"/>
                <a:cs typeface="Arial" pitchFamily="34" charset="-120"/>
              </a:rPr>
              <a:t>18%</a:t>
            </a:r>
            <a:endParaRPr lang="en-US" sz="800" dirty="0"/>
          </a:p>
        </p:txBody>
      </p:sp>
      <p:sp>
        <p:nvSpPr>
          <p:cNvPr id="81" name="Shape 79"/>
          <p:cNvSpPr/>
          <p:nvPr/>
        </p:nvSpPr>
        <p:spPr>
          <a:xfrm>
            <a:off x="182880" y="4818888"/>
            <a:ext cx="3017520" cy="230429"/>
          </a:xfrm>
          <a:prstGeom prst="rect">
            <a:avLst/>
          </a:prstGeom>
          <a:solidFill>
            <a:srgbClr val="F4F7FB"/>
          </a:solidFill>
          <a:ln w="3810">
            <a:solidFill>
              <a:srgbClr val="E0E8F0"/>
            </a:solidFill>
            <a:prstDash val="solid"/>
          </a:ln>
        </p:spPr>
      </p:sp>
      <p:sp>
        <p:nvSpPr>
          <p:cNvPr id="82" name="Text 80"/>
          <p:cNvSpPr/>
          <p:nvPr/>
        </p:nvSpPr>
        <p:spPr>
          <a:xfrm>
            <a:off x="228600" y="4837176"/>
            <a:ext cx="2944368" cy="193853"/>
          </a:xfrm>
          <a:prstGeom prst="rect">
            <a:avLst/>
          </a:prstGeom>
          <a:noFill/>
          <a:ln/>
        </p:spPr>
        <p:txBody>
          <a:bodyPr wrap="square" rtlCol="0" anchor="ctr"/>
          <a:lstStyle/>
          <a:p>
            <a:pPr indent="0" marL="0">
              <a:buNone/>
            </a:pPr>
            <a:r>
              <a:rPr lang="en-US" sz="820" dirty="0">
                <a:solidFill>
                  <a:srgbClr val="1A2B3C"/>
                </a:solidFill>
                <a:latin typeface="Calibri" pitchFamily="34" charset="0"/>
                <a:ea typeface="Calibri" pitchFamily="34" charset="-122"/>
                <a:cs typeface="Calibri" pitchFamily="34" charset="-120"/>
              </a:rPr>
              <a:t>Category creation &amp; market framing</a:t>
            </a:r>
            <a:endParaRPr lang="en-US" sz="820" dirty="0"/>
          </a:p>
        </p:txBody>
      </p:sp>
      <p:sp>
        <p:nvSpPr>
          <p:cNvPr id="83" name="Shape 81"/>
          <p:cNvSpPr/>
          <p:nvPr/>
        </p:nvSpPr>
        <p:spPr>
          <a:xfrm>
            <a:off x="3291840" y="4837176"/>
            <a:ext cx="5303520" cy="193853"/>
          </a:xfrm>
          <a:prstGeom prst="rect">
            <a:avLst/>
          </a:prstGeom>
          <a:solidFill>
            <a:srgbClr val="D8E4EE"/>
          </a:solidFill>
          <a:ln w="12700">
            <a:solidFill>
              <a:srgbClr val="D8E4EE"/>
            </a:solidFill>
            <a:prstDash val="solid"/>
          </a:ln>
        </p:spPr>
      </p:sp>
      <p:sp>
        <p:nvSpPr>
          <p:cNvPr id="84" name="Shape 82"/>
          <p:cNvSpPr/>
          <p:nvPr/>
        </p:nvSpPr>
        <p:spPr>
          <a:xfrm>
            <a:off x="3291840" y="4837176"/>
            <a:ext cx="636422" cy="193853"/>
          </a:xfrm>
          <a:prstGeom prst="rect">
            <a:avLst/>
          </a:prstGeom>
          <a:solidFill>
            <a:srgbClr val="1A7A4A"/>
          </a:solidFill>
          <a:ln w="12700">
            <a:solidFill>
              <a:srgbClr val="1A7A4A"/>
            </a:solidFill>
            <a:prstDash val="solid"/>
          </a:ln>
        </p:spPr>
      </p:sp>
      <p:sp>
        <p:nvSpPr>
          <p:cNvPr id="85" name="Text 83"/>
          <p:cNvSpPr/>
          <p:nvPr/>
        </p:nvSpPr>
        <p:spPr>
          <a:xfrm>
            <a:off x="3964838" y="4837176"/>
            <a:ext cx="457200" cy="193853"/>
          </a:xfrm>
          <a:prstGeom prst="rect">
            <a:avLst/>
          </a:prstGeom>
          <a:noFill/>
          <a:ln/>
        </p:spPr>
        <p:txBody>
          <a:bodyPr wrap="square" rtlCol="0" anchor="ctr"/>
          <a:lstStyle/>
          <a:p>
            <a:pPr indent="0" marL="0">
              <a:buNone/>
            </a:pPr>
            <a:r>
              <a:rPr lang="en-US" sz="800" b="1" dirty="0">
                <a:solidFill>
                  <a:srgbClr val="1A7A4A"/>
                </a:solidFill>
                <a:latin typeface="Arial" pitchFamily="34" charset="0"/>
                <a:ea typeface="Arial" pitchFamily="34" charset="-122"/>
                <a:cs typeface="Arial" pitchFamily="34" charset="-120"/>
              </a:rPr>
              <a:t>12%</a:t>
            </a:r>
            <a:endParaRPr lang="en-US" sz="800" dirty="0"/>
          </a:p>
        </p:txBody>
      </p:sp>
      <p:sp>
        <p:nvSpPr>
          <p:cNvPr id="86" name="Shape 84"/>
          <p:cNvSpPr/>
          <p:nvPr/>
        </p:nvSpPr>
        <p:spPr>
          <a:xfrm>
            <a:off x="182880" y="5062118"/>
            <a:ext cx="3017520" cy="230429"/>
          </a:xfrm>
          <a:prstGeom prst="rect">
            <a:avLst/>
          </a:prstGeom>
          <a:solidFill>
            <a:srgbClr val="FFFFFF"/>
          </a:solidFill>
          <a:ln w="3810">
            <a:solidFill>
              <a:srgbClr val="E0E8F0"/>
            </a:solidFill>
            <a:prstDash val="solid"/>
          </a:ln>
        </p:spPr>
      </p:sp>
      <p:sp>
        <p:nvSpPr>
          <p:cNvPr id="87" name="Text 85"/>
          <p:cNvSpPr/>
          <p:nvPr/>
        </p:nvSpPr>
        <p:spPr>
          <a:xfrm>
            <a:off x="228600" y="5080406"/>
            <a:ext cx="2944368" cy="193853"/>
          </a:xfrm>
          <a:prstGeom prst="rect">
            <a:avLst/>
          </a:prstGeom>
          <a:noFill/>
          <a:ln/>
        </p:spPr>
        <p:txBody>
          <a:bodyPr wrap="square" rtlCol="0" anchor="ctr"/>
          <a:lstStyle/>
          <a:p>
            <a:pPr indent="0" marL="0">
              <a:buNone/>
            </a:pPr>
            <a:r>
              <a:rPr lang="en-US" sz="820" dirty="0">
                <a:solidFill>
                  <a:srgbClr val="1A2B3C"/>
                </a:solidFill>
                <a:latin typeface="Calibri" pitchFamily="34" charset="0"/>
                <a:ea typeface="Calibri" pitchFamily="34" charset="-122"/>
                <a:cs typeface="Calibri" pitchFamily="34" charset="-120"/>
              </a:rPr>
              <a:t>Executive communication &amp; influence</a:t>
            </a:r>
            <a:endParaRPr lang="en-US" sz="820" dirty="0"/>
          </a:p>
        </p:txBody>
      </p:sp>
      <p:sp>
        <p:nvSpPr>
          <p:cNvPr id="88" name="Shape 86"/>
          <p:cNvSpPr/>
          <p:nvPr/>
        </p:nvSpPr>
        <p:spPr>
          <a:xfrm>
            <a:off x="3291840" y="5080406"/>
            <a:ext cx="5303520" cy="193853"/>
          </a:xfrm>
          <a:prstGeom prst="rect">
            <a:avLst/>
          </a:prstGeom>
          <a:solidFill>
            <a:srgbClr val="D8E4EE"/>
          </a:solidFill>
          <a:ln w="12700">
            <a:solidFill>
              <a:srgbClr val="D8E4EE"/>
            </a:solidFill>
            <a:prstDash val="solid"/>
          </a:ln>
        </p:spPr>
      </p:sp>
      <p:sp>
        <p:nvSpPr>
          <p:cNvPr id="89" name="Shape 87"/>
          <p:cNvSpPr/>
          <p:nvPr/>
        </p:nvSpPr>
        <p:spPr>
          <a:xfrm>
            <a:off x="3291840" y="5080406"/>
            <a:ext cx="477317" cy="193853"/>
          </a:xfrm>
          <a:prstGeom prst="rect">
            <a:avLst/>
          </a:prstGeom>
          <a:solidFill>
            <a:srgbClr val="1A7A4A"/>
          </a:solidFill>
          <a:ln w="12700">
            <a:solidFill>
              <a:srgbClr val="1A7A4A"/>
            </a:solidFill>
            <a:prstDash val="solid"/>
          </a:ln>
        </p:spPr>
      </p:sp>
      <p:sp>
        <p:nvSpPr>
          <p:cNvPr id="90" name="Text 88"/>
          <p:cNvSpPr/>
          <p:nvPr/>
        </p:nvSpPr>
        <p:spPr>
          <a:xfrm>
            <a:off x="3805733" y="5080406"/>
            <a:ext cx="457200" cy="193853"/>
          </a:xfrm>
          <a:prstGeom prst="rect">
            <a:avLst/>
          </a:prstGeom>
          <a:noFill/>
          <a:ln/>
        </p:spPr>
        <p:txBody>
          <a:bodyPr wrap="square" rtlCol="0" anchor="ctr"/>
          <a:lstStyle/>
          <a:p>
            <a:pPr indent="0" marL="0">
              <a:buNone/>
            </a:pPr>
            <a:r>
              <a:rPr lang="en-US" sz="800" b="1" dirty="0">
                <a:solidFill>
                  <a:srgbClr val="1A7A4A"/>
                </a:solidFill>
                <a:latin typeface="Arial" pitchFamily="34" charset="0"/>
                <a:ea typeface="Arial" pitchFamily="34" charset="-122"/>
                <a:cs typeface="Arial" pitchFamily="34" charset="-120"/>
              </a:rPr>
              <a:t>9%</a:t>
            </a:r>
            <a:endParaRPr lang="en-US" sz="800" dirty="0"/>
          </a:p>
        </p:txBody>
      </p:sp>
      <p:sp>
        <p:nvSpPr>
          <p:cNvPr id="91" name="Shape 89"/>
          <p:cNvSpPr/>
          <p:nvPr/>
        </p:nvSpPr>
        <p:spPr>
          <a:xfrm>
            <a:off x="228600" y="4892040"/>
            <a:ext cx="164592" cy="128016"/>
          </a:xfrm>
          <a:prstGeom prst="rect">
            <a:avLst/>
          </a:prstGeom>
          <a:solidFill>
            <a:srgbClr val="C0392B"/>
          </a:solidFill>
          <a:ln w="12700">
            <a:solidFill>
              <a:srgbClr val="C0392B"/>
            </a:solidFill>
            <a:prstDash val="solid"/>
          </a:ln>
        </p:spPr>
      </p:sp>
      <p:sp>
        <p:nvSpPr>
          <p:cNvPr id="92" name="Text 90"/>
          <p:cNvSpPr/>
          <p:nvPr/>
        </p:nvSpPr>
        <p:spPr>
          <a:xfrm>
            <a:off x="429768" y="4882896"/>
            <a:ext cx="1600200" cy="164592"/>
          </a:xfrm>
          <a:prstGeom prst="rect">
            <a:avLst/>
          </a:prstGeom>
          <a:noFill/>
          <a:ln/>
        </p:spPr>
        <p:txBody>
          <a:bodyPr wrap="square" rtlCol="0" anchor="ctr"/>
          <a:lstStyle/>
          <a:p>
            <a:pPr indent="0" marL="0">
              <a:buNone/>
            </a:pPr>
            <a:r>
              <a:rPr lang="en-US" sz="750" dirty="0">
                <a:solidFill>
                  <a:srgbClr val="6B7B8D"/>
                </a:solidFill>
                <a:latin typeface="Calibri" pitchFamily="34" charset="0"/>
                <a:ea typeface="Calibri" pitchFamily="34" charset="-122"/>
                <a:cs typeface="Calibri" pitchFamily="34" charset="-120"/>
              </a:rPr>
              <a:t>High risk (80–100%)</a:t>
            </a:r>
            <a:endParaRPr lang="en-US" sz="750" dirty="0"/>
          </a:p>
        </p:txBody>
      </p:sp>
      <p:sp>
        <p:nvSpPr>
          <p:cNvPr id="93" name="Shape 91"/>
          <p:cNvSpPr/>
          <p:nvPr/>
        </p:nvSpPr>
        <p:spPr>
          <a:xfrm>
            <a:off x="2011680" y="4892040"/>
            <a:ext cx="164592" cy="128016"/>
          </a:xfrm>
          <a:prstGeom prst="rect">
            <a:avLst/>
          </a:prstGeom>
          <a:solidFill>
            <a:srgbClr val="D4790A"/>
          </a:solidFill>
          <a:ln w="12700">
            <a:solidFill>
              <a:srgbClr val="D4790A"/>
            </a:solidFill>
            <a:prstDash val="solid"/>
          </a:ln>
        </p:spPr>
      </p:sp>
      <p:sp>
        <p:nvSpPr>
          <p:cNvPr id="94" name="Text 92"/>
          <p:cNvSpPr/>
          <p:nvPr/>
        </p:nvSpPr>
        <p:spPr>
          <a:xfrm>
            <a:off x="2212848" y="4882896"/>
            <a:ext cx="1600200" cy="164592"/>
          </a:xfrm>
          <a:prstGeom prst="rect">
            <a:avLst/>
          </a:prstGeom>
          <a:noFill/>
          <a:ln/>
        </p:spPr>
        <p:txBody>
          <a:bodyPr wrap="square" rtlCol="0" anchor="ctr"/>
          <a:lstStyle/>
          <a:p>
            <a:pPr indent="0" marL="0">
              <a:buNone/>
            </a:pPr>
            <a:r>
              <a:rPr lang="en-US" sz="750" dirty="0">
                <a:solidFill>
                  <a:srgbClr val="6B7B8D"/>
                </a:solidFill>
                <a:latin typeface="Calibri" pitchFamily="34" charset="0"/>
                <a:ea typeface="Calibri" pitchFamily="34" charset="-122"/>
                <a:cs typeface="Calibri" pitchFamily="34" charset="-120"/>
              </a:rPr>
              <a:t>Medium risk (55–79%)</a:t>
            </a:r>
            <a:endParaRPr lang="en-US" sz="750" dirty="0"/>
          </a:p>
        </p:txBody>
      </p:sp>
      <p:sp>
        <p:nvSpPr>
          <p:cNvPr id="95" name="Shape 93"/>
          <p:cNvSpPr/>
          <p:nvPr/>
        </p:nvSpPr>
        <p:spPr>
          <a:xfrm>
            <a:off x="3794760" y="4892040"/>
            <a:ext cx="164592" cy="128016"/>
          </a:xfrm>
          <a:prstGeom prst="rect">
            <a:avLst/>
          </a:prstGeom>
          <a:solidFill>
            <a:srgbClr val="D4A843"/>
          </a:solidFill>
          <a:ln w="12700">
            <a:solidFill>
              <a:srgbClr val="D4A843"/>
            </a:solidFill>
            <a:prstDash val="solid"/>
          </a:ln>
        </p:spPr>
      </p:sp>
      <p:sp>
        <p:nvSpPr>
          <p:cNvPr id="96" name="Text 94"/>
          <p:cNvSpPr/>
          <p:nvPr/>
        </p:nvSpPr>
        <p:spPr>
          <a:xfrm>
            <a:off x="3995928" y="4882896"/>
            <a:ext cx="1600200" cy="164592"/>
          </a:xfrm>
          <a:prstGeom prst="rect">
            <a:avLst/>
          </a:prstGeom>
          <a:noFill/>
          <a:ln/>
        </p:spPr>
        <p:txBody>
          <a:bodyPr wrap="square" rtlCol="0" anchor="ctr"/>
          <a:lstStyle/>
          <a:p>
            <a:pPr indent="0" marL="0">
              <a:buNone/>
            </a:pPr>
            <a:r>
              <a:rPr lang="en-US" sz="750" dirty="0">
                <a:solidFill>
                  <a:srgbClr val="6B7B8D"/>
                </a:solidFill>
                <a:latin typeface="Calibri" pitchFamily="34" charset="0"/>
                <a:ea typeface="Calibri" pitchFamily="34" charset="-122"/>
                <a:cs typeface="Calibri" pitchFamily="34" charset="-120"/>
              </a:rPr>
              <a:t>Transitional (40–54%)</a:t>
            </a:r>
            <a:endParaRPr lang="en-US" sz="750" dirty="0"/>
          </a:p>
        </p:txBody>
      </p:sp>
      <p:sp>
        <p:nvSpPr>
          <p:cNvPr id="97" name="Shape 95"/>
          <p:cNvSpPr/>
          <p:nvPr/>
        </p:nvSpPr>
        <p:spPr>
          <a:xfrm>
            <a:off x="5577840" y="4892040"/>
            <a:ext cx="164592" cy="128016"/>
          </a:xfrm>
          <a:prstGeom prst="rect">
            <a:avLst/>
          </a:prstGeom>
          <a:solidFill>
            <a:srgbClr val="0E8C8C"/>
          </a:solidFill>
          <a:ln w="12700">
            <a:solidFill>
              <a:srgbClr val="0E8C8C"/>
            </a:solidFill>
            <a:prstDash val="solid"/>
          </a:ln>
        </p:spPr>
      </p:sp>
      <p:sp>
        <p:nvSpPr>
          <p:cNvPr id="98" name="Text 96"/>
          <p:cNvSpPr/>
          <p:nvPr/>
        </p:nvSpPr>
        <p:spPr>
          <a:xfrm>
            <a:off x="5779008" y="4882896"/>
            <a:ext cx="1600200" cy="164592"/>
          </a:xfrm>
          <a:prstGeom prst="rect">
            <a:avLst/>
          </a:prstGeom>
          <a:noFill/>
          <a:ln/>
        </p:spPr>
        <p:txBody>
          <a:bodyPr wrap="square" rtlCol="0" anchor="ctr"/>
          <a:lstStyle/>
          <a:p>
            <a:pPr indent="0" marL="0">
              <a:buNone/>
            </a:pPr>
            <a:r>
              <a:rPr lang="en-US" sz="750" dirty="0">
                <a:solidFill>
                  <a:srgbClr val="6B7B8D"/>
                </a:solidFill>
                <a:latin typeface="Calibri" pitchFamily="34" charset="0"/>
                <a:ea typeface="Calibri" pitchFamily="34" charset="-122"/>
                <a:cs typeface="Calibri" pitchFamily="34" charset="-120"/>
              </a:rPr>
              <a:t>Lower risk (20–39%)</a:t>
            </a:r>
            <a:endParaRPr lang="en-US" sz="750" dirty="0"/>
          </a:p>
        </p:txBody>
      </p:sp>
      <p:sp>
        <p:nvSpPr>
          <p:cNvPr id="99" name="Shape 97"/>
          <p:cNvSpPr/>
          <p:nvPr/>
        </p:nvSpPr>
        <p:spPr>
          <a:xfrm>
            <a:off x="7360920" y="4892040"/>
            <a:ext cx="164592" cy="128016"/>
          </a:xfrm>
          <a:prstGeom prst="rect">
            <a:avLst/>
          </a:prstGeom>
          <a:solidFill>
            <a:srgbClr val="1A7A4A"/>
          </a:solidFill>
          <a:ln w="12700">
            <a:solidFill>
              <a:srgbClr val="1A7A4A"/>
            </a:solidFill>
            <a:prstDash val="solid"/>
          </a:ln>
        </p:spPr>
      </p:sp>
      <p:sp>
        <p:nvSpPr>
          <p:cNvPr id="100" name="Text 98"/>
          <p:cNvSpPr/>
          <p:nvPr/>
        </p:nvSpPr>
        <p:spPr>
          <a:xfrm>
            <a:off x="7562088" y="4882896"/>
            <a:ext cx="1600200" cy="164592"/>
          </a:xfrm>
          <a:prstGeom prst="rect">
            <a:avLst/>
          </a:prstGeom>
          <a:noFill/>
          <a:ln/>
        </p:spPr>
        <p:txBody>
          <a:bodyPr wrap="square" rtlCol="0" anchor="ctr"/>
          <a:lstStyle/>
          <a:p>
            <a:pPr indent="0" marL="0">
              <a:buNone/>
            </a:pPr>
            <a:r>
              <a:rPr lang="en-US" sz="750" dirty="0">
                <a:solidFill>
                  <a:srgbClr val="6B7B8D"/>
                </a:solidFill>
                <a:latin typeface="Calibri" pitchFamily="34" charset="0"/>
                <a:ea typeface="Calibri" pitchFamily="34" charset="-122"/>
                <a:cs typeface="Calibri" pitchFamily="34" charset="-120"/>
              </a:rPr>
              <a:t>Protected (&lt;20%)</a:t>
            </a:r>
            <a:endParaRPr lang="en-US" sz="7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4F7FB"/>
        </a:solidFill>
      </p:bgPr>
    </p:bg>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0F2B5B"/>
          </a:solidFill>
          <a:ln w="12700">
            <a:solidFill>
              <a:srgbClr val="0F2B5B"/>
            </a:solidFill>
            <a:prstDash val="solid"/>
          </a:ln>
        </p:spPr>
      </p:sp>
      <p:sp>
        <p:nvSpPr>
          <p:cNvPr id="3" name="Text 1"/>
          <p:cNvSpPr/>
          <p:nvPr/>
        </p:nvSpPr>
        <p:spPr>
          <a:xfrm>
            <a:off x="365760" y="0"/>
            <a:ext cx="8412480" cy="658368"/>
          </a:xfrm>
          <a:prstGeom prst="rect">
            <a:avLst/>
          </a:prstGeom>
          <a:noFill/>
          <a:ln/>
        </p:spPr>
        <p:txBody>
          <a:bodyPr wrap="square" rtlCol="0" anchor="ctr"/>
          <a:lstStyle/>
          <a:p>
            <a:pPr indent="0" marL="0">
              <a:buNone/>
            </a:pPr>
            <a:r>
              <a:rPr lang="en-US" sz="1700" b="1" spc="200" kern="0" dirty="0">
                <a:solidFill>
                  <a:srgbClr val="FFFFFF"/>
                </a:solidFill>
                <a:latin typeface="Arial" pitchFamily="34" charset="0"/>
                <a:ea typeface="Arial" pitchFamily="34" charset="-122"/>
                <a:cs typeface="Arial" pitchFamily="34" charset="-120"/>
              </a:rPr>
              <a:t>FIGURE 2: THE PMM ACTIVITY MATRIX</a:t>
            </a:r>
            <a:endParaRPr lang="en-US" sz="1700" dirty="0"/>
          </a:p>
        </p:txBody>
      </p:sp>
      <p:sp>
        <p:nvSpPr>
          <p:cNvPr id="4" name="Shape 2"/>
          <p:cNvSpPr/>
          <p:nvPr/>
        </p:nvSpPr>
        <p:spPr>
          <a:xfrm>
            <a:off x="0" y="658368"/>
            <a:ext cx="9144000" cy="384048"/>
          </a:xfrm>
          <a:prstGeom prst="rect">
            <a:avLst/>
          </a:prstGeom>
          <a:solidFill>
            <a:srgbClr val="1A4A8A"/>
          </a:solidFill>
          <a:ln w="12700">
            <a:solidFill>
              <a:srgbClr val="1A4A8A"/>
            </a:solidFill>
            <a:prstDash val="solid"/>
          </a:ln>
        </p:spPr>
      </p:sp>
      <p:sp>
        <p:nvSpPr>
          <p:cNvPr id="5" name="Text 3"/>
          <p:cNvSpPr/>
          <p:nvPr/>
        </p:nvSpPr>
        <p:spPr>
          <a:xfrm>
            <a:off x="365760" y="658368"/>
            <a:ext cx="8412480" cy="384048"/>
          </a:xfrm>
          <a:prstGeom prst="rect">
            <a:avLst/>
          </a:prstGeom>
          <a:noFill/>
          <a:ln/>
        </p:spPr>
        <p:txBody>
          <a:bodyPr wrap="square" rtlCol="0" anchor="ctr"/>
          <a:lstStyle/>
          <a:p>
            <a:pPr indent="0" marL="0">
              <a:buNone/>
            </a:pPr>
            <a:r>
              <a:rPr lang="en-US" sz="1300" i="1" dirty="0">
                <a:solidFill>
                  <a:srgbClr val="FFFFFF"/>
                </a:solidFill>
                <a:latin typeface="Georgia" pitchFamily="34" charset="0"/>
                <a:ea typeface="Georgia" pitchFamily="34" charset="-122"/>
                <a:cs typeface="Georgia" pitchFamily="34" charset="-120"/>
              </a:rPr>
              <a:t>AI replaceability vs. strategic value — where each activity falls determines your career risk.</a:t>
            </a:r>
            <a:endParaRPr lang="en-US" sz="1300" dirty="0"/>
          </a:p>
        </p:txBody>
      </p:sp>
      <p:sp>
        <p:nvSpPr>
          <p:cNvPr id="6" name="Text 4"/>
          <p:cNvSpPr/>
          <p:nvPr/>
        </p:nvSpPr>
        <p:spPr>
          <a:xfrm>
            <a:off x="228600" y="1188720"/>
            <a:ext cx="4160520" cy="256032"/>
          </a:xfrm>
          <a:prstGeom prst="rect">
            <a:avLst/>
          </a:prstGeom>
          <a:noFill/>
          <a:ln/>
        </p:spPr>
        <p:txBody>
          <a:bodyPr wrap="square" rtlCol="0" anchor="ctr"/>
          <a:lstStyle/>
          <a:p>
            <a:pPr algn="ctr" indent="0" marL="0">
              <a:buNone/>
            </a:pPr>
            <a:r>
              <a:rPr lang="en-US" sz="800" i="1" dirty="0">
                <a:solidFill>
                  <a:srgbClr val="6B7B8D"/>
                </a:solidFill>
                <a:latin typeface="Calibri" pitchFamily="34" charset="0"/>
                <a:ea typeface="Calibri" pitchFamily="34" charset="-122"/>
                <a:cs typeface="Calibri" pitchFamily="34" charset="-120"/>
              </a:rPr>
              <a:t>← LOW STRATEGIC VALUE</a:t>
            </a:r>
            <a:endParaRPr lang="en-US" sz="800" dirty="0"/>
          </a:p>
        </p:txBody>
      </p:sp>
      <p:sp>
        <p:nvSpPr>
          <p:cNvPr id="7" name="Text 5"/>
          <p:cNvSpPr/>
          <p:nvPr/>
        </p:nvSpPr>
        <p:spPr>
          <a:xfrm>
            <a:off x="4754880" y="1188720"/>
            <a:ext cx="4160520" cy="256032"/>
          </a:xfrm>
          <a:prstGeom prst="rect">
            <a:avLst/>
          </a:prstGeom>
          <a:noFill/>
          <a:ln/>
        </p:spPr>
        <p:txBody>
          <a:bodyPr wrap="square" rtlCol="0" anchor="ctr"/>
          <a:lstStyle/>
          <a:p>
            <a:pPr algn="ctr" indent="0" marL="0">
              <a:buNone/>
            </a:pPr>
            <a:r>
              <a:rPr lang="en-US" sz="800" b="1" i="1" dirty="0">
                <a:solidFill>
                  <a:srgbClr val="0F2B5B"/>
                </a:solidFill>
                <a:latin typeface="Calibri" pitchFamily="34" charset="0"/>
                <a:ea typeface="Calibri" pitchFamily="34" charset="-122"/>
                <a:cs typeface="Calibri" pitchFamily="34" charset="-120"/>
              </a:rPr>
              <a:t>HIGH STRATEGIC VALUE →</a:t>
            </a:r>
            <a:endParaRPr lang="en-US" sz="800" dirty="0"/>
          </a:p>
        </p:txBody>
      </p:sp>
      <p:sp>
        <p:nvSpPr>
          <p:cNvPr id="8" name="Shape 6"/>
          <p:cNvSpPr/>
          <p:nvPr/>
        </p:nvSpPr>
        <p:spPr>
          <a:xfrm>
            <a:off x="228600" y="1481328"/>
            <a:ext cx="4297680" cy="1737360"/>
          </a:xfrm>
          <a:prstGeom prst="rect">
            <a:avLst/>
          </a:prstGeom>
          <a:solidFill>
            <a:srgbClr val="FEF0EE"/>
          </a:solidFill>
          <a:ln w="15240">
            <a:solidFill>
              <a:srgbClr val="C0392B"/>
            </a:solidFill>
            <a:prstDash val="solid"/>
          </a:ln>
          <a:effectLst>
            <a:outerShdw sx="100000" sy="100000" kx="0" ky="0" algn="bl" rotWithShape="0" blurRad="101600" dist="38100" dir="8100000">
              <a:srgbClr val="000000">
                <a:alpha val="10000"/>
              </a:srgbClr>
            </a:outerShdw>
          </a:effectLst>
        </p:spPr>
      </p:sp>
      <p:sp>
        <p:nvSpPr>
          <p:cNvPr id="9" name="Shape 7"/>
          <p:cNvSpPr/>
          <p:nvPr/>
        </p:nvSpPr>
        <p:spPr>
          <a:xfrm>
            <a:off x="228600" y="1481328"/>
            <a:ext cx="4297680" cy="347472"/>
          </a:xfrm>
          <a:prstGeom prst="rect">
            <a:avLst/>
          </a:prstGeom>
          <a:solidFill>
            <a:srgbClr val="C0392B"/>
          </a:solidFill>
          <a:ln w="12700">
            <a:solidFill>
              <a:srgbClr val="C0392B"/>
            </a:solidFill>
            <a:prstDash val="solid"/>
          </a:ln>
        </p:spPr>
      </p:sp>
      <p:sp>
        <p:nvSpPr>
          <p:cNvPr id="10" name="Text 8"/>
          <p:cNvSpPr/>
          <p:nvPr/>
        </p:nvSpPr>
        <p:spPr>
          <a:xfrm>
            <a:off x="320040" y="1481328"/>
            <a:ext cx="3474720" cy="347472"/>
          </a:xfrm>
          <a:prstGeom prst="rect">
            <a:avLst/>
          </a:prstGeom>
          <a:noFill/>
          <a:ln/>
        </p:spPr>
        <p:txBody>
          <a:bodyPr wrap="square" rtlCol="0" anchor="ctr"/>
          <a:lstStyle/>
          <a:p>
            <a:pPr indent="0" marL="0">
              <a:buNone/>
            </a:pPr>
            <a:r>
              <a:rPr lang="en-US" sz="950" b="1" dirty="0">
                <a:solidFill>
                  <a:srgbClr val="FFFFFF"/>
                </a:solidFill>
                <a:latin typeface="Arial" pitchFamily="34" charset="0"/>
                <a:ea typeface="Arial" pitchFamily="34" charset="-122"/>
                <a:cs typeface="Arial" pitchFamily="34" charset="-120"/>
              </a:rPr>
              <a:t>HIGH AI RISK / LOW VALUE</a:t>
            </a:r>
            <a:endParaRPr lang="en-US" sz="950" dirty="0"/>
          </a:p>
        </p:txBody>
      </p:sp>
      <p:sp>
        <p:nvSpPr>
          <p:cNvPr id="11" name="Shape 9"/>
          <p:cNvSpPr/>
          <p:nvPr/>
        </p:nvSpPr>
        <p:spPr>
          <a:xfrm>
            <a:off x="3474720" y="1527048"/>
            <a:ext cx="969264" cy="256032"/>
          </a:xfrm>
          <a:prstGeom prst="rect">
            <a:avLst/>
          </a:prstGeom>
          <a:solidFill>
            <a:srgbClr val="2A4A6A"/>
          </a:solidFill>
          <a:ln w="12700">
            <a:solidFill>
              <a:srgbClr val="2A4A6A"/>
            </a:solidFill>
            <a:prstDash val="solid"/>
          </a:ln>
        </p:spPr>
      </p:sp>
      <p:sp>
        <p:nvSpPr>
          <p:cNvPr id="12" name="Text 10"/>
          <p:cNvSpPr/>
          <p:nvPr/>
        </p:nvSpPr>
        <p:spPr>
          <a:xfrm>
            <a:off x="3474720" y="1527048"/>
            <a:ext cx="969264" cy="256032"/>
          </a:xfrm>
          <a:prstGeom prst="rect">
            <a:avLst/>
          </a:prstGeom>
          <a:noFill/>
          <a:ln/>
        </p:spPr>
        <p:txBody>
          <a:bodyPr wrap="square" rtlCol="0" anchor="ctr"/>
          <a:lstStyle/>
          <a:p>
            <a:pPr algn="ctr" indent="0" marL="0">
              <a:buNone/>
            </a:pPr>
            <a:r>
              <a:rPr lang="en-US" sz="750" b="1" dirty="0">
                <a:solidFill>
                  <a:srgbClr val="FFFFFF"/>
                </a:solidFill>
                <a:latin typeface="Arial" pitchFamily="34" charset="0"/>
                <a:ea typeface="Arial" pitchFamily="34" charset="-122"/>
                <a:cs typeface="Arial" pitchFamily="34" charset="-120"/>
              </a:rPr>
              <a:t>AUTOMATE NOW</a:t>
            </a:r>
            <a:endParaRPr lang="en-US" sz="750" dirty="0"/>
          </a:p>
        </p:txBody>
      </p:sp>
      <p:sp>
        <p:nvSpPr>
          <p:cNvPr id="13" name="Text 11"/>
          <p:cNvSpPr/>
          <p:nvPr/>
        </p:nvSpPr>
        <p:spPr>
          <a:xfrm>
            <a:off x="365760" y="1901952"/>
            <a:ext cx="4023360" cy="237744"/>
          </a:xfrm>
          <a:prstGeom prst="rect">
            <a:avLst/>
          </a:prstGeom>
          <a:noFill/>
          <a:ln/>
        </p:spPr>
        <p:txBody>
          <a:bodyPr wrap="square" rtlCol="0" anchor="ctr"/>
          <a:lstStyle/>
          <a:p>
            <a:pPr indent="0" marL="0">
              <a:buNone/>
            </a:pPr>
            <a:r>
              <a:rPr lang="en-US" sz="900" dirty="0">
                <a:solidFill>
                  <a:srgbClr val="1A2B3C"/>
                </a:solidFill>
                <a:latin typeface="Calibri" pitchFamily="34" charset="0"/>
                <a:ea typeface="Calibri" pitchFamily="34" charset="-122"/>
                <a:cs typeface="Calibri" pitchFamily="34" charset="-120"/>
              </a:rPr>
              <a:t>• Blog drafts &amp; ad copy</a:t>
            </a:r>
            <a:endParaRPr lang="en-US" sz="900" dirty="0"/>
          </a:p>
        </p:txBody>
      </p:sp>
      <p:sp>
        <p:nvSpPr>
          <p:cNvPr id="14" name="Text 12"/>
          <p:cNvSpPr/>
          <p:nvPr/>
        </p:nvSpPr>
        <p:spPr>
          <a:xfrm>
            <a:off x="365760" y="2157984"/>
            <a:ext cx="4023360" cy="237744"/>
          </a:xfrm>
          <a:prstGeom prst="rect">
            <a:avLst/>
          </a:prstGeom>
          <a:noFill/>
          <a:ln/>
        </p:spPr>
        <p:txBody>
          <a:bodyPr wrap="square" rtlCol="0" anchor="ctr"/>
          <a:lstStyle/>
          <a:p>
            <a:pPr indent="0" marL="0">
              <a:buNone/>
            </a:pPr>
            <a:r>
              <a:rPr lang="en-US" sz="900" dirty="0">
                <a:solidFill>
                  <a:srgbClr val="1A2B3C"/>
                </a:solidFill>
                <a:latin typeface="Calibri" pitchFamily="34" charset="0"/>
                <a:ea typeface="Calibri" pitchFamily="34" charset="-122"/>
                <a:cs typeface="Calibri" pitchFamily="34" charset="-120"/>
              </a:rPr>
              <a:t>• Standard RFP responses</a:t>
            </a:r>
            <a:endParaRPr lang="en-US" sz="900" dirty="0"/>
          </a:p>
        </p:txBody>
      </p:sp>
      <p:sp>
        <p:nvSpPr>
          <p:cNvPr id="15" name="Text 13"/>
          <p:cNvSpPr/>
          <p:nvPr/>
        </p:nvSpPr>
        <p:spPr>
          <a:xfrm>
            <a:off x="365760" y="2414016"/>
            <a:ext cx="4023360" cy="237744"/>
          </a:xfrm>
          <a:prstGeom prst="rect">
            <a:avLst/>
          </a:prstGeom>
          <a:noFill/>
          <a:ln/>
        </p:spPr>
        <p:txBody>
          <a:bodyPr wrap="square" rtlCol="0" anchor="ctr"/>
          <a:lstStyle/>
          <a:p>
            <a:pPr indent="0" marL="0">
              <a:buNone/>
            </a:pPr>
            <a:r>
              <a:rPr lang="en-US" sz="900" dirty="0">
                <a:solidFill>
                  <a:srgbClr val="1A2B3C"/>
                </a:solidFill>
                <a:latin typeface="Calibri" pitchFamily="34" charset="0"/>
                <a:ea typeface="Calibri" pitchFamily="34" charset="-122"/>
                <a:cs typeface="Calibri" pitchFamily="34" charset="-120"/>
              </a:rPr>
              <a:t>• Basic comp research</a:t>
            </a:r>
            <a:endParaRPr lang="en-US" sz="900" dirty="0"/>
          </a:p>
        </p:txBody>
      </p:sp>
      <p:sp>
        <p:nvSpPr>
          <p:cNvPr id="16" name="Text 14"/>
          <p:cNvSpPr/>
          <p:nvPr/>
        </p:nvSpPr>
        <p:spPr>
          <a:xfrm>
            <a:off x="365760" y="2670048"/>
            <a:ext cx="4023360" cy="237744"/>
          </a:xfrm>
          <a:prstGeom prst="rect">
            <a:avLst/>
          </a:prstGeom>
          <a:noFill/>
          <a:ln/>
        </p:spPr>
        <p:txBody>
          <a:bodyPr wrap="square" rtlCol="0" anchor="ctr"/>
          <a:lstStyle/>
          <a:p>
            <a:pPr indent="0" marL="0">
              <a:buNone/>
            </a:pPr>
            <a:r>
              <a:rPr lang="en-US" sz="900" dirty="0">
                <a:solidFill>
                  <a:srgbClr val="1A2B3C"/>
                </a:solidFill>
                <a:latin typeface="Calibri" pitchFamily="34" charset="0"/>
                <a:ea typeface="Calibri" pitchFamily="34" charset="-122"/>
                <a:cs typeface="Calibri" pitchFamily="34" charset="-120"/>
              </a:rPr>
              <a:t>• Template enablement assets</a:t>
            </a:r>
            <a:endParaRPr lang="en-US" sz="900" dirty="0"/>
          </a:p>
        </p:txBody>
      </p:sp>
      <p:sp>
        <p:nvSpPr>
          <p:cNvPr id="17" name="Text 15"/>
          <p:cNvSpPr/>
          <p:nvPr/>
        </p:nvSpPr>
        <p:spPr>
          <a:xfrm>
            <a:off x="365760" y="2926080"/>
            <a:ext cx="4023360" cy="237744"/>
          </a:xfrm>
          <a:prstGeom prst="rect">
            <a:avLst/>
          </a:prstGeom>
          <a:noFill/>
          <a:ln/>
        </p:spPr>
        <p:txBody>
          <a:bodyPr wrap="square" rtlCol="0" anchor="ctr"/>
          <a:lstStyle/>
          <a:p>
            <a:pPr indent="0" marL="0">
              <a:buNone/>
            </a:pPr>
            <a:r>
              <a:rPr lang="en-US" sz="900" dirty="0">
                <a:solidFill>
                  <a:srgbClr val="1A2B3C"/>
                </a:solidFill>
                <a:latin typeface="Calibri" pitchFamily="34" charset="0"/>
                <a:ea typeface="Calibri" pitchFamily="34" charset="-122"/>
                <a:cs typeface="Calibri" pitchFamily="34" charset="-120"/>
              </a:rPr>
              <a:t>• Market sizing models</a:t>
            </a:r>
            <a:endParaRPr lang="en-US" sz="900" dirty="0"/>
          </a:p>
        </p:txBody>
      </p:sp>
      <p:sp>
        <p:nvSpPr>
          <p:cNvPr id="18" name="Shape 16"/>
          <p:cNvSpPr/>
          <p:nvPr/>
        </p:nvSpPr>
        <p:spPr>
          <a:xfrm>
            <a:off x="4754880" y="1481328"/>
            <a:ext cx="4297680" cy="1737360"/>
          </a:xfrm>
          <a:prstGeom prst="rect">
            <a:avLst/>
          </a:prstGeom>
          <a:solidFill>
            <a:srgbClr val="FDF6E8"/>
          </a:solidFill>
          <a:ln w="15240">
            <a:solidFill>
              <a:srgbClr val="D4790A"/>
            </a:solidFill>
            <a:prstDash val="solid"/>
          </a:ln>
          <a:effectLst>
            <a:outerShdw sx="100000" sy="100000" kx="0" ky="0" algn="bl" rotWithShape="0" blurRad="101600" dist="38100" dir="8100000">
              <a:srgbClr val="000000">
                <a:alpha val="10000"/>
              </a:srgbClr>
            </a:outerShdw>
          </a:effectLst>
        </p:spPr>
      </p:sp>
      <p:sp>
        <p:nvSpPr>
          <p:cNvPr id="19" name="Shape 17"/>
          <p:cNvSpPr/>
          <p:nvPr/>
        </p:nvSpPr>
        <p:spPr>
          <a:xfrm>
            <a:off x="4754880" y="1481328"/>
            <a:ext cx="4297680" cy="347472"/>
          </a:xfrm>
          <a:prstGeom prst="rect">
            <a:avLst/>
          </a:prstGeom>
          <a:solidFill>
            <a:srgbClr val="D4790A"/>
          </a:solidFill>
          <a:ln w="12700">
            <a:solidFill>
              <a:srgbClr val="D4790A"/>
            </a:solidFill>
            <a:prstDash val="solid"/>
          </a:ln>
        </p:spPr>
      </p:sp>
      <p:sp>
        <p:nvSpPr>
          <p:cNvPr id="20" name="Text 18"/>
          <p:cNvSpPr/>
          <p:nvPr/>
        </p:nvSpPr>
        <p:spPr>
          <a:xfrm>
            <a:off x="4846320" y="1481328"/>
            <a:ext cx="3474720" cy="347472"/>
          </a:xfrm>
          <a:prstGeom prst="rect">
            <a:avLst/>
          </a:prstGeom>
          <a:noFill/>
          <a:ln/>
        </p:spPr>
        <p:txBody>
          <a:bodyPr wrap="square" rtlCol="0" anchor="ctr"/>
          <a:lstStyle/>
          <a:p>
            <a:pPr indent="0" marL="0">
              <a:buNone/>
            </a:pPr>
            <a:r>
              <a:rPr lang="en-US" sz="950" b="1" dirty="0">
                <a:solidFill>
                  <a:srgbClr val="FFFFFF"/>
                </a:solidFill>
                <a:latin typeface="Arial" pitchFamily="34" charset="0"/>
                <a:ea typeface="Arial" pitchFamily="34" charset="-122"/>
                <a:cs typeface="Arial" pitchFamily="34" charset="-120"/>
              </a:rPr>
              <a:t>HIGH AI RISK / HIGH VALUE</a:t>
            </a:r>
            <a:endParaRPr lang="en-US" sz="950" dirty="0"/>
          </a:p>
        </p:txBody>
      </p:sp>
      <p:sp>
        <p:nvSpPr>
          <p:cNvPr id="21" name="Shape 19"/>
          <p:cNvSpPr/>
          <p:nvPr/>
        </p:nvSpPr>
        <p:spPr>
          <a:xfrm>
            <a:off x="8001000" y="1527048"/>
            <a:ext cx="969264" cy="256032"/>
          </a:xfrm>
          <a:prstGeom prst="rect">
            <a:avLst/>
          </a:prstGeom>
          <a:solidFill>
            <a:srgbClr val="2A4A6A"/>
          </a:solidFill>
          <a:ln w="12700">
            <a:solidFill>
              <a:srgbClr val="2A4A6A"/>
            </a:solidFill>
            <a:prstDash val="solid"/>
          </a:ln>
        </p:spPr>
      </p:sp>
      <p:sp>
        <p:nvSpPr>
          <p:cNvPr id="22" name="Text 20"/>
          <p:cNvSpPr/>
          <p:nvPr/>
        </p:nvSpPr>
        <p:spPr>
          <a:xfrm>
            <a:off x="8001000" y="1527048"/>
            <a:ext cx="969264" cy="256032"/>
          </a:xfrm>
          <a:prstGeom prst="rect">
            <a:avLst/>
          </a:prstGeom>
          <a:noFill/>
          <a:ln/>
        </p:spPr>
        <p:txBody>
          <a:bodyPr wrap="square" rtlCol="0" anchor="ctr"/>
          <a:lstStyle/>
          <a:p>
            <a:pPr algn="ctr" indent="0" marL="0">
              <a:buNone/>
            </a:pPr>
            <a:r>
              <a:rPr lang="en-US" sz="750" b="1" dirty="0">
                <a:solidFill>
                  <a:srgbClr val="FFFFFF"/>
                </a:solidFill>
                <a:latin typeface="Arial" pitchFamily="34" charset="0"/>
                <a:ea typeface="Arial" pitchFamily="34" charset="-122"/>
                <a:cs typeface="Arial" pitchFamily="34" charset="-120"/>
              </a:rPr>
              <a:t>WATCH CLOSELY</a:t>
            </a:r>
            <a:endParaRPr lang="en-US" sz="750" dirty="0"/>
          </a:p>
        </p:txBody>
      </p:sp>
      <p:sp>
        <p:nvSpPr>
          <p:cNvPr id="23" name="Text 21"/>
          <p:cNvSpPr/>
          <p:nvPr/>
        </p:nvSpPr>
        <p:spPr>
          <a:xfrm>
            <a:off x="4892040" y="1901952"/>
            <a:ext cx="4023360" cy="237744"/>
          </a:xfrm>
          <a:prstGeom prst="rect">
            <a:avLst/>
          </a:prstGeom>
          <a:noFill/>
          <a:ln/>
        </p:spPr>
        <p:txBody>
          <a:bodyPr wrap="square" rtlCol="0" anchor="ctr"/>
          <a:lstStyle/>
          <a:p>
            <a:pPr indent="0" marL="0">
              <a:buNone/>
            </a:pPr>
            <a:r>
              <a:rPr lang="en-US" sz="900" dirty="0">
                <a:solidFill>
                  <a:srgbClr val="1A2B3C"/>
                </a:solidFill>
                <a:latin typeface="Calibri" pitchFamily="34" charset="0"/>
                <a:ea typeface="Calibri" pitchFamily="34" charset="-122"/>
                <a:cs typeface="Calibri" pitchFamily="34" charset="-120"/>
              </a:rPr>
              <a:t>• Win/loss synthesis</a:t>
            </a:r>
            <a:endParaRPr lang="en-US" sz="900" dirty="0"/>
          </a:p>
        </p:txBody>
      </p:sp>
      <p:sp>
        <p:nvSpPr>
          <p:cNvPr id="24" name="Text 22"/>
          <p:cNvSpPr/>
          <p:nvPr/>
        </p:nvSpPr>
        <p:spPr>
          <a:xfrm>
            <a:off x="4892040" y="2157984"/>
            <a:ext cx="4023360" cy="237744"/>
          </a:xfrm>
          <a:prstGeom prst="rect">
            <a:avLst/>
          </a:prstGeom>
          <a:noFill/>
          <a:ln/>
        </p:spPr>
        <p:txBody>
          <a:bodyPr wrap="square" rtlCol="0" anchor="ctr"/>
          <a:lstStyle/>
          <a:p>
            <a:pPr indent="0" marL="0">
              <a:buNone/>
            </a:pPr>
            <a:r>
              <a:rPr lang="en-US" sz="900" dirty="0">
                <a:solidFill>
                  <a:srgbClr val="1A2B3C"/>
                </a:solidFill>
                <a:latin typeface="Calibri" pitchFamily="34" charset="0"/>
                <a:ea typeface="Calibri" pitchFamily="34" charset="-122"/>
                <a:cs typeface="Calibri" pitchFamily="34" charset="-120"/>
              </a:rPr>
              <a:t>• Analyst briefing prep</a:t>
            </a:r>
            <a:endParaRPr lang="en-US" sz="900" dirty="0"/>
          </a:p>
        </p:txBody>
      </p:sp>
      <p:sp>
        <p:nvSpPr>
          <p:cNvPr id="25" name="Text 23"/>
          <p:cNvSpPr/>
          <p:nvPr/>
        </p:nvSpPr>
        <p:spPr>
          <a:xfrm>
            <a:off x="4892040" y="2414016"/>
            <a:ext cx="4023360" cy="237744"/>
          </a:xfrm>
          <a:prstGeom prst="rect">
            <a:avLst/>
          </a:prstGeom>
          <a:noFill/>
          <a:ln/>
        </p:spPr>
        <p:txBody>
          <a:bodyPr wrap="square" rtlCol="0" anchor="ctr"/>
          <a:lstStyle/>
          <a:p>
            <a:pPr indent="0" marL="0">
              <a:buNone/>
            </a:pPr>
            <a:r>
              <a:rPr lang="en-US" sz="900" dirty="0">
                <a:solidFill>
                  <a:srgbClr val="1A2B3C"/>
                </a:solidFill>
                <a:latin typeface="Calibri" pitchFamily="34" charset="0"/>
                <a:ea typeface="Calibri" pitchFamily="34" charset="-122"/>
                <a:cs typeface="Calibri" pitchFamily="34" charset="-120"/>
              </a:rPr>
              <a:t>• Launch planning</a:t>
            </a:r>
            <a:endParaRPr lang="en-US" sz="900" dirty="0"/>
          </a:p>
        </p:txBody>
      </p:sp>
      <p:sp>
        <p:nvSpPr>
          <p:cNvPr id="26" name="Text 24"/>
          <p:cNvSpPr/>
          <p:nvPr/>
        </p:nvSpPr>
        <p:spPr>
          <a:xfrm>
            <a:off x="4892040" y="2670048"/>
            <a:ext cx="4023360" cy="237744"/>
          </a:xfrm>
          <a:prstGeom prst="rect">
            <a:avLst/>
          </a:prstGeom>
          <a:noFill/>
          <a:ln/>
        </p:spPr>
        <p:txBody>
          <a:bodyPr wrap="square" rtlCol="0" anchor="ctr"/>
          <a:lstStyle/>
          <a:p>
            <a:pPr indent="0" marL="0">
              <a:buNone/>
            </a:pPr>
            <a:r>
              <a:rPr lang="en-US" sz="900" dirty="0">
                <a:solidFill>
                  <a:srgbClr val="1A2B3C"/>
                </a:solidFill>
                <a:latin typeface="Calibri" pitchFamily="34" charset="0"/>
                <a:ea typeface="Calibri" pitchFamily="34" charset="-122"/>
                <a:cs typeface="Calibri" pitchFamily="34" charset="-120"/>
              </a:rPr>
              <a:t>• Sales training content</a:t>
            </a:r>
            <a:endParaRPr lang="en-US" sz="900" dirty="0"/>
          </a:p>
        </p:txBody>
      </p:sp>
      <p:sp>
        <p:nvSpPr>
          <p:cNvPr id="27" name="Text 25"/>
          <p:cNvSpPr/>
          <p:nvPr/>
        </p:nvSpPr>
        <p:spPr>
          <a:xfrm>
            <a:off x="4892040" y="2926080"/>
            <a:ext cx="4023360" cy="237744"/>
          </a:xfrm>
          <a:prstGeom prst="rect">
            <a:avLst/>
          </a:prstGeom>
          <a:noFill/>
          <a:ln/>
        </p:spPr>
        <p:txBody>
          <a:bodyPr wrap="square" rtlCol="0" anchor="ctr"/>
          <a:lstStyle/>
          <a:p>
            <a:pPr indent="0" marL="0">
              <a:buNone/>
            </a:pPr>
            <a:r>
              <a:rPr lang="en-US" sz="900" dirty="0">
                <a:solidFill>
                  <a:srgbClr val="1A2B3C"/>
                </a:solidFill>
                <a:latin typeface="Calibri" pitchFamily="34" charset="0"/>
                <a:ea typeface="Calibri" pitchFamily="34" charset="-122"/>
                <a:cs typeface="Calibri" pitchFamily="34" charset="-120"/>
              </a:rPr>
              <a:t>• Demo scripting</a:t>
            </a:r>
            <a:endParaRPr lang="en-US" sz="900" dirty="0"/>
          </a:p>
        </p:txBody>
      </p:sp>
      <p:sp>
        <p:nvSpPr>
          <p:cNvPr id="28" name="Shape 26"/>
          <p:cNvSpPr/>
          <p:nvPr/>
        </p:nvSpPr>
        <p:spPr>
          <a:xfrm>
            <a:off x="228600" y="3310128"/>
            <a:ext cx="4297680" cy="1737360"/>
          </a:xfrm>
          <a:prstGeom prst="rect">
            <a:avLst/>
          </a:prstGeom>
          <a:solidFill>
            <a:srgbClr val="F4F7FB"/>
          </a:solidFill>
          <a:ln w="15240">
            <a:solidFill>
              <a:srgbClr val="6B7B8D"/>
            </a:solidFill>
            <a:prstDash val="solid"/>
          </a:ln>
          <a:effectLst>
            <a:outerShdw sx="100000" sy="100000" kx="0" ky="0" algn="bl" rotWithShape="0" blurRad="101600" dist="38100" dir="8100000">
              <a:srgbClr val="000000">
                <a:alpha val="10000"/>
              </a:srgbClr>
            </a:outerShdw>
          </a:effectLst>
        </p:spPr>
      </p:sp>
      <p:sp>
        <p:nvSpPr>
          <p:cNvPr id="29" name="Shape 27"/>
          <p:cNvSpPr/>
          <p:nvPr/>
        </p:nvSpPr>
        <p:spPr>
          <a:xfrm>
            <a:off x="228600" y="3310128"/>
            <a:ext cx="4297680" cy="347472"/>
          </a:xfrm>
          <a:prstGeom prst="rect">
            <a:avLst/>
          </a:prstGeom>
          <a:solidFill>
            <a:srgbClr val="6B7B8D"/>
          </a:solidFill>
          <a:ln w="12700">
            <a:solidFill>
              <a:srgbClr val="6B7B8D"/>
            </a:solidFill>
            <a:prstDash val="solid"/>
          </a:ln>
        </p:spPr>
      </p:sp>
      <p:sp>
        <p:nvSpPr>
          <p:cNvPr id="30" name="Text 28"/>
          <p:cNvSpPr/>
          <p:nvPr/>
        </p:nvSpPr>
        <p:spPr>
          <a:xfrm>
            <a:off x="320040" y="3310128"/>
            <a:ext cx="3474720" cy="347472"/>
          </a:xfrm>
          <a:prstGeom prst="rect">
            <a:avLst/>
          </a:prstGeom>
          <a:noFill/>
          <a:ln/>
        </p:spPr>
        <p:txBody>
          <a:bodyPr wrap="square" rtlCol="0" anchor="ctr"/>
          <a:lstStyle/>
          <a:p>
            <a:pPr indent="0" marL="0">
              <a:buNone/>
            </a:pPr>
            <a:r>
              <a:rPr lang="en-US" sz="950" b="1" dirty="0">
                <a:solidFill>
                  <a:srgbClr val="FFFFFF"/>
                </a:solidFill>
                <a:latin typeface="Arial" pitchFamily="34" charset="0"/>
                <a:ea typeface="Arial" pitchFamily="34" charset="-122"/>
                <a:cs typeface="Arial" pitchFamily="34" charset="-120"/>
              </a:rPr>
              <a:t>LOW AI RISK / LOW VALUE</a:t>
            </a:r>
            <a:endParaRPr lang="en-US" sz="950" dirty="0"/>
          </a:p>
        </p:txBody>
      </p:sp>
      <p:sp>
        <p:nvSpPr>
          <p:cNvPr id="31" name="Shape 29"/>
          <p:cNvSpPr/>
          <p:nvPr/>
        </p:nvSpPr>
        <p:spPr>
          <a:xfrm>
            <a:off x="3474720" y="3355848"/>
            <a:ext cx="969264" cy="256032"/>
          </a:xfrm>
          <a:prstGeom prst="rect">
            <a:avLst/>
          </a:prstGeom>
          <a:solidFill>
            <a:srgbClr val="2A4A6A"/>
          </a:solidFill>
          <a:ln w="12700">
            <a:solidFill>
              <a:srgbClr val="2A4A6A"/>
            </a:solidFill>
            <a:prstDash val="solid"/>
          </a:ln>
        </p:spPr>
      </p:sp>
      <p:sp>
        <p:nvSpPr>
          <p:cNvPr id="32" name="Text 30"/>
          <p:cNvSpPr/>
          <p:nvPr/>
        </p:nvSpPr>
        <p:spPr>
          <a:xfrm>
            <a:off x="3474720" y="3355848"/>
            <a:ext cx="969264" cy="256032"/>
          </a:xfrm>
          <a:prstGeom prst="rect">
            <a:avLst/>
          </a:prstGeom>
          <a:noFill/>
          <a:ln/>
        </p:spPr>
        <p:txBody>
          <a:bodyPr wrap="square" rtlCol="0" anchor="ctr"/>
          <a:lstStyle/>
          <a:p>
            <a:pPr algn="ctr" indent="0" marL="0">
              <a:buNone/>
            </a:pPr>
            <a:r>
              <a:rPr lang="en-US" sz="750" b="1" dirty="0">
                <a:solidFill>
                  <a:srgbClr val="FFFFFF"/>
                </a:solidFill>
                <a:latin typeface="Arial" pitchFamily="34" charset="0"/>
                <a:ea typeface="Arial" pitchFamily="34" charset="-122"/>
                <a:cs typeface="Arial" pitchFamily="34" charset="-120"/>
              </a:rPr>
              <a:t>DEPRIORITIZE</a:t>
            </a:r>
            <a:endParaRPr lang="en-US" sz="750" dirty="0"/>
          </a:p>
        </p:txBody>
      </p:sp>
      <p:sp>
        <p:nvSpPr>
          <p:cNvPr id="33" name="Text 31"/>
          <p:cNvSpPr/>
          <p:nvPr/>
        </p:nvSpPr>
        <p:spPr>
          <a:xfrm>
            <a:off x="365760" y="3730752"/>
            <a:ext cx="4023360" cy="237744"/>
          </a:xfrm>
          <a:prstGeom prst="rect">
            <a:avLst/>
          </a:prstGeom>
          <a:noFill/>
          <a:ln/>
        </p:spPr>
        <p:txBody>
          <a:bodyPr wrap="square" rtlCol="0" anchor="ctr"/>
          <a:lstStyle/>
          <a:p>
            <a:pPr indent="0" marL="0">
              <a:buNone/>
            </a:pPr>
            <a:r>
              <a:rPr lang="en-US" sz="900" dirty="0">
                <a:solidFill>
                  <a:srgbClr val="1A2B3C"/>
                </a:solidFill>
                <a:latin typeface="Calibri" pitchFamily="34" charset="0"/>
                <a:ea typeface="Calibri" pitchFamily="34" charset="-122"/>
                <a:cs typeface="Calibri" pitchFamily="34" charset="-120"/>
              </a:rPr>
              <a:t>• PMM ops &amp; reporting</a:t>
            </a:r>
            <a:endParaRPr lang="en-US" sz="900" dirty="0"/>
          </a:p>
        </p:txBody>
      </p:sp>
      <p:sp>
        <p:nvSpPr>
          <p:cNvPr id="34" name="Text 32"/>
          <p:cNvSpPr/>
          <p:nvPr/>
        </p:nvSpPr>
        <p:spPr>
          <a:xfrm>
            <a:off x="365760" y="3986784"/>
            <a:ext cx="4023360" cy="237744"/>
          </a:xfrm>
          <a:prstGeom prst="rect">
            <a:avLst/>
          </a:prstGeom>
          <a:noFill/>
          <a:ln/>
        </p:spPr>
        <p:txBody>
          <a:bodyPr wrap="square" rtlCol="0" anchor="ctr"/>
          <a:lstStyle/>
          <a:p>
            <a:pPr indent="0" marL="0">
              <a:buNone/>
            </a:pPr>
            <a:r>
              <a:rPr lang="en-US" sz="900" dirty="0">
                <a:solidFill>
                  <a:srgbClr val="1A2B3C"/>
                </a:solidFill>
                <a:latin typeface="Calibri" pitchFamily="34" charset="0"/>
                <a:ea typeface="Calibri" pitchFamily="34" charset="-122"/>
                <a:cs typeface="Calibri" pitchFamily="34" charset="-120"/>
              </a:rPr>
              <a:t>• Tool management</a:t>
            </a:r>
            <a:endParaRPr lang="en-US" sz="900" dirty="0"/>
          </a:p>
        </p:txBody>
      </p:sp>
      <p:sp>
        <p:nvSpPr>
          <p:cNvPr id="35" name="Text 33"/>
          <p:cNvSpPr/>
          <p:nvPr/>
        </p:nvSpPr>
        <p:spPr>
          <a:xfrm>
            <a:off x="365760" y="4242816"/>
            <a:ext cx="4023360" cy="237744"/>
          </a:xfrm>
          <a:prstGeom prst="rect">
            <a:avLst/>
          </a:prstGeom>
          <a:noFill/>
          <a:ln/>
        </p:spPr>
        <p:txBody>
          <a:bodyPr wrap="square" rtlCol="0" anchor="ctr"/>
          <a:lstStyle/>
          <a:p>
            <a:pPr indent="0" marL="0">
              <a:buNone/>
            </a:pPr>
            <a:r>
              <a:rPr lang="en-US" sz="900" dirty="0">
                <a:solidFill>
                  <a:srgbClr val="1A2B3C"/>
                </a:solidFill>
                <a:latin typeface="Calibri" pitchFamily="34" charset="0"/>
                <a:ea typeface="Calibri" pitchFamily="34" charset="-122"/>
                <a:cs typeface="Calibri" pitchFamily="34" charset="-120"/>
              </a:rPr>
              <a:t>• Budget tracking</a:t>
            </a:r>
            <a:endParaRPr lang="en-US" sz="900" dirty="0"/>
          </a:p>
        </p:txBody>
      </p:sp>
      <p:sp>
        <p:nvSpPr>
          <p:cNvPr id="36" name="Text 34"/>
          <p:cNvSpPr/>
          <p:nvPr/>
        </p:nvSpPr>
        <p:spPr>
          <a:xfrm>
            <a:off x="365760" y="4498848"/>
            <a:ext cx="4023360" cy="237744"/>
          </a:xfrm>
          <a:prstGeom prst="rect">
            <a:avLst/>
          </a:prstGeom>
          <a:noFill/>
          <a:ln/>
        </p:spPr>
        <p:txBody>
          <a:bodyPr wrap="square" rtlCol="0" anchor="ctr"/>
          <a:lstStyle/>
          <a:p>
            <a:pPr indent="0" marL="0">
              <a:buNone/>
            </a:pPr>
            <a:r>
              <a:rPr lang="en-US" sz="900" dirty="0">
                <a:solidFill>
                  <a:srgbClr val="1A2B3C"/>
                </a:solidFill>
                <a:latin typeface="Calibri" pitchFamily="34" charset="0"/>
                <a:ea typeface="Calibri" pitchFamily="34" charset="-122"/>
                <a:cs typeface="Calibri" pitchFamily="34" charset="-120"/>
              </a:rPr>
              <a:t>• Meeting facilitation</a:t>
            </a:r>
            <a:endParaRPr lang="en-US" sz="900" dirty="0"/>
          </a:p>
        </p:txBody>
      </p:sp>
      <p:sp>
        <p:nvSpPr>
          <p:cNvPr id="37" name="Text 35"/>
          <p:cNvSpPr/>
          <p:nvPr/>
        </p:nvSpPr>
        <p:spPr>
          <a:xfrm>
            <a:off x="365760" y="4754880"/>
            <a:ext cx="4023360" cy="237744"/>
          </a:xfrm>
          <a:prstGeom prst="rect">
            <a:avLst/>
          </a:prstGeom>
          <a:noFill/>
          <a:ln/>
        </p:spPr>
        <p:txBody>
          <a:bodyPr wrap="square" rtlCol="0" anchor="ctr"/>
          <a:lstStyle/>
          <a:p>
            <a:pPr indent="0" marL="0">
              <a:buNone/>
            </a:pPr>
            <a:r>
              <a:rPr lang="en-US" sz="900" dirty="0">
                <a:solidFill>
                  <a:srgbClr val="1A2B3C"/>
                </a:solidFill>
                <a:latin typeface="Calibri" pitchFamily="34" charset="0"/>
                <a:ea typeface="Calibri" pitchFamily="34" charset="-122"/>
                <a:cs typeface="Calibri" pitchFamily="34" charset="-120"/>
              </a:rPr>
              <a:t>• Admin &amp; coordination</a:t>
            </a:r>
            <a:endParaRPr lang="en-US" sz="900" dirty="0"/>
          </a:p>
        </p:txBody>
      </p:sp>
      <p:sp>
        <p:nvSpPr>
          <p:cNvPr id="38" name="Shape 36"/>
          <p:cNvSpPr/>
          <p:nvPr/>
        </p:nvSpPr>
        <p:spPr>
          <a:xfrm>
            <a:off x="4754880" y="3310128"/>
            <a:ext cx="4297680" cy="1737360"/>
          </a:xfrm>
          <a:prstGeom prst="rect">
            <a:avLst/>
          </a:prstGeom>
          <a:solidFill>
            <a:srgbClr val="E8F8F0"/>
          </a:solidFill>
          <a:ln w="15240">
            <a:solidFill>
              <a:srgbClr val="1A7A4A"/>
            </a:solidFill>
            <a:prstDash val="solid"/>
          </a:ln>
          <a:effectLst>
            <a:outerShdw sx="100000" sy="100000" kx="0" ky="0" algn="bl" rotWithShape="0" blurRad="101600" dist="38100" dir="8100000">
              <a:srgbClr val="000000">
                <a:alpha val="10000"/>
              </a:srgbClr>
            </a:outerShdw>
          </a:effectLst>
        </p:spPr>
      </p:sp>
      <p:sp>
        <p:nvSpPr>
          <p:cNvPr id="39" name="Shape 37"/>
          <p:cNvSpPr/>
          <p:nvPr/>
        </p:nvSpPr>
        <p:spPr>
          <a:xfrm>
            <a:off x="4754880" y="3310128"/>
            <a:ext cx="4297680" cy="347472"/>
          </a:xfrm>
          <a:prstGeom prst="rect">
            <a:avLst/>
          </a:prstGeom>
          <a:solidFill>
            <a:srgbClr val="1A7A4A"/>
          </a:solidFill>
          <a:ln w="12700">
            <a:solidFill>
              <a:srgbClr val="1A7A4A"/>
            </a:solidFill>
            <a:prstDash val="solid"/>
          </a:ln>
        </p:spPr>
      </p:sp>
      <p:sp>
        <p:nvSpPr>
          <p:cNvPr id="40" name="Text 38"/>
          <p:cNvSpPr/>
          <p:nvPr/>
        </p:nvSpPr>
        <p:spPr>
          <a:xfrm>
            <a:off x="4846320" y="3310128"/>
            <a:ext cx="3474720" cy="347472"/>
          </a:xfrm>
          <a:prstGeom prst="rect">
            <a:avLst/>
          </a:prstGeom>
          <a:noFill/>
          <a:ln/>
        </p:spPr>
        <p:txBody>
          <a:bodyPr wrap="square" rtlCol="0" anchor="ctr"/>
          <a:lstStyle/>
          <a:p>
            <a:pPr indent="0" marL="0">
              <a:buNone/>
            </a:pPr>
            <a:r>
              <a:rPr lang="en-US" sz="950" b="1" dirty="0">
                <a:solidFill>
                  <a:srgbClr val="FFFFFF"/>
                </a:solidFill>
                <a:latin typeface="Arial" pitchFamily="34" charset="0"/>
                <a:ea typeface="Arial" pitchFamily="34" charset="-122"/>
                <a:cs typeface="Arial" pitchFamily="34" charset="-120"/>
              </a:rPr>
              <a:t>LOW AI RISK / HIGH VALUE</a:t>
            </a:r>
            <a:endParaRPr lang="en-US" sz="950" dirty="0"/>
          </a:p>
        </p:txBody>
      </p:sp>
      <p:sp>
        <p:nvSpPr>
          <p:cNvPr id="41" name="Shape 39"/>
          <p:cNvSpPr/>
          <p:nvPr/>
        </p:nvSpPr>
        <p:spPr>
          <a:xfrm>
            <a:off x="8001000" y="3355848"/>
            <a:ext cx="969264" cy="256032"/>
          </a:xfrm>
          <a:prstGeom prst="rect">
            <a:avLst/>
          </a:prstGeom>
          <a:solidFill>
            <a:srgbClr val="2A4A6A"/>
          </a:solidFill>
          <a:ln w="12700">
            <a:solidFill>
              <a:srgbClr val="2A4A6A"/>
            </a:solidFill>
            <a:prstDash val="solid"/>
          </a:ln>
        </p:spPr>
      </p:sp>
      <p:sp>
        <p:nvSpPr>
          <p:cNvPr id="42" name="Text 40"/>
          <p:cNvSpPr/>
          <p:nvPr/>
        </p:nvSpPr>
        <p:spPr>
          <a:xfrm>
            <a:off x="8001000" y="3355848"/>
            <a:ext cx="969264" cy="256032"/>
          </a:xfrm>
          <a:prstGeom prst="rect">
            <a:avLst/>
          </a:prstGeom>
          <a:noFill/>
          <a:ln/>
        </p:spPr>
        <p:txBody>
          <a:bodyPr wrap="square" rtlCol="0" anchor="ctr"/>
          <a:lstStyle/>
          <a:p>
            <a:pPr algn="ctr" indent="0" marL="0">
              <a:buNone/>
            </a:pPr>
            <a:r>
              <a:rPr lang="en-US" sz="750" b="1" dirty="0">
                <a:solidFill>
                  <a:srgbClr val="FFFFFF"/>
                </a:solidFill>
                <a:latin typeface="Arial" pitchFamily="34" charset="0"/>
                <a:ea typeface="Arial" pitchFamily="34" charset="-122"/>
                <a:cs typeface="Arial" pitchFamily="34" charset="-120"/>
              </a:rPr>
              <a:t>DOUBLE DOWN</a:t>
            </a:r>
            <a:endParaRPr lang="en-US" sz="750" dirty="0"/>
          </a:p>
        </p:txBody>
      </p:sp>
      <p:sp>
        <p:nvSpPr>
          <p:cNvPr id="43" name="Text 41"/>
          <p:cNvSpPr/>
          <p:nvPr/>
        </p:nvSpPr>
        <p:spPr>
          <a:xfrm>
            <a:off x="4892040" y="3730752"/>
            <a:ext cx="4023360" cy="237744"/>
          </a:xfrm>
          <a:prstGeom prst="rect">
            <a:avLst/>
          </a:prstGeom>
          <a:noFill/>
          <a:ln/>
        </p:spPr>
        <p:txBody>
          <a:bodyPr wrap="square" rtlCol="0" anchor="ctr"/>
          <a:lstStyle/>
          <a:p>
            <a:pPr indent="0" marL="0">
              <a:buNone/>
            </a:pPr>
            <a:r>
              <a:rPr lang="en-US" sz="900" dirty="0">
                <a:solidFill>
                  <a:srgbClr val="1A2B3C"/>
                </a:solidFill>
                <a:latin typeface="Calibri" pitchFamily="34" charset="0"/>
                <a:ea typeface="Calibri" pitchFamily="34" charset="-122"/>
                <a:cs typeface="Calibri" pitchFamily="34" charset="-120"/>
              </a:rPr>
              <a:t>• Narrative architecture</a:t>
            </a:r>
            <a:endParaRPr lang="en-US" sz="900" dirty="0"/>
          </a:p>
        </p:txBody>
      </p:sp>
      <p:sp>
        <p:nvSpPr>
          <p:cNvPr id="44" name="Text 42"/>
          <p:cNvSpPr/>
          <p:nvPr/>
        </p:nvSpPr>
        <p:spPr>
          <a:xfrm>
            <a:off x="4892040" y="3986784"/>
            <a:ext cx="4023360" cy="237744"/>
          </a:xfrm>
          <a:prstGeom prst="rect">
            <a:avLst/>
          </a:prstGeom>
          <a:noFill/>
          <a:ln/>
        </p:spPr>
        <p:txBody>
          <a:bodyPr wrap="square" rtlCol="0" anchor="ctr"/>
          <a:lstStyle/>
          <a:p>
            <a:pPr indent="0" marL="0">
              <a:buNone/>
            </a:pPr>
            <a:r>
              <a:rPr lang="en-US" sz="900" dirty="0">
                <a:solidFill>
                  <a:srgbClr val="1A2B3C"/>
                </a:solidFill>
                <a:latin typeface="Calibri" pitchFamily="34" charset="0"/>
                <a:ea typeface="Calibri" pitchFamily="34" charset="-122"/>
                <a:cs typeface="Calibri" pitchFamily="34" charset="-120"/>
              </a:rPr>
              <a:t>• Category creation</a:t>
            </a:r>
            <a:endParaRPr lang="en-US" sz="900" dirty="0"/>
          </a:p>
        </p:txBody>
      </p:sp>
      <p:sp>
        <p:nvSpPr>
          <p:cNvPr id="45" name="Text 43"/>
          <p:cNvSpPr/>
          <p:nvPr/>
        </p:nvSpPr>
        <p:spPr>
          <a:xfrm>
            <a:off x="4892040" y="4242816"/>
            <a:ext cx="4023360" cy="237744"/>
          </a:xfrm>
          <a:prstGeom prst="rect">
            <a:avLst/>
          </a:prstGeom>
          <a:noFill/>
          <a:ln/>
        </p:spPr>
        <p:txBody>
          <a:bodyPr wrap="square" rtlCol="0" anchor="ctr"/>
          <a:lstStyle/>
          <a:p>
            <a:pPr indent="0" marL="0">
              <a:buNone/>
            </a:pPr>
            <a:r>
              <a:rPr lang="en-US" sz="900" dirty="0">
                <a:solidFill>
                  <a:srgbClr val="1A2B3C"/>
                </a:solidFill>
                <a:latin typeface="Calibri" pitchFamily="34" charset="0"/>
                <a:ea typeface="Calibri" pitchFamily="34" charset="-122"/>
                <a:cs typeface="Calibri" pitchFamily="34" charset="-120"/>
              </a:rPr>
              <a:t>• Competitive strategy</a:t>
            </a:r>
            <a:endParaRPr lang="en-US" sz="900" dirty="0"/>
          </a:p>
        </p:txBody>
      </p:sp>
      <p:sp>
        <p:nvSpPr>
          <p:cNvPr id="46" name="Text 44"/>
          <p:cNvSpPr/>
          <p:nvPr/>
        </p:nvSpPr>
        <p:spPr>
          <a:xfrm>
            <a:off x="4892040" y="4498848"/>
            <a:ext cx="4023360" cy="237744"/>
          </a:xfrm>
          <a:prstGeom prst="rect">
            <a:avLst/>
          </a:prstGeom>
          <a:noFill/>
          <a:ln/>
        </p:spPr>
        <p:txBody>
          <a:bodyPr wrap="square" rtlCol="0" anchor="ctr"/>
          <a:lstStyle/>
          <a:p>
            <a:pPr indent="0" marL="0">
              <a:buNone/>
            </a:pPr>
            <a:r>
              <a:rPr lang="en-US" sz="900" dirty="0">
                <a:solidFill>
                  <a:srgbClr val="1A2B3C"/>
                </a:solidFill>
                <a:latin typeface="Calibri" pitchFamily="34" charset="0"/>
                <a:ea typeface="Calibri" pitchFamily="34" charset="-122"/>
                <a:cs typeface="Calibri" pitchFamily="34" charset="-120"/>
              </a:rPr>
              <a:t>• Executive communication</a:t>
            </a:r>
            <a:endParaRPr lang="en-US" sz="900" dirty="0"/>
          </a:p>
        </p:txBody>
      </p:sp>
      <p:sp>
        <p:nvSpPr>
          <p:cNvPr id="47" name="Text 45"/>
          <p:cNvSpPr/>
          <p:nvPr/>
        </p:nvSpPr>
        <p:spPr>
          <a:xfrm>
            <a:off x="4892040" y="4754880"/>
            <a:ext cx="4023360" cy="237744"/>
          </a:xfrm>
          <a:prstGeom prst="rect">
            <a:avLst/>
          </a:prstGeom>
          <a:noFill/>
          <a:ln/>
        </p:spPr>
        <p:txBody>
          <a:bodyPr wrap="square" rtlCol="0" anchor="ctr"/>
          <a:lstStyle/>
          <a:p>
            <a:pPr indent="0" marL="0">
              <a:buNone/>
            </a:pPr>
            <a:r>
              <a:rPr lang="en-US" sz="900" dirty="0">
                <a:solidFill>
                  <a:srgbClr val="1A2B3C"/>
                </a:solidFill>
                <a:latin typeface="Calibri" pitchFamily="34" charset="0"/>
                <a:ea typeface="Calibri" pitchFamily="34" charset="-122"/>
                <a:cs typeface="Calibri" pitchFamily="34" charset="-120"/>
              </a:rPr>
              <a:t>• Positioning &amp; GTM design</a:t>
            </a:r>
            <a:endParaRPr lang="en-US" sz="900" dirty="0"/>
          </a:p>
        </p:txBody>
      </p:sp>
      <p:sp>
        <p:nvSpPr>
          <p:cNvPr id="48" name="Shape 46"/>
          <p:cNvSpPr/>
          <p:nvPr/>
        </p:nvSpPr>
        <p:spPr>
          <a:xfrm>
            <a:off x="4544568" y="1481328"/>
            <a:ext cx="54864" cy="3566160"/>
          </a:xfrm>
          <a:prstGeom prst="rect">
            <a:avLst/>
          </a:prstGeom>
          <a:solidFill>
            <a:srgbClr val="E0E8F0"/>
          </a:solidFill>
          <a:ln w="12700">
            <a:solidFill>
              <a:srgbClr val="E0E8F0"/>
            </a:solidFill>
            <a:prstDash val="solid"/>
          </a:ln>
        </p:spPr>
      </p:sp>
      <p:sp>
        <p:nvSpPr>
          <p:cNvPr id="49" name="Shape 47"/>
          <p:cNvSpPr/>
          <p:nvPr/>
        </p:nvSpPr>
        <p:spPr>
          <a:xfrm>
            <a:off x="228600" y="3236976"/>
            <a:ext cx="8641080" cy="54864"/>
          </a:xfrm>
          <a:prstGeom prst="rect">
            <a:avLst/>
          </a:prstGeom>
          <a:solidFill>
            <a:srgbClr val="E0E8F0"/>
          </a:solidFill>
          <a:ln w="12700">
            <a:solidFill>
              <a:srgbClr val="E0E8F0"/>
            </a:solidFill>
            <a:prstDash val="solid"/>
          </a:ln>
        </p:spPr>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4F7FB"/>
        </a:solidFill>
      </p:bgPr>
    </p:bg>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0F2B5B"/>
          </a:solidFill>
          <a:ln w="12700">
            <a:solidFill>
              <a:srgbClr val="0F2B5B"/>
            </a:solidFill>
            <a:prstDash val="solid"/>
          </a:ln>
        </p:spPr>
      </p:sp>
      <p:sp>
        <p:nvSpPr>
          <p:cNvPr id="3" name="Text 1"/>
          <p:cNvSpPr/>
          <p:nvPr/>
        </p:nvSpPr>
        <p:spPr>
          <a:xfrm>
            <a:off x="365760" y="0"/>
            <a:ext cx="8412480" cy="658368"/>
          </a:xfrm>
          <a:prstGeom prst="rect">
            <a:avLst/>
          </a:prstGeom>
          <a:noFill/>
          <a:ln/>
        </p:spPr>
        <p:txBody>
          <a:bodyPr wrap="square" rtlCol="0" anchor="ctr"/>
          <a:lstStyle/>
          <a:p>
            <a:pPr indent="0" marL="0">
              <a:buNone/>
            </a:pPr>
            <a:r>
              <a:rPr lang="en-US" sz="1700" b="1" spc="200" kern="0" dirty="0">
                <a:solidFill>
                  <a:srgbClr val="FFFFFF"/>
                </a:solidFill>
                <a:latin typeface="Arial" pitchFamily="34" charset="0"/>
                <a:ea typeface="Arial" pitchFamily="34" charset="-122"/>
                <a:cs typeface="Arial" pitchFamily="34" charset="-120"/>
              </a:rPr>
              <a:t>FIGURE 3: THE TWO HALVES OF PMM</a:t>
            </a:r>
            <a:endParaRPr lang="en-US" sz="1700" dirty="0"/>
          </a:p>
        </p:txBody>
      </p:sp>
      <p:sp>
        <p:nvSpPr>
          <p:cNvPr id="4" name="Shape 2"/>
          <p:cNvSpPr/>
          <p:nvPr/>
        </p:nvSpPr>
        <p:spPr>
          <a:xfrm>
            <a:off x="0" y="658368"/>
            <a:ext cx="9144000" cy="384048"/>
          </a:xfrm>
          <a:prstGeom prst="rect">
            <a:avLst/>
          </a:prstGeom>
          <a:solidFill>
            <a:srgbClr val="1A4A8A"/>
          </a:solidFill>
          <a:ln w="12700">
            <a:solidFill>
              <a:srgbClr val="1A4A8A"/>
            </a:solidFill>
            <a:prstDash val="solid"/>
          </a:ln>
        </p:spPr>
      </p:sp>
      <p:sp>
        <p:nvSpPr>
          <p:cNvPr id="5" name="Text 3"/>
          <p:cNvSpPr/>
          <p:nvPr/>
        </p:nvSpPr>
        <p:spPr>
          <a:xfrm>
            <a:off x="365760" y="658368"/>
            <a:ext cx="8412480" cy="384048"/>
          </a:xfrm>
          <a:prstGeom prst="rect">
            <a:avLst/>
          </a:prstGeom>
          <a:noFill/>
          <a:ln/>
        </p:spPr>
        <p:txBody>
          <a:bodyPr wrap="square" rtlCol="0" anchor="ctr"/>
          <a:lstStyle/>
          <a:p>
            <a:pPr indent="0" marL="0">
              <a:buNone/>
            </a:pPr>
            <a:r>
              <a:rPr lang="en-US" sz="1300" i="1" dirty="0">
                <a:solidFill>
                  <a:srgbClr val="FFFFFF"/>
                </a:solidFill>
                <a:latin typeface="Georgia" pitchFamily="34" charset="0"/>
                <a:ea typeface="Georgia" pitchFamily="34" charset="-122"/>
                <a:cs typeface="Georgia" pitchFamily="34" charset="-120"/>
              </a:rPr>
              <a:t>What's going to zero — and what's becoming the only thing that matters.</a:t>
            </a:r>
            <a:endParaRPr lang="en-US" sz="1300" dirty="0"/>
          </a:p>
        </p:txBody>
      </p:sp>
      <p:sp>
        <p:nvSpPr>
          <p:cNvPr id="6" name="Shape 4"/>
          <p:cNvSpPr/>
          <p:nvPr/>
        </p:nvSpPr>
        <p:spPr>
          <a:xfrm>
            <a:off x="182880" y="1170432"/>
            <a:ext cx="4251960" cy="3749040"/>
          </a:xfrm>
          <a:prstGeom prst="rect">
            <a:avLst/>
          </a:prstGeom>
          <a:solidFill>
            <a:srgbClr val="FFFFFF"/>
          </a:solidFill>
          <a:ln w="6350">
            <a:solidFill>
              <a:srgbClr val="E0E8F0"/>
            </a:solidFill>
            <a:prstDash val="solid"/>
          </a:ln>
          <a:effectLst>
            <a:outerShdw sx="100000" sy="100000" kx="0" ky="0" algn="bl" rotWithShape="0" blurRad="101600" dist="38100" dir="8100000">
              <a:srgbClr val="000000">
                <a:alpha val="10000"/>
              </a:srgbClr>
            </a:outerShdw>
          </a:effectLst>
        </p:spPr>
      </p:sp>
      <p:sp>
        <p:nvSpPr>
          <p:cNvPr id="7" name="Shape 5"/>
          <p:cNvSpPr/>
          <p:nvPr/>
        </p:nvSpPr>
        <p:spPr>
          <a:xfrm>
            <a:off x="182880" y="1170432"/>
            <a:ext cx="4251960" cy="475488"/>
          </a:xfrm>
          <a:prstGeom prst="rect">
            <a:avLst/>
          </a:prstGeom>
          <a:solidFill>
            <a:srgbClr val="C0392B"/>
          </a:solidFill>
          <a:ln w="12700">
            <a:solidFill>
              <a:srgbClr val="C0392B"/>
            </a:solidFill>
            <a:prstDash val="solid"/>
          </a:ln>
        </p:spPr>
      </p:sp>
      <p:pic>
        <p:nvPicPr>
          <p:cNvPr id="8" name="Image 0" descr="preencoded.png">    </p:cNvPr>
          <p:cNvPicPr>
            <a:picLocks noChangeAspect="1"/>
          </p:cNvPicPr>
          <p:nvPr/>
        </p:nvPicPr>
        <p:blipFill>
          <a:blip r:embed="rId1"/>
          <a:stretch>
            <a:fillRect/>
          </a:stretch>
        </p:blipFill>
        <p:spPr>
          <a:xfrm>
            <a:off x="274320" y="1207008"/>
            <a:ext cx="329184" cy="329184"/>
          </a:xfrm>
          <a:prstGeom prst="rect">
            <a:avLst/>
          </a:prstGeom>
        </p:spPr>
      </p:pic>
      <p:sp>
        <p:nvSpPr>
          <p:cNvPr id="9" name="Text 6"/>
          <p:cNvSpPr/>
          <p:nvPr/>
        </p:nvSpPr>
        <p:spPr>
          <a:xfrm>
            <a:off x="658368" y="1170432"/>
            <a:ext cx="3611880" cy="475488"/>
          </a:xfrm>
          <a:prstGeom prst="rect">
            <a:avLst/>
          </a:prstGeom>
          <a:noFill/>
          <a:ln/>
        </p:spPr>
        <p:txBody>
          <a:bodyPr wrap="square" rtlCol="0" anchor="ctr"/>
          <a:lstStyle/>
          <a:p>
            <a:pPr indent="0" marL="0">
              <a:buNone/>
            </a:pPr>
            <a:r>
              <a:rPr lang="en-US" sz="1400" b="1" dirty="0">
                <a:solidFill>
                  <a:srgbClr val="FFFFFF"/>
                </a:solidFill>
                <a:latin typeface="Arial" pitchFamily="34" charset="0"/>
                <a:ea typeface="Arial" pitchFamily="34" charset="-122"/>
                <a:cs typeface="Arial" pitchFamily="34" charset="-120"/>
              </a:rPr>
              <a:t>COMMODITY WORK</a:t>
            </a:r>
            <a:endParaRPr lang="en-US" sz="1400" dirty="0"/>
          </a:p>
        </p:txBody>
      </p:sp>
      <p:sp>
        <p:nvSpPr>
          <p:cNvPr id="10" name="Text 7"/>
          <p:cNvSpPr/>
          <p:nvPr/>
        </p:nvSpPr>
        <p:spPr>
          <a:xfrm>
            <a:off x="658368" y="1170432"/>
            <a:ext cx="3611880" cy="475488"/>
          </a:xfrm>
          <a:prstGeom prst="rect">
            <a:avLst/>
          </a:prstGeom>
          <a:noFill/>
          <a:ln/>
        </p:spPr>
        <p:txBody>
          <a:bodyPr wrap="square" rtlCol="0" anchor="b"/>
          <a:lstStyle/>
          <a:p>
            <a:pPr indent="0" marL="0">
              <a:buNone/>
            </a:pPr>
            <a:r>
              <a:rPr lang="en-US" sz="900" dirty="0">
                <a:solidFill>
                  <a:srgbClr val="FFB8B0"/>
                </a:solidFill>
                <a:latin typeface="Calibri" pitchFamily="34" charset="0"/>
                <a:ea typeface="Calibri" pitchFamily="34" charset="-122"/>
                <a:cs typeface="Calibri" pitchFamily="34" charset="-120"/>
              </a:rPr>
              <a:t>Going to near-zero cost</a:t>
            </a:r>
            <a:endParaRPr lang="en-US" sz="900" dirty="0"/>
          </a:p>
        </p:txBody>
      </p:sp>
      <p:sp>
        <p:nvSpPr>
          <p:cNvPr id="11" name="Shape 8"/>
          <p:cNvSpPr/>
          <p:nvPr/>
        </p:nvSpPr>
        <p:spPr>
          <a:xfrm>
            <a:off x="256032" y="1719072"/>
            <a:ext cx="4096512" cy="694944"/>
          </a:xfrm>
          <a:prstGeom prst="rect">
            <a:avLst/>
          </a:prstGeom>
          <a:solidFill>
            <a:srgbClr val="F4F7FB"/>
          </a:solidFill>
          <a:ln w="3810">
            <a:solidFill>
              <a:srgbClr val="E0E8F0"/>
            </a:solidFill>
            <a:prstDash val="solid"/>
          </a:ln>
        </p:spPr>
      </p:sp>
      <p:sp>
        <p:nvSpPr>
          <p:cNvPr id="12" name="Shape 9"/>
          <p:cNvSpPr/>
          <p:nvPr/>
        </p:nvSpPr>
        <p:spPr>
          <a:xfrm>
            <a:off x="256032" y="1719072"/>
            <a:ext cx="54864" cy="694944"/>
          </a:xfrm>
          <a:prstGeom prst="rect">
            <a:avLst/>
          </a:prstGeom>
          <a:solidFill>
            <a:srgbClr val="C0392B"/>
          </a:solidFill>
          <a:ln w="12700">
            <a:solidFill>
              <a:srgbClr val="C0392B"/>
            </a:solidFill>
            <a:prstDash val="solid"/>
          </a:ln>
        </p:spPr>
      </p:sp>
      <p:sp>
        <p:nvSpPr>
          <p:cNvPr id="13" name="Text 10"/>
          <p:cNvSpPr/>
          <p:nvPr/>
        </p:nvSpPr>
        <p:spPr>
          <a:xfrm>
            <a:off x="384048" y="1773936"/>
            <a:ext cx="3840480" cy="237744"/>
          </a:xfrm>
          <a:prstGeom prst="rect">
            <a:avLst/>
          </a:prstGeom>
          <a:noFill/>
          <a:ln/>
        </p:spPr>
        <p:txBody>
          <a:bodyPr wrap="square" rtlCol="0" anchor="ctr"/>
          <a:lstStyle/>
          <a:p>
            <a:pPr indent="0" marL="0">
              <a:buNone/>
            </a:pPr>
            <a:r>
              <a:rPr lang="en-US" sz="1000" b="1" dirty="0">
                <a:solidFill>
                  <a:srgbClr val="1A2B3C"/>
                </a:solidFill>
                <a:latin typeface="Arial" pitchFamily="34" charset="0"/>
                <a:ea typeface="Arial" pitchFamily="34" charset="-122"/>
                <a:cs typeface="Arial" pitchFamily="34" charset="-120"/>
              </a:rPr>
              <a:t>First-draft content</a:t>
            </a:r>
            <a:endParaRPr lang="en-US" sz="1000" dirty="0"/>
          </a:p>
        </p:txBody>
      </p:sp>
      <p:sp>
        <p:nvSpPr>
          <p:cNvPr id="14" name="Text 11"/>
          <p:cNvSpPr/>
          <p:nvPr/>
        </p:nvSpPr>
        <p:spPr>
          <a:xfrm>
            <a:off x="384048" y="2029968"/>
            <a:ext cx="3840480" cy="329184"/>
          </a:xfrm>
          <a:prstGeom prst="rect">
            <a:avLst/>
          </a:prstGeom>
          <a:noFill/>
          <a:ln/>
        </p:spPr>
        <p:txBody>
          <a:bodyPr wrap="square" rtlCol="0" anchor="ctr"/>
          <a:lstStyle/>
          <a:p>
            <a:pPr indent="0" marL="0">
              <a:buNone/>
            </a:pPr>
            <a:r>
              <a:rPr lang="en-US" sz="900" dirty="0">
                <a:solidFill>
                  <a:srgbClr val="6B7B8D"/>
                </a:solidFill>
                <a:latin typeface="Calibri" pitchFamily="34" charset="0"/>
                <a:ea typeface="Calibri" pitchFamily="34" charset="-122"/>
                <a:cs typeface="Calibri" pitchFamily="34" charset="-120"/>
              </a:rPr>
              <a:t>Blog posts, emails, ad copy, social — AI produces 80%+ quality drafts in seconds.</a:t>
            </a:r>
            <a:endParaRPr lang="en-US" sz="900" dirty="0"/>
          </a:p>
        </p:txBody>
      </p:sp>
      <p:sp>
        <p:nvSpPr>
          <p:cNvPr id="15" name="Shape 12"/>
          <p:cNvSpPr/>
          <p:nvPr/>
        </p:nvSpPr>
        <p:spPr>
          <a:xfrm>
            <a:off x="256032" y="2487168"/>
            <a:ext cx="4096512" cy="694944"/>
          </a:xfrm>
          <a:prstGeom prst="rect">
            <a:avLst/>
          </a:prstGeom>
          <a:solidFill>
            <a:srgbClr val="FFFFFF"/>
          </a:solidFill>
          <a:ln w="3810">
            <a:solidFill>
              <a:srgbClr val="E0E8F0"/>
            </a:solidFill>
            <a:prstDash val="solid"/>
          </a:ln>
        </p:spPr>
      </p:sp>
      <p:sp>
        <p:nvSpPr>
          <p:cNvPr id="16" name="Shape 13"/>
          <p:cNvSpPr/>
          <p:nvPr/>
        </p:nvSpPr>
        <p:spPr>
          <a:xfrm>
            <a:off x="256032" y="2487168"/>
            <a:ext cx="54864" cy="694944"/>
          </a:xfrm>
          <a:prstGeom prst="rect">
            <a:avLst/>
          </a:prstGeom>
          <a:solidFill>
            <a:srgbClr val="C0392B"/>
          </a:solidFill>
          <a:ln w="12700">
            <a:solidFill>
              <a:srgbClr val="C0392B"/>
            </a:solidFill>
            <a:prstDash val="solid"/>
          </a:ln>
        </p:spPr>
      </p:sp>
      <p:sp>
        <p:nvSpPr>
          <p:cNvPr id="17" name="Text 14"/>
          <p:cNvSpPr/>
          <p:nvPr/>
        </p:nvSpPr>
        <p:spPr>
          <a:xfrm>
            <a:off x="384048" y="2542032"/>
            <a:ext cx="3840480" cy="237744"/>
          </a:xfrm>
          <a:prstGeom prst="rect">
            <a:avLst/>
          </a:prstGeom>
          <a:noFill/>
          <a:ln/>
        </p:spPr>
        <p:txBody>
          <a:bodyPr wrap="square" rtlCol="0" anchor="ctr"/>
          <a:lstStyle/>
          <a:p>
            <a:pPr indent="0" marL="0">
              <a:buNone/>
            </a:pPr>
            <a:r>
              <a:rPr lang="en-US" sz="1000" b="1" dirty="0">
                <a:solidFill>
                  <a:srgbClr val="1A2B3C"/>
                </a:solidFill>
                <a:latin typeface="Arial" pitchFamily="34" charset="0"/>
                <a:ea typeface="Arial" pitchFamily="34" charset="-122"/>
                <a:cs typeface="Arial" pitchFamily="34" charset="-120"/>
              </a:rPr>
              <a:t>Basic research</a:t>
            </a:r>
            <a:endParaRPr lang="en-US" sz="1000" dirty="0"/>
          </a:p>
        </p:txBody>
      </p:sp>
      <p:sp>
        <p:nvSpPr>
          <p:cNvPr id="18" name="Text 15"/>
          <p:cNvSpPr/>
          <p:nvPr/>
        </p:nvSpPr>
        <p:spPr>
          <a:xfrm>
            <a:off x="384048" y="2798064"/>
            <a:ext cx="3840480" cy="329184"/>
          </a:xfrm>
          <a:prstGeom prst="rect">
            <a:avLst/>
          </a:prstGeom>
          <a:noFill/>
          <a:ln/>
        </p:spPr>
        <p:txBody>
          <a:bodyPr wrap="square" rtlCol="0" anchor="ctr"/>
          <a:lstStyle/>
          <a:p>
            <a:pPr indent="0" marL="0">
              <a:buNone/>
            </a:pPr>
            <a:r>
              <a:rPr lang="en-US" sz="900" dirty="0">
                <a:solidFill>
                  <a:srgbClr val="6B7B8D"/>
                </a:solidFill>
                <a:latin typeface="Calibri" pitchFamily="34" charset="0"/>
                <a:ea typeface="Calibri" pitchFamily="34" charset="-122"/>
                <a:cs typeface="Calibri" pitchFamily="34" charset="-120"/>
              </a:rPr>
              <a:t>Competitive monitoring, market sizing, analyst synthesis — all agent-executable today.</a:t>
            </a:r>
            <a:endParaRPr lang="en-US" sz="900" dirty="0"/>
          </a:p>
        </p:txBody>
      </p:sp>
      <p:sp>
        <p:nvSpPr>
          <p:cNvPr id="19" name="Shape 16"/>
          <p:cNvSpPr/>
          <p:nvPr/>
        </p:nvSpPr>
        <p:spPr>
          <a:xfrm>
            <a:off x="256032" y="3255264"/>
            <a:ext cx="4096512" cy="694944"/>
          </a:xfrm>
          <a:prstGeom prst="rect">
            <a:avLst/>
          </a:prstGeom>
          <a:solidFill>
            <a:srgbClr val="F4F7FB"/>
          </a:solidFill>
          <a:ln w="3810">
            <a:solidFill>
              <a:srgbClr val="E0E8F0"/>
            </a:solidFill>
            <a:prstDash val="solid"/>
          </a:ln>
        </p:spPr>
      </p:sp>
      <p:sp>
        <p:nvSpPr>
          <p:cNvPr id="20" name="Shape 17"/>
          <p:cNvSpPr/>
          <p:nvPr/>
        </p:nvSpPr>
        <p:spPr>
          <a:xfrm>
            <a:off x="256032" y="3255264"/>
            <a:ext cx="54864" cy="694944"/>
          </a:xfrm>
          <a:prstGeom prst="rect">
            <a:avLst/>
          </a:prstGeom>
          <a:solidFill>
            <a:srgbClr val="C0392B"/>
          </a:solidFill>
          <a:ln w="12700">
            <a:solidFill>
              <a:srgbClr val="C0392B"/>
            </a:solidFill>
            <a:prstDash val="solid"/>
          </a:ln>
        </p:spPr>
      </p:sp>
      <p:sp>
        <p:nvSpPr>
          <p:cNvPr id="21" name="Text 18"/>
          <p:cNvSpPr/>
          <p:nvPr/>
        </p:nvSpPr>
        <p:spPr>
          <a:xfrm>
            <a:off x="384048" y="3310128"/>
            <a:ext cx="3840480" cy="237744"/>
          </a:xfrm>
          <a:prstGeom prst="rect">
            <a:avLst/>
          </a:prstGeom>
          <a:noFill/>
          <a:ln/>
        </p:spPr>
        <p:txBody>
          <a:bodyPr wrap="square" rtlCol="0" anchor="ctr"/>
          <a:lstStyle/>
          <a:p>
            <a:pPr indent="0" marL="0">
              <a:buNone/>
            </a:pPr>
            <a:r>
              <a:rPr lang="en-US" sz="1000" b="1" dirty="0">
                <a:solidFill>
                  <a:srgbClr val="1A2B3C"/>
                </a:solidFill>
                <a:latin typeface="Arial" pitchFamily="34" charset="0"/>
                <a:ea typeface="Arial" pitchFamily="34" charset="-122"/>
                <a:cs typeface="Arial" pitchFamily="34" charset="-120"/>
              </a:rPr>
              <a:t>Template enablement</a:t>
            </a:r>
            <a:endParaRPr lang="en-US" sz="1000" dirty="0"/>
          </a:p>
        </p:txBody>
      </p:sp>
      <p:sp>
        <p:nvSpPr>
          <p:cNvPr id="22" name="Text 19"/>
          <p:cNvSpPr/>
          <p:nvPr/>
        </p:nvSpPr>
        <p:spPr>
          <a:xfrm>
            <a:off x="384048" y="3566160"/>
            <a:ext cx="3840480" cy="329184"/>
          </a:xfrm>
          <a:prstGeom prst="rect">
            <a:avLst/>
          </a:prstGeom>
          <a:noFill/>
          <a:ln/>
        </p:spPr>
        <p:txBody>
          <a:bodyPr wrap="square" rtlCol="0" anchor="ctr"/>
          <a:lstStyle/>
          <a:p>
            <a:pPr indent="0" marL="0">
              <a:buNone/>
            </a:pPr>
            <a:r>
              <a:rPr lang="en-US" sz="900" dirty="0">
                <a:solidFill>
                  <a:srgbClr val="6B7B8D"/>
                </a:solidFill>
                <a:latin typeface="Calibri" pitchFamily="34" charset="0"/>
                <a:ea typeface="Calibri" pitchFamily="34" charset="-122"/>
                <a:cs typeface="Calibri" pitchFamily="34" charset="-120"/>
              </a:rPr>
              <a:t>Standard battlecards, RFP boilerplate, feature comparison tables — structured and automatable.</a:t>
            </a:r>
            <a:endParaRPr lang="en-US" sz="900" dirty="0"/>
          </a:p>
        </p:txBody>
      </p:sp>
      <p:sp>
        <p:nvSpPr>
          <p:cNvPr id="23" name="Shape 20"/>
          <p:cNvSpPr/>
          <p:nvPr/>
        </p:nvSpPr>
        <p:spPr>
          <a:xfrm>
            <a:off x="256032" y="4023360"/>
            <a:ext cx="4096512" cy="694944"/>
          </a:xfrm>
          <a:prstGeom prst="rect">
            <a:avLst/>
          </a:prstGeom>
          <a:solidFill>
            <a:srgbClr val="FFFFFF"/>
          </a:solidFill>
          <a:ln w="3810">
            <a:solidFill>
              <a:srgbClr val="E0E8F0"/>
            </a:solidFill>
            <a:prstDash val="solid"/>
          </a:ln>
        </p:spPr>
      </p:sp>
      <p:sp>
        <p:nvSpPr>
          <p:cNvPr id="24" name="Shape 21"/>
          <p:cNvSpPr/>
          <p:nvPr/>
        </p:nvSpPr>
        <p:spPr>
          <a:xfrm>
            <a:off x="256032" y="4023360"/>
            <a:ext cx="54864" cy="694944"/>
          </a:xfrm>
          <a:prstGeom prst="rect">
            <a:avLst/>
          </a:prstGeom>
          <a:solidFill>
            <a:srgbClr val="C0392B"/>
          </a:solidFill>
          <a:ln w="12700">
            <a:solidFill>
              <a:srgbClr val="C0392B"/>
            </a:solidFill>
            <a:prstDash val="solid"/>
          </a:ln>
        </p:spPr>
      </p:sp>
      <p:sp>
        <p:nvSpPr>
          <p:cNvPr id="25" name="Text 22"/>
          <p:cNvSpPr/>
          <p:nvPr/>
        </p:nvSpPr>
        <p:spPr>
          <a:xfrm>
            <a:off x="384048" y="4078224"/>
            <a:ext cx="3840480" cy="237744"/>
          </a:xfrm>
          <a:prstGeom prst="rect">
            <a:avLst/>
          </a:prstGeom>
          <a:noFill/>
          <a:ln/>
        </p:spPr>
        <p:txBody>
          <a:bodyPr wrap="square" rtlCol="0" anchor="ctr"/>
          <a:lstStyle/>
          <a:p>
            <a:pPr indent="0" marL="0">
              <a:buNone/>
            </a:pPr>
            <a:r>
              <a:rPr lang="en-US" sz="1000" b="1" dirty="0">
                <a:solidFill>
                  <a:srgbClr val="1A2B3C"/>
                </a:solidFill>
                <a:latin typeface="Arial" pitchFamily="34" charset="0"/>
                <a:ea typeface="Arial" pitchFamily="34" charset="-122"/>
                <a:cs typeface="Arial" pitchFamily="34" charset="-120"/>
              </a:rPr>
              <a:t>Production copy</a:t>
            </a:r>
            <a:endParaRPr lang="en-US" sz="1000" dirty="0"/>
          </a:p>
        </p:txBody>
      </p:sp>
      <p:sp>
        <p:nvSpPr>
          <p:cNvPr id="26" name="Text 23"/>
          <p:cNvSpPr/>
          <p:nvPr/>
        </p:nvSpPr>
        <p:spPr>
          <a:xfrm>
            <a:off x="384048" y="4334256"/>
            <a:ext cx="3840480" cy="329184"/>
          </a:xfrm>
          <a:prstGeom prst="rect">
            <a:avLst/>
          </a:prstGeom>
          <a:noFill/>
          <a:ln/>
        </p:spPr>
        <p:txBody>
          <a:bodyPr wrap="square" rtlCol="0" anchor="ctr"/>
          <a:lstStyle/>
          <a:p>
            <a:pPr indent="0" marL="0">
              <a:buNone/>
            </a:pPr>
            <a:r>
              <a:rPr lang="en-US" sz="900" dirty="0">
                <a:solidFill>
                  <a:srgbClr val="6B7B8D"/>
                </a:solidFill>
                <a:latin typeface="Calibri" pitchFamily="34" charset="0"/>
                <a:ea typeface="Calibri" pitchFamily="34" charset="-122"/>
                <a:cs typeface="Calibri" pitchFamily="34" charset="-120"/>
              </a:rPr>
              <a:t>Localization, versioning, format adaptation — pure volume work with no strategic weight.</a:t>
            </a:r>
            <a:endParaRPr lang="en-US" sz="900" dirty="0"/>
          </a:p>
        </p:txBody>
      </p:sp>
      <p:sp>
        <p:nvSpPr>
          <p:cNvPr id="27" name="Shape 24"/>
          <p:cNvSpPr/>
          <p:nvPr/>
        </p:nvSpPr>
        <p:spPr>
          <a:xfrm>
            <a:off x="182880" y="4736592"/>
            <a:ext cx="4251960" cy="201168"/>
          </a:xfrm>
          <a:prstGeom prst="rect">
            <a:avLst/>
          </a:prstGeom>
          <a:solidFill>
            <a:srgbClr val="C0392B"/>
          </a:solidFill>
          <a:ln w="12700">
            <a:solidFill>
              <a:srgbClr val="C0392B"/>
            </a:solidFill>
            <a:prstDash val="solid"/>
          </a:ln>
        </p:spPr>
      </p:sp>
      <p:sp>
        <p:nvSpPr>
          <p:cNvPr id="28" name="Text 25"/>
          <p:cNvSpPr/>
          <p:nvPr/>
        </p:nvSpPr>
        <p:spPr>
          <a:xfrm>
            <a:off x="182880" y="4736592"/>
            <a:ext cx="4251960" cy="201168"/>
          </a:xfrm>
          <a:prstGeom prst="rect">
            <a:avLst/>
          </a:prstGeom>
          <a:noFill/>
          <a:ln/>
        </p:spPr>
        <p:txBody>
          <a:bodyPr wrap="square" rtlCol="0" anchor="ctr"/>
          <a:lstStyle/>
          <a:p>
            <a:pPr algn="ctr" indent="0" marL="0">
              <a:buNone/>
            </a:pPr>
            <a:r>
              <a:rPr lang="en-US" sz="850" b="1" dirty="0">
                <a:solidFill>
                  <a:srgbClr val="FFFFFF"/>
                </a:solidFill>
                <a:latin typeface="Calibri" pitchFamily="34" charset="0"/>
                <a:ea typeface="Calibri" pitchFamily="34" charset="-122"/>
                <a:cs typeface="Calibri" pitchFamily="34" charset="-120"/>
              </a:rPr>
              <a:t>If AI can do it, AI will do it — and faster, and cheaper.</a:t>
            </a:r>
            <a:endParaRPr lang="en-US" sz="850" dirty="0"/>
          </a:p>
        </p:txBody>
      </p:sp>
      <p:sp>
        <p:nvSpPr>
          <p:cNvPr id="29" name="Shape 26"/>
          <p:cNvSpPr/>
          <p:nvPr/>
        </p:nvSpPr>
        <p:spPr>
          <a:xfrm>
            <a:off x="4709160" y="1170432"/>
            <a:ext cx="4251960" cy="3749040"/>
          </a:xfrm>
          <a:prstGeom prst="rect">
            <a:avLst/>
          </a:prstGeom>
          <a:solidFill>
            <a:srgbClr val="FFFFFF"/>
          </a:solidFill>
          <a:ln w="6350">
            <a:solidFill>
              <a:srgbClr val="E0E8F0"/>
            </a:solidFill>
            <a:prstDash val="solid"/>
          </a:ln>
          <a:effectLst>
            <a:outerShdw sx="100000" sy="100000" kx="0" ky="0" algn="bl" rotWithShape="0" blurRad="101600" dist="38100" dir="8100000">
              <a:srgbClr val="000000">
                <a:alpha val="10000"/>
              </a:srgbClr>
            </a:outerShdw>
          </a:effectLst>
        </p:spPr>
      </p:sp>
      <p:sp>
        <p:nvSpPr>
          <p:cNvPr id="30" name="Shape 27"/>
          <p:cNvSpPr/>
          <p:nvPr/>
        </p:nvSpPr>
        <p:spPr>
          <a:xfrm>
            <a:off x="4709160" y="1170432"/>
            <a:ext cx="4251960" cy="475488"/>
          </a:xfrm>
          <a:prstGeom prst="rect">
            <a:avLst/>
          </a:prstGeom>
          <a:solidFill>
            <a:srgbClr val="1A7A4A"/>
          </a:solidFill>
          <a:ln w="12700">
            <a:solidFill>
              <a:srgbClr val="1A7A4A"/>
            </a:solidFill>
            <a:prstDash val="solid"/>
          </a:ln>
        </p:spPr>
      </p:sp>
      <p:pic>
        <p:nvPicPr>
          <p:cNvPr id="31" name="Image 1" descr="preencoded.png">    </p:cNvPr>
          <p:cNvPicPr>
            <a:picLocks noChangeAspect="1"/>
          </p:cNvPicPr>
          <p:nvPr/>
        </p:nvPicPr>
        <p:blipFill>
          <a:blip r:embed="rId2"/>
          <a:stretch>
            <a:fillRect/>
          </a:stretch>
        </p:blipFill>
        <p:spPr>
          <a:xfrm>
            <a:off x="4800600" y="1207008"/>
            <a:ext cx="329184" cy="329184"/>
          </a:xfrm>
          <a:prstGeom prst="rect">
            <a:avLst/>
          </a:prstGeom>
        </p:spPr>
      </p:pic>
      <p:sp>
        <p:nvSpPr>
          <p:cNvPr id="32" name="Text 28"/>
          <p:cNvSpPr/>
          <p:nvPr/>
        </p:nvSpPr>
        <p:spPr>
          <a:xfrm>
            <a:off x="5184648" y="1170432"/>
            <a:ext cx="3611880" cy="475488"/>
          </a:xfrm>
          <a:prstGeom prst="rect">
            <a:avLst/>
          </a:prstGeom>
          <a:noFill/>
          <a:ln/>
        </p:spPr>
        <p:txBody>
          <a:bodyPr wrap="square" rtlCol="0" anchor="ctr"/>
          <a:lstStyle/>
          <a:p>
            <a:pPr indent="0" marL="0">
              <a:buNone/>
            </a:pPr>
            <a:r>
              <a:rPr lang="en-US" sz="1400" b="1" dirty="0">
                <a:solidFill>
                  <a:srgbClr val="FFFFFF"/>
                </a:solidFill>
                <a:latin typeface="Arial" pitchFamily="34" charset="0"/>
                <a:ea typeface="Arial" pitchFamily="34" charset="-122"/>
                <a:cs typeface="Arial" pitchFamily="34" charset="-120"/>
              </a:rPr>
              <a:t>IRREPLACEABLE WORK</a:t>
            </a:r>
            <a:endParaRPr lang="en-US" sz="1400" dirty="0"/>
          </a:p>
        </p:txBody>
      </p:sp>
      <p:sp>
        <p:nvSpPr>
          <p:cNvPr id="33" name="Text 29"/>
          <p:cNvSpPr/>
          <p:nvPr/>
        </p:nvSpPr>
        <p:spPr>
          <a:xfrm>
            <a:off x="5184648" y="1170432"/>
            <a:ext cx="3611880" cy="475488"/>
          </a:xfrm>
          <a:prstGeom prst="rect">
            <a:avLst/>
          </a:prstGeom>
          <a:noFill/>
          <a:ln/>
        </p:spPr>
        <p:txBody>
          <a:bodyPr wrap="square" rtlCol="0" anchor="b"/>
          <a:lstStyle/>
          <a:p>
            <a:pPr indent="0" marL="0">
              <a:buNone/>
            </a:pPr>
            <a:r>
              <a:rPr lang="en-US" sz="900" dirty="0">
                <a:solidFill>
                  <a:srgbClr val="B8F0C8"/>
                </a:solidFill>
                <a:latin typeface="Calibri" pitchFamily="34" charset="0"/>
                <a:ea typeface="Calibri" pitchFamily="34" charset="-122"/>
                <a:cs typeface="Calibri" pitchFamily="34" charset="-120"/>
              </a:rPr>
              <a:t>Growing in value and urgency</a:t>
            </a:r>
            <a:endParaRPr lang="en-US" sz="900" dirty="0"/>
          </a:p>
        </p:txBody>
      </p:sp>
      <p:sp>
        <p:nvSpPr>
          <p:cNvPr id="34" name="Shape 30"/>
          <p:cNvSpPr/>
          <p:nvPr/>
        </p:nvSpPr>
        <p:spPr>
          <a:xfrm>
            <a:off x="4782312" y="1719072"/>
            <a:ext cx="4096512" cy="694944"/>
          </a:xfrm>
          <a:prstGeom prst="rect">
            <a:avLst/>
          </a:prstGeom>
          <a:solidFill>
            <a:srgbClr val="F4F7FB"/>
          </a:solidFill>
          <a:ln w="3810">
            <a:solidFill>
              <a:srgbClr val="E0E8F0"/>
            </a:solidFill>
            <a:prstDash val="solid"/>
          </a:ln>
        </p:spPr>
      </p:sp>
      <p:sp>
        <p:nvSpPr>
          <p:cNvPr id="35" name="Shape 31"/>
          <p:cNvSpPr/>
          <p:nvPr/>
        </p:nvSpPr>
        <p:spPr>
          <a:xfrm>
            <a:off x="4782312" y="1719072"/>
            <a:ext cx="54864" cy="694944"/>
          </a:xfrm>
          <a:prstGeom prst="rect">
            <a:avLst/>
          </a:prstGeom>
          <a:solidFill>
            <a:srgbClr val="1A7A4A"/>
          </a:solidFill>
          <a:ln w="12700">
            <a:solidFill>
              <a:srgbClr val="1A7A4A"/>
            </a:solidFill>
            <a:prstDash val="solid"/>
          </a:ln>
        </p:spPr>
      </p:sp>
      <p:sp>
        <p:nvSpPr>
          <p:cNvPr id="36" name="Text 32"/>
          <p:cNvSpPr/>
          <p:nvPr/>
        </p:nvSpPr>
        <p:spPr>
          <a:xfrm>
            <a:off x="4910328" y="1773936"/>
            <a:ext cx="3840480" cy="237744"/>
          </a:xfrm>
          <a:prstGeom prst="rect">
            <a:avLst/>
          </a:prstGeom>
          <a:noFill/>
          <a:ln/>
        </p:spPr>
        <p:txBody>
          <a:bodyPr wrap="square" rtlCol="0" anchor="ctr"/>
          <a:lstStyle/>
          <a:p>
            <a:pPr indent="0" marL="0">
              <a:buNone/>
            </a:pPr>
            <a:r>
              <a:rPr lang="en-US" sz="1000" b="1" dirty="0">
                <a:solidFill>
                  <a:srgbClr val="1A2B3C"/>
                </a:solidFill>
                <a:latin typeface="Arial" pitchFamily="34" charset="0"/>
                <a:ea typeface="Arial" pitchFamily="34" charset="-122"/>
                <a:cs typeface="Arial" pitchFamily="34" charset="-120"/>
              </a:rPr>
              <a:t>Narrative architecture</a:t>
            </a:r>
            <a:endParaRPr lang="en-US" sz="1000" dirty="0"/>
          </a:p>
        </p:txBody>
      </p:sp>
      <p:sp>
        <p:nvSpPr>
          <p:cNvPr id="37" name="Text 33"/>
          <p:cNvSpPr/>
          <p:nvPr/>
        </p:nvSpPr>
        <p:spPr>
          <a:xfrm>
            <a:off x="4910328" y="2029968"/>
            <a:ext cx="3840480" cy="329184"/>
          </a:xfrm>
          <a:prstGeom prst="rect">
            <a:avLst/>
          </a:prstGeom>
          <a:noFill/>
          <a:ln/>
        </p:spPr>
        <p:txBody>
          <a:bodyPr wrap="square" rtlCol="0" anchor="ctr"/>
          <a:lstStyle/>
          <a:p>
            <a:pPr indent="0" marL="0">
              <a:buNone/>
            </a:pPr>
            <a:r>
              <a:rPr lang="en-US" sz="900" dirty="0">
                <a:solidFill>
                  <a:srgbClr val="6B7B8D"/>
                </a:solidFill>
                <a:latin typeface="Calibri" pitchFamily="34" charset="0"/>
                <a:ea typeface="Calibri" pitchFamily="34" charset="-122"/>
                <a:cs typeface="Calibri" pitchFamily="34" charset="-120"/>
              </a:rPr>
              <a:t>The ability to make a technical product feel like an obvious choice through story. AI can draft; it cannot architect.</a:t>
            </a:r>
            <a:endParaRPr lang="en-US" sz="900" dirty="0"/>
          </a:p>
        </p:txBody>
      </p:sp>
      <p:sp>
        <p:nvSpPr>
          <p:cNvPr id="38" name="Shape 34"/>
          <p:cNvSpPr/>
          <p:nvPr/>
        </p:nvSpPr>
        <p:spPr>
          <a:xfrm>
            <a:off x="4782312" y="2487168"/>
            <a:ext cx="4096512" cy="694944"/>
          </a:xfrm>
          <a:prstGeom prst="rect">
            <a:avLst/>
          </a:prstGeom>
          <a:solidFill>
            <a:srgbClr val="FFFFFF"/>
          </a:solidFill>
          <a:ln w="3810">
            <a:solidFill>
              <a:srgbClr val="E0E8F0"/>
            </a:solidFill>
            <a:prstDash val="solid"/>
          </a:ln>
        </p:spPr>
      </p:sp>
      <p:sp>
        <p:nvSpPr>
          <p:cNvPr id="39" name="Shape 35"/>
          <p:cNvSpPr/>
          <p:nvPr/>
        </p:nvSpPr>
        <p:spPr>
          <a:xfrm>
            <a:off x="4782312" y="2487168"/>
            <a:ext cx="54864" cy="694944"/>
          </a:xfrm>
          <a:prstGeom prst="rect">
            <a:avLst/>
          </a:prstGeom>
          <a:solidFill>
            <a:srgbClr val="1A7A4A"/>
          </a:solidFill>
          <a:ln w="12700">
            <a:solidFill>
              <a:srgbClr val="1A7A4A"/>
            </a:solidFill>
            <a:prstDash val="solid"/>
          </a:ln>
        </p:spPr>
      </p:sp>
      <p:sp>
        <p:nvSpPr>
          <p:cNvPr id="40" name="Text 36"/>
          <p:cNvSpPr/>
          <p:nvPr/>
        </p:nvSpPr>
        <p:spPr>
          <a:xfrm>
            <a:off x="4910328" y="2542032"/>
            <a:ext cx="3840480" cy="237744"/>
          </a:xfrm>
          <a:prstGeom prst="rect">
            <a:avLst/>
          </a:prstGeom>
          <a:noFill/>
          <a:ln/>
        </p:spPr>
        <p:txBody>
          <a:bodyPr wrap="square" rtlCol="0" anchor="ctr"/>
          <a:lstStyle/>
          <a:p>
            <a:pPr indent="0" marL="0">
              <a:buNone/>
            </a:pPr>
            <a:r>
              <a:rPr lang="en-US" sz="1000" b="1" dirty="0">
                <a:solidFill>
                  <a:srgbClr val="1A2B3C"/>
                </a:solidFill>
                <a:latin typeface="Arial" pitchFamily="34" charset="0"/>
                <a:ea typeface="Arial" pitchFamily="34" charset="-122"/>
                <a:cs typeface="Arial" pitchFamily="34" charset="-120"/>
              </a:rPr>
              <a:t>Competitive strategy</a:t>
            </a:r>
            <a:endParaRPr lang="en-US" sz="1000" dirty="0"/>
          </a:p>
        </p:txBody>
      </p:sp>
      <p:sp>
        <p:nvSpPr>
          <p:cNvPr id="41" name="Text 37"/>
          <p:cNvSpPr/>
          <p:nvPr/>
        </p:nvSpPr>
        <p:spPr>
          <a:xfrm>
            <a:off x="4910328" y="2798064"/>
            <a:ext cx="3840480" cy="329184"/>
          </a:xfrm>
          <a:prstGeom prst="rect">
            <a:avLst/>
          </a:prstGeom>
          <a:noFill/>
          <a:ln/>
        </p:spPr>
        <p:txBody>
          <a:bodyPr wrap="square" rtlCol="0" anchor="ctr"/>
          <a:lstStyle/>
          <a:p>
            <a:pPr indent="0" marL="0">
              <a:buNone/>
            </a:pPr>
            <a:r>
              <a:rPr lang="en-US" sz="900" dirty="0">
                <a:solidFill>
                  <a:srgbClr val="6B7B8D"/>
                </a:solidFill>
                <a:latin typeface="Calibri" pitchFamily="34" charset="0"/>
                <a:ea typeface="Calibri" pitchFamily="34" charset="-122"/>
                <a:cs typeface="Calibri" pitchFamily="34" charset="-120"/>
              </a:rPr>
              <a:t>Pattern recognition across markets, competitors, and buyer psychology — built from years of context AI doesn't have.</a:t>
            </a:r>
            <a:endParaRPr lang="en-US" sz="900" dirty="0"/>
          </a:p>
        </p:txBody>
      </p:sp>
      <p:sp>
        <p:nvSpPr>
          <p:cNvPr id="42" name="Shape 38"/>
          <p:cNvSpPr/>
          <p:nvPr/>
        </p:nvSpPr>
        <p:spPr>
          <a:xfrm>
            <a:off x="4782312" y="3255264"/>
            <a:ext cx="4096512" cy="694944"/>
          </a:xfrm>
          <a:prstGeom prst="rect">
            <a:avLst/>
          </a:prstGeom>
          <a:solidFill>
            <a:srgbClr val="F4F7FB"/>
          </a:solidFill>
          <a:ln w="3810">
            <a:solidFill>
              <a:srgbClr val="E0E8F0"/>
            </a:solidFill>
            <a:prstDash val="solid"/>
          </a:ln>
        </p:spPr>
      </p:sp>
      <p:sp>
        <p:nvSpPr>
          <p:cNvPr id="43" name="Shape 39"/>
          <p:cNvSpPr/>
          <p:nvPr/>
        </p:nvSpPr>
        <p:spPr>
          <a:xfrm>
            <a:off x="4782312" y="3255264"/>
            <a:ext cx="54864" cy="694944"/>
          </a:xfrm>
          <a:prstGeom prst="rect">
            <a:avLst/>
          </a:prstGeom>
          <a:solidFill>
            <a:srgbClr val="1A7A4A"/>
          </a:solidFill>
          <a:ln w="12700">
            <a:solidFill>
              <a:srgbClr val="1A7A4A"/>
            </a:solidFill>
            <a:prstDash val="solid"/>
          </a:ln>
        </p:spPr>
      </p:sp>
      <p:sp>
        <p:nvSpPr>
          <p:cNvPr id="44" name="Text 40"/>
          <p:cNvSpPr/>
          <p:nvPr/>
        </p:nvSpPr>
        <p:spPr>
          <a:xfrm>
            <a:off x="4910328" y="3310128"/>
            <a:ext cx="3840480" cy="237744"/>
          </a:xfrm>
          <a:prstGeom prst="rect">
            <a:avLst/>
          </a:prstGeom>
          <a:noFill/>
          <a:ln/>
        </p:spPr>
        <p:txBody>
          <a:bodyPr wrap="square" rtlCol="0" anchor="ctr"/>
          <a:lstStyle/>
          <a:p>
            <a:pPr indent="0" marL="0">
              <a:buNone/>
            </a:pPr>
            <a:r>
              <a:rPr lang="en-US" sz="1000" b="1" dirty="0">
                <a:solidFill>
                  <a:srgbClr val="1A2B3C"/>
                </a:solidFill>
                <a:latin typeface="Arial" pitchFamily="34" charset="0"/>
                <a:ea typeface="Arial" pitchFamily="34" charset="-122"/>
                <a:cs typeface="Arial" pitchFamily="34" charset="-120"/>
              </a:rPr>
              <a:t>Category creation</a:t>
            </a:r>
            <a:endParaRPr lang="en-US" sz="1000" dirty="0"/>
          </a:p>
        </p:txBody>
      </p:sp>
      <p:sp>
        <p:nvSpPr>
          <p:cNvPr id="45" name="Text 41"/>
          <p:cNvSpPr/>
          <p:nvPr/>
        </p:nvSpPr>
        <p:spPr>
          <a:xfrm>
            <a:off x="4910328" y="3566160"/>
            <a:ext cx="3840480" cy="329184"/>
          </a:xfrm>
          <a:prstGeom prst="rect">
            <a:avLst/>
          </a:prstGeom>
          <a:noFill/>
          <a:ln/>
        </p:spPr>
        <p:txBody>
          <a:bodyPr wrap="square" rtlCol="0" anchor="ctr"/>
          <a:lstStyle/>
          <a:p>
            <a:pPr indent="0" marL="0">
              <a:buNone/>
            </a:pPr>
            <a:r>
              <a:rPr lang="en-US" sz="900" dirty="0">
                <a:solidFill>
                  <a:srgbClr val="6B7B8D"/>
                </a:solidFill>
                <a:latin typeface="Calibri" pitchFamily="34" charset="0"/>
                <a:ea typeface="Calibri" pitchFamily="34" charset="-122"/>
                <a:cs typeface="Calibri" pitchFamily="34" charset="-120"/>
              </a:rPr>
              <a:t>Naming and framing new markets requires cultural authority and persuasive leadership that LLMs can't manufacture.</a:t>
            </a:r>
            <a:endParaRPr lang="en-US" sz="900" dirty="0"/>
          </a:p>
        </p:txBody>
      </p:sp>
      <p:sp>
        <p:nvSpPr>
          <p:cNvPr id="46" name="Shape 42"/>
          <p:cNvSpPr/>
          <p:nvPr/>
        </p:nvSpPr>
        <p:spPr>
          <a:xfrm>
            <a:off x="4782312" y="4023360"/>
            <a:ext cx="4096512" cy="694944"/>
          </a:xfrm>
          <a:prstGeom prst="rect">
            <a:avLst/>
          </a:prstGeom>
          <a:solidFill>
            <a:srgbClr val="FFFFFF"/>
          </a:solidFill>
          <a:ln w="3810">
            <a:solidFill>
              <a:srgbClr val="E0E8F0"/>
            </a:solidFill>
            <a:prstDash val="solid"/>
          </a:ln>
        </p:spPr>
      </p:sp>
      <p:sp>
        <p:nvSpPr>
          <p:cNvPr id="47" name="Shape 43"/>
          <p:cNvSpPr/>
          <p:nvPr/>
        </p:nvSpPr>
        <p:spPr>
          <a:xfrm>
            <a:off x="4782312" y="4023360"/>
            <a:ext cx="54864" cy="694944"/>
          </a:xfrm>
          <a:prstGeom prst="rect">
            <a:avLst/>
          </a:prstGeom>
          <a:solidFill>
            <a:srgbClr val="1A7A4A"/>
          </a:solidFill>
          <a:ln w="12700">
            <a:solidFill>
              <a:srgbClr val="1A7A4A"/>
            </a:solidFill>
            <a:prstDash val="solid"/>
          </a:ln>
        </p:spPr>
      </p:sp>
      <p:sp>
        <p:nvSpPr>
          <p:cNvPr id="48" name="Text 44"/>
          <p:cNvSpPr/>
          <p:nvPr/>
        </p:nvSpPr>
        <p:spPr>
          <a:xfrm>
            <a:off x="4910328" y="4078224"/>
            <a:ext cx="3840480" cy="237744"/>
          </a:xfrm>
          <a:prstGeom prst="rect">
            <a:avLst/>
          </a:prstGeom>
          <a:noFill/>
          <a:ln/>
        </p:spPr>
        <p:txBody>
          <a:bodyPr wrap="square" rtlCol="0" anchor="ctr"/>
          <a:lstStyle/>
          <a:p>
            <a:pPr indent="0" marL="0">
              <a:buNone/>
            </a:pPr>
            <a:r>
              <a:rPr lang="en-US" sz="1000" b="1" dirty="0">
                <a:solidFill>
                  <a:srgbClr val="1A2B3C"/>
                </a:solidFill>
                <a:latin typeface="Arial" pitchFamily="34" charset="0"/>
                <a:ea typeface="Arial" pitchFamily="34" charset="-122"/>
                <a:cs typeface="Arial" pitchFamily="34" charset="-120"/>
              </a:rPr>
              <a:t>Executive communication</a:t>
            </a:r>
            <a:endParaRPr lang="en-US" sz="1000" dirty="0"/>
          </a:p>
        </p:txBody>
      </p:sp>
      <p:sp>
        <p:nvSpPr>
          <p:cNvPr id="49" name="Text 45"/>
          <p:cNvSpPr/>
          <p:nvPr/>
        </p:nvSpPr>
        <p:spPr>
          <a:xfrm>
            <a:off x="4910328" y="4334256"/>
            <a:ext cx="3840480" cy="329184"/>
          </a:xfrm>
          <a:prstGeom prst="rect">
            <a:avLst/>
          </a:prstGeom>
          <a:noFill/>
          <a:ln/>
        </p:spPr>
        <p:txBody>
          <a:bodyPr wrap="square" rtlCol="0" anchor="ctr"/>
          <a:lstStyle/>
          <a:p>
            <a:pPr indent="0" marL="0">
              <a:buNone/>
            </a:pPr>
            <a:r>
              <a:rPr lang="en-US" sz="900" dirty="0">
                <a:solidFill>
                  <a:srgbClr val="6B7B8D"/>
                </a:solidFill>
                <a:latin typeface="Calibri" pitchFamily="34" charset="0"/>
                <a:ea typeface="Calibri" pitchFamily="34" charset="-122"/>
                <a:cs typeface="Calibri" pitchFamily="34" charset="-120"/>
              </a:rPr>
              <a:t>Influencing a C-suite under pressure, with incomplete data and political stakes — the most human skill in PMM.</a:t>
            </a:r>
            <a:endParaRPr lang="en-US" sz="900" dirty="0"/>
          </a:p>
        </p:txBody>
      </p:sp>
      <p:sp>
        <p:nvSpPr>
          <p:cNvPr id="50" name="Shape 46"/>
          <p:cNvSpPr/>
          <p:nvPr/>
        </p:nvSpPr>
        <p:spPr>
          <a:xfrm>
            <a:off x="4709160" y="4736592"/>
            <a:ext cx="4251960" cy="201168"/>
          </a:xfrm>
          <a:prstGeom prst="rect">
            <a:avLst/>
          </a:prstGeom>
          <a:solidFill>
            <a:srgbClr val="1A7A4A"/>
          </a:solidFill>
          <a:ln w="12700">
            <a:solidFill>
              <a:srgbClr val="1A7A4A"/>
            </a:solidFill>
            <a:prstDash val="solid"/>
          </a:ln>
        </p:spPr>
      </p:sp>
      <p:sp>
        <p:nvSpPr>
          <p:cNvPr id="51" name="Text 47"/>
          <p:cNvSpPr/>
          <p:nvPr/>
        </p:nvSpPr>
        <p:spPr>
          <a:xfrm>
            <a:off x="4709160" y="4736592"/>
            <a:ext cx="4251960" cy="201168"/>
          </a:xfrm>
          <a:prstGeom prst="rect">
            <a:avLst/>
          </a:prstGeom>
          <a:noFill/>
          <a:ln/>
        </p:spPr>
        <p:txBody>
          <a:bodyPr wrap="square" rtlCol="0" anchor="ctr"/>
          <a:lstStyle/>
          <a:p>
            <a:pPr algn="ctr" indent="0" marL="0">
              <a:buNone/>
            </a:pPr>
            <a:r>
              <a:rPr lang="en-US" sz="850" b="1" dirty="0">
                <a:solidFill>
                  <a:srgbClr val="FFFFFF"/>
                </a:solidFill>
                <a:latin typeface="Calibri" pitchFamily="34" charset="0"/>
                <a:ea typeface="Calibri" pitchFamily="34" charset="-122"/>
                <a:cs typeface="Calibri" pitchFamily="34" charset="-120"/>
              </a:rPr>
              <a:t>AI makes the irreplaceable PMM 10x more effective.</a:t>
            </a:r>
            <a:endParaRPr lang="en-US" sz="8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F2B5B"/>
        </a:solidFill>
      </p:bgPr>
    </p:bg>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D4A843"/>
          </a:solidFill>
          <a:ln w="12700">
            <a:solidFill>
              <a:srgbClr val="D4A843"/>
            </a:solidFill>
            <a:prstDash val="solid"/>
          </a:ln>
        </p:spPr>
      </p:sp>
      <p:sp>
        <p:nvSpPr>
          <p:cNvPr id="3" name="Text 1"/>
          <p:cNvSpPr/>
          <p:nvPr/>
        </p:nvSpPr>
        <p:spPr>
          <a:xfrm>
            <a:off x="365760" y="0"/>
            <a:ext cx="8412480" cy="658368"/>
          </a:xfrm>
          <a:prstGeom prst="rect">
            <a:avLst/>
          </a:prstGeom>
          <a:noFill/>
          <a:ln/>
        </p:spPr>
        <p:txBody>
          <a:bodyPr wrap="square" rtlCol="0" anchor="ctr"/>
          <a:lstStyle/>
          <a:p>
            <a:pPr indent="0" marL="0">
              <a:buNone/>
            </a:pPr>
            <a:r>
              <a:rPr lang="en-US" sz="1700" b="1" spc="200" kern="0" dirty="0">
                <a:solidFill>
                  <a:srgbClr val="0F2B5B"/>
                </a:solidFill>
                <a:latin typeface="Arial" pitchFamily="34" charset="0"/>
                <a:ea typeface="Arial" pitchFamily="34" charset="-122"/>
                <a:cs typeface="Arial" pitchFamily="34" charset="-120"/>
              </a:rPr>
              <a:t>FIGURE 4: THE VULNERABILITY PARADOX</a:t>
            </a:r>
            <a:endParaRPr lang="en-US" sz="1700" dirty="0"/>
          </a:p>
        </p:txBody>
      </p:sp>
      <p:sp>
        <p:nvSpPr>
          <p:cNvPr id="4" name="Text 2"/>
          <p:cNvSpPr/>
          <p:nvPr/>
        </p:nvSpPr>
        <p:spPr>
          <a:xfrm>
            <a:off x="365760" y="749808"/>
            <a:ext cx="8412480" cy="347472"/>
          </a:xfrm>
          <a:prstGeom prst="rect">
            <a:avLst/>
          </a:prstGeom>
          <a:noFill/>
          <a:ln/>
        </p:spPr>
        <p:txBody>
          <a:bodyPr wrap="square" rtlCol="0" anchor="ctr"/>
          <a:lstStyle/>
          <a:p>
            <a:pPr indent="0" marL="0">
              <a:buNone/>
            </a:pPr>
            <a:r>
              <a:rPr lang="en-US" sz="1350" i="1" dirty="0">
                <a:solidFill>
                  <a:srgbClr val="D4A843"/>
                </a:solidFill>
                <a:latin typeface="Georgia" pitchFamily="34" charset="0"/>
                <a:ea typeface="Georgia" pitchFamily="34" charset="-122"/>
                <a:cs typeface="Georgia" pitchFamily="34" charset="-120"/>
              </a:rPr>
              <a:t>Why the PMMs most at risk are the least likely to know it.</a:t>
            </a:r>
            <a:endParaRPr lang="en-US" sz="1350" dirty="0"/>
          </a:p>
        </p:txBody>
      </p:sp>
      <p:sp>
        <p:nvSpPr>
          <p:cNvPr id="5" name="Shape 3"/>
          <p:cNvSpPr/>
          <p:nvPr/>
        </p:nvSpPr>
        <p:spPr>
          <a:xfrm>
            <a:off x="228600" y="1170432"/>
            <a:ext cx="2834640" cy="3767328"/>
          </a:xfrm>
          <a:prstGeom prst="rect">
            <a:avLst/>
          </a:prstGeom>
          <a:solidFill>
            <a:srgbClr val="0D2448"/>
          </a:solidFill>
          <a:ln w="19050">
            <a:solidFill>
              <a:srgbClr val="1A7A4A"/>
            </a:solidFill>
            <a:prstDash val="solid"/>
          </a:ln>
        </p:spPr>
      </p:sp>
      <p:sp>
        <p:nvSpPr>
          <p:cNvPr id="6" name="Shape 4"/>
          <p:cNvSpPr/>
          <p:nvPr/>
        </p:nvSpPr>
        <p:spPr>
          <a:xfrm>
            <a:off x="228600" y="1170432"/>
            <a:ext cx="2834640" cy="512064"/>
          </a:xfrm>
          <a:prstGeom prst="rect">
            <a:avLst/>
          </a:prstGeom>
          <a:solidFill>
            <a:srgbClr val="1A7A4A"/>
          </a:solidFill>
          <a:ln w="12700">
            <a:solidFill>
              <a:srgbClr val="1A7A4A"/>
            </a:solidFill>
            <a:prstDash val="solid"/>
          </a:ln>
        </p:spPr>
      </p:sp>
      <p:pic>
        <p:nvPicPr>
          <p:cNvPr id="7" name="Image 0" descr="preencoded.png">    </p:cNvPr>
          <p:cNvPicPr>
            <a:picLocks noChangeAspect="1"/>
          </p:cNvPicPr>
          <p:nvPr/>
        </p:nvPicPr>
        <p:blipFill>
          <a:blip r:embed="rId1"/>
          <a:stretch>
            <a:fillRect/>
          </a:stretch>
        </p:blipFill>
        <p:spPr>
          <a:xfrm>
            <a:off x="320040" y="1207008"/>
            <a:ext cx="347472" cy="347472"/>
          </a:xfrm>
          <a:prstGeom prst="rect">
            <a:avLst/>
          </a:prstGeom>
        </p:spPr>
      </p:pic>
      <p:sp>
        <p:nvSpPr>
          <p:cNvPr id="8" name="Text 5"/>
          <p:cNvSpPr/>
          <p:nvPr/>
        </p:nvSpPr>
        <p:spPr>
          <a:xfrm>
            <a:off x="722376" y="1170432"/>
            <a:ext cx="2249424" cy="512064"/>
          </a:xfrm>
          <a:prstGeom prst="rect">
            <a:avLst/>
          </a:prstGeom>
          <a:noFill/>
          <a:ln/>
        </p:spPr>
        <p:txBody>
          <a:bodyPr wrap="square" rtlCol="0" anchor="ctr"/>
          <a:lstStyle/>
          <a:p>
            <a:pPr indent="0" marL="0">
              <a:buNone/>
            </a:pPr>
            <a:r>
              <a:rPr lang="en-US" sz="1150" b="1" dirty="0">
                <a:solidFill>
                  <a:srgbClr val="FFFFFF"/>
                </a:solidFill>
                <a:latin typeface="Arial" pitchFamily="34" charset="0"/>
                <a:ea typeface="Arial" pitchFamily="34" charset="-122"/>
                <a:cs typeface="Arial" pitchFamily="34" charset="-120"/>
              </a:rPr>
              <a:t>The Strategic PMM</a:t>
            </a:r>
            <a:endParaRPr lang="en-US" sz="1150" dirty="0"/>
          </a:p>
        </p:txBody>
      </p:sp>
      <p:sp>
        <p:nvSpPr>
          <p:cNvPr id="9" name="Text 6"/>
          <p:cNvSpPr/>
          <p:nvPr/>
        </p:nvSpPr>
        <p:spPr>
          <a:xfrm>
            <a:off x="365760" y="1773936"/>
            <a:ext cx="1188720" cy="237744"/>
          </a:xfrm>
          <a:prstGeom prst="rect">
            <a:avLst/>
          </a:prstGeom>
          <a:noFill/>
          <a:ln/>
        </p:spPr>
        <p:txBody>
          <a:bodyPr wrap="square" rtlCol="0" anchor="ctr"/>
          <a:lstStyle/>
          <a:p>
            <a:pPr indent="0" marL="0">
              <a:buNone/>
            </a:pPr>
            <a:r>
              <a:rPr lang="en-US" sz="850" dirty="0">
                <a:solidFill>
                  <a:srgbClr val="6B7B8D"/>
                </a:solidFill>
                <a:latin typeface="Calibri" pitchFamily="34" charset="0"/>
                <a:ea typeface="Calibri" pitchFamily="34" charset="-122"/>
                <a:cs typeface="Calibri" pitchFamily="34" charset="-120"/>
              </a:rPr>
              <a:t>Typical tenure</a:t>
            </a:r>
            <a:endParaRPr lang="en-US" sz="850" dirty="0"/>
          </a:p>
        </p:txBody>
      </p:sp>
      <p:sp>
        <p:nvSpPr>
          <p:cNvPr id="10" name="Text 7"/>
          <p:cNvSpPr/>
          <p:nvPr/>
        </p:nvSpPr>
        <p:spPr>
          <a:xfrm>
            <a:off x="365760" y="1993392"/>
            <a:ext cx="2560320" cy="274320"/>
          </a:xfrm>
          <a:prstGeom prst="rect">
            <a:avLst/>
          </a:prstGeom>
          <a:noFill/>
          <a:ln/>
        </p:spPr>
        <p:txBody>
          <a:bodyPr wrap="square" rtlCol="0" anchor="ctr"/>
          <a:lstStyle/>
          <a:p>
            <a:pPr indent="0" marL="0">
              <a:buNone/>
            </a:pPr>
            <a:r>
              <a:rPr lang="en-US" sz="1300" b="1" dirty="0">
                <a:solidFill>
                  <a:srgbClr val="FFFFFF"/>
                </a:solidFill>
                <a:latin typeface="Arial" pitchFamily="34" charset="0"/>
                <a:ea typeface="Arial" pitchFamily="34" charset="-122"/>
                <a:cs typeface="Arial" pitchFamily="34" charset="-120"/>
              </a:rPr>
              <a:t>5–15 yrs</a:t>
            </a:r>
            <a:endParaRPr lang="en-US" sz="1300" dirty="0"/>
          </a:p>
        </p:txBody>
      </p:sp>
      <p:sp>
        <p:nvSpPr>
          <p:cNvPr id="11" name="Text 8"/>
          <p:cNvSpPr/>
          <p:nvPr/>
        </p:nvSpPr>
        <p:spPr>
          <a:xfrm>
            <a:off x="365760" y="2340864"/>
            <a:ext cx="2560320" cy="237744"/>
          </a:xfrm>
          <a:prstGeom prst="rect">
            <a:avLst/>
          </a:prstGeom>
          <a:noFill/>
          <a:ln/>
        </p:spPr>
        <p:txBody>
          <a:bodyPr wrap="square" rtlCol="0" anchor="ctr"/>
          <a:lstStyle/>
          <a:p>
            <a:pPr indent="0" marL="0">
              <a:buNone/>
            </a:pPr>
            <a:r>
              <a:rPr lang="en-US" sz="850" dirty="0">
                <a:solidFill>
                  <a:srgbClr val="6B7B8D"/>
                </a:solidFill>
                <a:latin typeface="Calibri" pitchFamily="34" charset="0"/>
                <a:ea typeface="Calibri" pitchFamily="34" charset="-122"/>
                <a:cs typeface="Calibri" pitchFamily="34" charset="-120"/>
              </a:rPr>
              <a:t>Time in commodity work</a:t>
            </a:r>
            <a:endParaRPr lang="en-US" sz="850" dirty="0"/>
          </a:p>
        </p:txBody>
      </p:sp>
      <p:sp>
        <p:nvSpPr>
          <p:cNvPr id="12" name="Text 9"/>
          <p:cNvSpPr/>
          <p:nvPr/>
        </p:nvSpPr>
        <p:spPr>
          <a:xfrm>
            <a:off x="365760" y="2560320"/>
            <a:ext cx="2560320" cy="256032"/>
          </a:xfrm>
          <a:prstGeom prst="rect">
            <a:avLst/>
          </a:prstGeom>
          <a:noFill/>
          <a:ln/>
        </p:spPr>
        <p:txBody>
          <a:bodyPr wrap="square" rtlCol="0" anchor="ctr"/>
          <a:lstStyle/>
          <a:p>
            <a:pPr indent="0" marL="0">
              <a:buNone/>
            </a:pPr>
            <a:r>
              <a:rPr lang="en-US" sz="1100" b="1" dirty="0">
                <a:solidFill>
                  <a:srgbClr val="1A7A4A"/>
                </a:solidFill>
                <a:latin typeface="Arial" pitchFamily="34" charset="0"/>
                <a:ea typeface="Arial" pitchFamily="34" charset="-122"/>
                <a:cs typeface="Arial" pitchFamily="34" charset="-120"/>
              </a:rPr>
              <a:t>~20% on commodity tasks</a:t>
            </a:r>
            <a:endParaRPr lang="en-US" sz="1100" dirty="0"/>
          </a:p>
        </p:txBody>
      </p:sp>
      <p:sp>
        <p:nvSpPr>
          <p:cNvPr id="13" name="Shape 10"/>
          <p:cNvSpPr/>
          <p:nvPr/>
        </p:nvSpPr>
        <p:spPr>
          <a:xfrm>
            <a:off x="338328" y="2889504"/>
            <a:ext cx="2606040" cy="1188720"/>
          </a:xfrm>
          <a:prstGeom prst="rect">
            <a:avLst/>
          </a:prstGeom>
          <a:solidFill>
            <a:srgbClr val="0A1E3A"/>
          </a:solidFill>
          <a:ln w="3810">
            <a:solidFill>
              <a:srgbClr val="6B7B8D"/>
            </a:solidFill>
            <a:prstDash val="solid"/>
          </a:ln>
        </p:spPr>
      </p:sp>
      <p:sp>
        <p:nvSpPr>
          <p:cNvPr id="14" name="Text 11"/>
          <p:cNvSpPr/>
          <p:nvPr/>
        </p:nvSpPr>
        <p:spPr>
          <a:xfrm>
            <a:off x="411480" y="2926080"/>
            <a:ext cx="2487168" cy="1115568"/>
          </a:xfrm>
          <a:prstGeom prst="rect">
            <a:avLst/>
          </a:prstGeom>
          <a:noFill/>
          <a:ln/>
        </p:spPr>
        <p:txBody>
          <a:bodyPr wrap="square" rtlCol="0" anchor="t"/>
          <a:lstStyle/>
          <a:p>
            <a:pPr indent="0" marL="0">
              <a:buNone/>
            </a:pPr>
            <a:r>
              <a:rPr lang="en-US" sz="900" dirty="0">
                <a:solidFill>
                  <a:srgbClr val="B8C8D8"/>
                </a:solidFill>
                <a:latin typeface="Calibri" pitchFamily="34" charset="0"/>
                <a:ea typeface="Calibri" pitchFamily="34" charset="-122"/>
                <a:cs typeface="Calibri" pitchFamily="34" charset="-120"/>
              </a:rPr>
              <a:t>Has built expertise in narrative, positioning, and executive communication. Uses AI to go faster on research and drafts. Net beneficiary.</a:t>
            </a:r>
            <a:endParaRPr lang="en-US" sz="900" dirty="0"/>
          </a:p>
        </p:txBody>
      </p:sp>
      <p:sp>
        <p:nvSpPr>
          <p:cNvPr id="15" name="Shape 12"/>
          <p:cNvSpPr/>
          <p:nvPr/>
        </p:nvSpPr>
        <p:spPr>
          <a:xfrm>
            <a:off x="228600" y="4736592"/>
            <a:ext cx="2834640" cy="201168"/>
          </a:xfrm>
          <a:prstGeom prst="rect">
            <a:avLst/>
          </a:prstGeom>
          <a:solidFill>
            <a:srgbClr val="1A7A4A"/>
          </a:solidFill>
          <a:ln w="12700">
            <a:solidFill>
              <a:srgbClr val="1A7A4A"/>
            </a:solidFill>
            <a:prstDash val="solid"/>
          </a:ln>
        </p:spPr>
      </p:sp>
      <p:sp>
        <p:nvSpPr>
          <p:cNvPr id="16" name="Text 13"/>
          <p:cNvSpPr/>
          <p:nvPr/>
        </p:nvSpPr>
        <p:spPr>
          <a:xfrm>
            <a:off x="228600" y="4736592"/>
            <a:ext cx="2834640" cy="201168"/>
          </a:xfrm>
          <a:prstGeom prst="rect">
            <a:avLst/>
          </a:prstGeom>
          <a:noFill/>
          <a:ln/>
        </p:spPr>
        <p:txBody>
          <a:bodyPr wrap="square" rtlCol="0" anchor="ctr"/>
          <a:lstStyle/>
          <a:p>
            <a:pPr algn="ctr" indent="0" marL="0">
              <a:buNone/>
            </a:pPr>
            <a:r>
              <a:rPr lang="en-US" sz="950" b="1" dirty="0">
                <a:solidFill>
                  <a:srgbClr val="FFFFFF"/>
                </a:solidFill>
                <a:latin typeface="Arial Black" pitchFamily="34" charset="0"/>
                <a:ea typeface="Arial Black" pitchFamily="34" charset="-122"/>
                <a:cs typeface="Arial Black" pitchFamily="34" charset="-120"/>
              </a:rPr>
              <a:t>↑ MORE VALUABLE</a:t>
            </a:r>
            <a:endParaRPr lang="en-US" sz="950" dirty="0"/>
          </a:p>
        </p:txBody>
      </p:sp>
      <p:sp>
        <p:nvSpPr>
          <p:cNvPr id="17" name="Shape 14"/>
          <p:cNvSpPr/>
          <p:nvPr/>
        </p:nvSpPr>
        <p:spPr>
          <a:xfrm>
            <a:off x="3246120" y="1170432"/>
            <a:ext cx="2834640" cy="3767328"/>
          </a:xfrm>
          <a:prstGeom prst="rect">
            <a:avLst/>
          </a:prstGeom>
          <a:solidFill>
            <a:srgbClr val="0D2448"/>
          </a:solidFill>
          <a:ln w="19050">
            <a:solidFill>
              <a:srgbClr val="D4790A"/>
            </a:solidFill>
            <a:prstDash val="solid"/>
          </a:ln>
        </p:spPr>
      </p:sp>
      <p:sp>
        <p:nvSpPr>
          <p:cNvPr id="18" name="Shape 15"/>
          <p:cNvSpPr/>
          <p:nvPr/>
        </p:nvSpPr>
        <p:spPr>
          <a:xfrm>
            <a:off x="3246120" y="1170432"/>
            <a:ext cx="2834640" cy="512064"/>
          </a:xfrm>
          <a:prstGeom prst="rect">
            <a:avLst/>
          </a:prstGeom>
          <a:solidFill>
            <a:srgbClr val="D4790A"/>
          </a:solidFill>
          <a:ln w="12700">
            <a:solidFill>
              <a:srgbClr val="D4790A"/>
            </a:solidFill>
            <a:prstDash val="solid"/>
          </a:ln>
        </p:spPr>
      </p:sp>
      <p:pic>
        <p:nvPicPr>
          <p:cNvPr id="19" name="Image 1" descr="preencoded.png">    </p:cNvPr>
          <p:cNvPicPr>
            <a:picLocks noChangeAspect="1"/>
          </p:cNvPicPr>
          <p:nvPr/>
        </p:nvPicPr>
        <p:blipFill>
          <a:blip r:embed="rId2"/>
          <a:stretch>
            <a:fillRect/>
          </a:stretch>
        </p:blipFill>
        <p:spPr>
          <a:xfrm>
            <a:off x="3337560" y="1207008"/>
            <a:ext cx="347472" cy="347472"/>
          </a:xfrm>
          <a:prstGeom prst="rect">
            <a:avLst/>
          </a:prstGeom>
        </p:spPr>
      </p:pic>
      <p:sp>
        <p:nvSpPr>
          <p:cNvPr id="20" name="Text 16"/>
          <p:cNvSpPr/>
          <p:nvPr/>
        </p:nvSpPr>
        <p:spPr>
          <a:xfrm>
            <a:off x="3739896" y="1170432"/>
            <a:ext cx="2249424" cy="512064"/>
          </a:xfrm>
          <a:prstGeom prst="rect">
            <a:avLst/>
          </a:prstGeom>
          <a:noFill/>
          <a:ln/>
        </p:spPr>
        <p:txBody>
          <a:bodyPr wrap="square" rtlCol="0" anchor="ctr"/>
          <a:lstStyle/>
          <a:p>
            <a:pPr indent="0" marL="0">
              <a:buNone/>
            </a:pPr>
            <a:r>
              <a:rPr lang="en-US" sz="1150" b="1" dirty="0">
                <a:solidFill>
                  <a:srgbClr val="FFFFFF"/>
                </a:solidFill>
                <a:latin typeface="Arial" pitchFamily="34" charset="0"/>
                <a:ea typeface="Arial" pitchFamily="34" charset="-122"/>
                <a:cs typeface="Arial" pitchFamily="34" charset="-120"/>
              </a:rPr>
              <a:t>The Mid-Career PMM</a:t>
            </a:r>
            <a:endParaRPr lang="en-US" sz="1150" dirty="0"/>
          </a:p>
        </p:txBody>
      </p:sp>
      <p:sp>
        <p:nvSpPr>
          <p:cNvPr id="21" name="Text 17"/>
          <p:cNvSpPr/>
          <p:nvPr/>
        </p:nvSpPr>
        <p:spPr>
          <a:xfrm>
            <a:off x="3383280" y="1773936"/>
            <a:ext cx="1188720" cy="237744"/>
          </a:xfrm>
          <a:prstGeom prst="rect">
            <a:avLst/>
          </a:prstGeom>
          <a:noFill/>
          <a:ln/>
        </p:spPr>
        <p:txBody>
          <a:bodyPr wrap="square" rtlCol="0" anchor="ctr"/>
          <a:lstStyle/>
          <a:p>
            <a:pPr indent="0" marL="0">
              <a:buNone/>
            </a:pPr>
            <a:r>
              <a:rPr lang="en-US" sz="850" dirty="0">
                <a:solidFill>
                  <a:srgbClr val="6B7B8D"/>
                </a:solidFill>
                <a:latin typeface="Calibri" pitchFamily="34" charset="0"/>
                <a:ea typeface="Calibri" pitchFamily="34" charset="-122"/>
                <a:cs typeface="Calibri" pitchFamily="34" charset="-120"/>
              </a:rPr>
              <a:t>Typical tenure</a:t>
            </a:r>
            <a:endParaRPr lang="en-US" sz="850" dirty="0"/>
          </a:p>
        </p:txBody>
      </p:sp>
      <p:sp>
        <p:nvSpPr>
          <p:cNvPr id="22" name="Text 18"/>
          <p:cNvSpPr/>
          <p:nvPr/>
        </p:nvSpPr>
        <p:spPr>
          <a:xfrm>
            <a:off x="3383280" y="1993392"/>
            <a:ext cx="2560320" cy="274320"/>
          </a:xfrm>
          <a:prstGeom prst="rect">
            <a:avLst/>
          </a:prstGeom>
          <a:noFill/>
          <a:ln/>
        </p:spPr>
        <p:txBody>
          <a:bodyPr wrap="square" rtlCol="0" anchor="ctr"/>
          <a:lstStyle/>
          <a:p>
            <a:pPr indent="0" marL="0">
              <a:buNone/>
            </a:pPr>
            <a:r>
              <a:rPr lang="en-US" sz="1300" b="1" dirty="0">
                <a:solidFill>
                  <a:srgbClr val="FFFFFF"/>
                </a:solidFill>
                <a:latin typeface="Arial" pitchFamily="34" charset="0"/>
                <a:ea typeface="Arial" pitchFamily="34" charset="-122"/>
                <a:cs typeface="Arial" pitchFamily="34" charset="-120"/>
              </a:rPr>
              <a:t>2–5 yrs</a:t>
            </a:r>
            <a:endParaRPr lang="en-US" sz="1300" dirty="0"/>
          </a:p>
        </p:txBody>
      </p:sp>
      <p:sp>
        <p:nvSpPr>
          <p:cNvPr id="23" name="Text 19"/>
          <p:cNvSpPr/>
          <p:nvPr/>
        </p:nvSpPr>
        <p:spPr>
          <a:xfrm>
            <a:off x="3383280" y="2340864"/>
            <a:ext cx="2560320" cy="237744"/>
          </a:xfrm>
          <a:prstGeom prst="rect">
            <a:avLst/>
          </a:prstGeom>
          <a:noFill/>
          <a:ln/>
        </p:spPr>
        <p:txBody>
          <a:bodyPr wrap="square" rtlCol="0" anchor="ctr"/>
          <a:lstStyle/>
          <a:p>
            <a:pPr indent="0" marL="0">
              <a:buNone/>
            </a:pPr>
            <a:r>
              <a:rPr lang="en-US" sz="850" dirty="0">
                <a:solidFill>
                  <a:srgbClr val="6B7B8D"/>
                </a:solidFill>
                <a:latin typeface="Calibri" pitchFamily="34" charset="0"/>
                <a:ea typeface="Calibri" pitchFamily="34" charset="-122"/>
                <a:cs typeface="Calibri" pitchFamily="34" charset="-120"/>
              </a:rPr>
              <a:t>Time in commodity work</a:t>
            </a:r>
            <a:endParaRPr lang="en-US" sz="850" dirty="0"/>
          </a:p>
        </p:txBody>
      </p:sp>
      <p:sp>
        <p:nvSpPr>
          <p:cNvPr id="24" name="Text 20"/>
          <p:cNvSpPr/>
          <p:nvPr/>
        </p:nvSpPr>
        <p:spPr>
          <a:xfrm>
            <a:off x="3383280" y="2560320"/>
            <a:ext cx="2560320" cy="256032"/>
          </a:xfrm>
          <a:prstGeom prst="rect">
            <a:avLst/>
          </a:prstGeom>
          <a:noFill/>
          <a:ln/>
        </p:spPr>
        <p:txBody>
          <a:bodyPr wrap="square" rtlCol="0" anchor="ctr"/>
          <a:lstStyle/>
          <a:p>
            <a:pPr indent="0" marL="0">
              <a:buNone/>
            </a:pPr>
            <a:r>
              <a:rPr lang="en-US" sz="1100" b="1" dirty="0">
                <a:solidFill>
                  <a:srgbClr val="D4790A"/>
                </a:solidFill>
                <a:latin typeface="Arial" pitchFamily="34" charset="0"/>
                <a:ea typeface="Arial" pitchFamily="34" charset="-122"/>
                <a:cs typeface="Arial" pitchFamily="34" charset="-120"/>
              </a:rPr>
              <a:t>~50% on commodity tasks</a:t>
            </a:r>
            <a:endParaRPr lang="en-US" sz="1100" dirty="0"/>
          </a:p>
        </p:txBody>
      </p:sp>
      <p:sp>
        <p:nvSpPr>
          <p:cNvPr id="25" name="Shape 21"/>
          <p:cNvSpPr/>
          <p:nvPr/>
        </p:nvSpPr>
        <p:spPr>
          <a:xfrm>
            <a:off x="3355848" y="2889504"/>
            <a:ext cx="2606040" cy="1188720"/>
          </a:xfrm>
          <a:prstGeom prst="rect">
            <a:avLst/>
          </a:prstGeom>
          <a:solidFill>
            <a:srgbClr val="0A1E3A"/>
          </a:solidFill>
          <a:ln w="3810">
            <a:solidFill>
              <a:srgbClr val="6B7B8D"/>
            </a:solidFill>
            <a:prstDash val="solid"/>
          </a:ln>
        </p:spPr>
      </p:sp>
      <p:sp>
        <p:nvSpPr>
          <p:cNvPr id="26" name="Text 22"/>
          <p:cNvSpPr/>
          <p:nvPr/>
        </p:nvSpPr>
        <p:spPr>
          <a:xfrm>
            <a:off x="3429000" y="2926080"/>
            <a:ext cx="2487168" cy="1115568"/>
          </a:xfrm>
          <a:prstGeom prst="rect">
            <a:avLst/>
          </a:prstGeom>
          <a:noFill/>
          <a:ln/>
        </p:spPr>
        <p:txBody>
          <a:bodyPr wrap="square" rtlCol="0" anchor="t"/>
          <a:lstStyle/>
          <a:p>
            <a:pPr indent="0" marL="0">
              <a:buNone/>
            </a:pPr>
            <a:r>
              <a:rPr lang="en-US" sz="900" dirty="0">
                <a:solidFill>
                  <a:srgbClr val="B8C8D8"/>
                </a:solidFill>
                <a:latin typeface="Calibri" pitchFamily="34" charset="0"/>
                <a:ea typeface="Calibri" pitchFamily="34" charset="-122"/>
                <a:cs typeface="Calibri" pitchFamily="34" charset="-120"/>
              </a:rPr>
              <a:t>Splitting time between strategic work and execution. Window is open — but requires deliberate investment in irreplaceable skills now.</a:t>
            </a:r>
            <a:endParaRPr lang="en-US" sz="900" dirty="0"/>
          </a:p>
        </p:txBody>
      </p:sp>
      <p:sp>
        <p:nvSpPr>
          <p:cNvPr id="27" name="Shape 23"/>
          <p:cNvSpPr/>
          <p:nvPr/>
        </p:nvSpPr>
        <p:spPr>
          <a:xfrm>
            <a:off x="3246120" y="4736592"/>
            <a:ext cx="2834640" cy="201168"/>
          </a:xfrm>
          <a:prstGeom prst="rect">
            <a:avLst/>
          </a:prstGeom>
          <a:solidFill>
            <a:srgbClr val="D4790A"/>
          </a:solidFill>
          <a:ln w="12700">
            <a:solidFill>
              <a:srgbClr val="D4790A"/>
            </a:solidFill>
            <a:prstDash val="solid"/>
          </a:ln>
        </p:spPr>
      </p:sp>
      <p:sp>
        <p:nvSpPr>
          <p:cNvPr id="28" name="Text 24"/>
          <p:cNvSpPr/>
          <p:nvPr/>
        </p:nvSpPr>
        <p:spPr>
          <a:xfrm>
            <a:off x="3246120" y="4736592"/>
            <a:ext cx="2834640" cy="201168"/>
          </a:xfrm>
          <a:prstGeom prst="rect">
            <a:avLst/>
          </a:prstGeom>
          <a:noFill/>
          <a:ln/>
        </p:spPr>
        <p:txBody>
          <a:bodyPr wrap="square" rtlCol="0" anchor="ctr"/>
          <a:lstStyle/>
          <a:p>
            <a:pPr algn="ctr" indent="0" marL="0">
              <a:buNone/>
            </a:pPr>
            <a:r>
              <a:rPr lang="en-US" sz="950" b="1" dirty="0">
                <a:solidFill>
                  <a:srgbClr val="FFFFFF"/>
                </a:solidFill>
                <a:latin typeface="Arial Black" pitchFamily="34" charset="0"/>
                <a:ea typeface="Arial Black" pitchFamily="34" charset="-122"/>
                <a:cs typeface="Arial Black" pitchFamily="34" charset="-120"/>
              </a:rPr>
              <a:t>→ IT DEPENDS</a:t>
            </a:r>
            <a:endParaRPr lang="en-US" sz="950" dirty="0"/>
          </a:p>
        </p:txBody>
      </p:sp>
      <p:sp>
        <p:nvSpPr>
          <p:cNvPr id="29" name="Shape 25"/>
          <p:cNvSpPr/>
          <p:nvPr/>
        </p:nvSpPr>
        <p:spPr>
          <a:xfrm>
            <a:off x="6263640" y="1170432"/>
            <a:ext cx="2834640" cy="3767328"/>
          </a:xfrm>
          <a:prstGeom prst="rect">
            <a:avLst/>
          </a:prstGeom>
          <a:solidFill>
            <a:srgbClr val="0D2448"/>
          </a:solidFill>
          <a:ln w="19050">
            <a:solidFill>
              <a:srgbClr val="C0392B"/>
            </a:solidFill>
            <a:prstDash val="solid"/>
          </a:ln>
        </p:spPr>
      </p:sp>
      <p:sp>
        <p:nvSpPr>
          <p:cNvPr id="30" name="Shape 26"/>
          <p:cNvSpPr/>
          <p:nvPr/>
        </p:nvSpPr>
        <p:spPr>
          <a:xfrm>
            <a:off x="6263640" y="1170432"/>
            <a:ext cx="2834640" cy="512064"/>
          </a:xfrm>
          <a:prstGeom prst="rect">
            <a:avLst/>
          </a:prstGeom>
          <a:solidFill>
            <a:srgbClr val="C0392B"/>
          </a:solidFill>
          <a:ln w="12700">
            <a:solidFill>
              <a:srgbClr val="C0392B"/>
            </a:solidFill>
            <a:prstDash val="solid"/>
          </a:ln>
        </p:spPr>
      </p:sp>
      <p:pic>
        <p:nvPicPr>
          <p:cNvPr id="31" name="Image 2" descr="preencoded.png">    </p:cNvPr>
          <p:cNvPicPr>
            <a:picLocks noChangeAspect="1"/>
          </p:cNvPicPr>
          <p:nvPr/>
        </p:nvPicPr>
        <p:blipFill>
          <a:blip r:embed="rId3"/>
          <a:stretch>
            <a:fillRect/>
          </a:stretch>
        </p:blipFill>
        <p:spPr>
          <a:xfrm>
            <a:off x="6355080" y="1207008"/>
            <a:ext cx="347472" cy="347472"/>
          </a:xfrm>
          <a:prstGeom prst="rect">
            <a:avLst/>
          </a:prstGeom>
        </p:spPr>
      </p:pic>
      <p:sp>
        <p:nvSpPr>
          <p:cNvPr id="32" name="Text 27"/>
          <p:cNvSpPr/>
          <p:nvPr/>
        </p:nvSpPr>
        <p:spPr>
          <a:xfrm>
            <a:off x="6757416" y="1170432"/>
            <a:ext cx="2249424" cy="512064"/>
          </a:xfrm>
          <a:prstGeom prst="rect">
            <a:avLst/>
          </a:prstGeom>
          <a:noFill/>
          <a:ln/>
        </p:spPr>
        <p:txBody>
          <a:bodyPr wrap="square" rtlCol="0" anchor="ctr"/>
          <a:lstStyle/>
          <a:p>
            <a:pPr indent="0" marL="0">
              <a:buNone/>
            </a:pPr>
            <a:r>
              <a:rPr lang="en-US" sz="1150" b="1" dirty="0">
                <a:solidFill>
                  <a:srgbClr val="FFFFFF"/>
                </a:solidFill>
                <a:latin typeface="Arial" pitchFamily="34" charset="0"/>
                <a:ea typeface="Arial" pitchFamily="34" charset="-122"/>
                <a:cs typeface="Arial" pitchFamily="34" charset="-120"/>
              </a:rPr>
              <a:t>The Execution PMM</a:t>
            </a:r>
            <a:endParaRPr lang="en-US" sz="1150" dirty="0"/>
          </a:p>
        </p:txBody>
      </p:sp>
      <p:sp>
        <p:nvSpPr>
          <p:cNvPr id="33" name="Text 28"/>
          <p:cNvSpPr/>
          <p:nvPr/>
        </p:nvSpPr>
        <p:spPr>
          <a:xfrm>
            <a:off x="6400800" y="1773936"/>
            <a:ext cx="1188720" cy="237744"/>
          </a:xfrm>
          <a:prstGeom prst="rect">
            <a:avLst/>
          </a:prstGeom>
          <a:noFill/>
          <a:ln/>
        </p:spPr>
        <p:txBody>
          <a:bodyPr wrap="square" rtlCol="0" anchor="ctr"/>
          <a:lstStyle/>
          <a:p>
            <a:pPr indent="0" marL="0">
              <a:buNone/>
            </a:pPr>
            <a:r>
              <a:rPr lang="en-US" sz="850" dirty="0">
                <a:solidFill>
                  <a:srgbClr val="6B7B8D"/>
                </a:solidFill>
                <a:latin typeface="Calibri" pitchFamily="34" charset="0"/>
                <a:ea typeface="Calibri" pitchFamily="34" charset="-122"/>
                <a:cs typeface="Calibri" pitchFamily="34" charset="-120"/>
              </a:rPr>
              <a:t>Typical tenure</a:t>
            </a:r>
            <a:endParaRPr lang="en-US" sz="850" dirty="0"/>
          </a:p>
        </p:txBody>
      </p:sp>
      <p:sp>
        <p:nvSpPr>
          <p:cNvPr id="34" name="Text 29"/>
          <p:cNvSpPr/>
          <p:nvPr/>
        </p:nvSpPr>
        <p:spPr>
          <a:xfrm>
            <a:off x="6400800" y="1993392"/>
            <a:ext cx="2560320" cy="274320"/>
          </a:xfrm>
          <a:prstGeom prst="rect">
            <a:avLst/>
          </a:prstGeom>
          <a:noFill/>
          <a:ln/>
        </p:spPr>
        <p:txBody>
          <a:bodyPr wrap="square" rtlCol="0" anchor="ctr"/>
          <a:lstStyle/>
          <a:p>
            <a:pPr indent="0" marL="0">
              <a:buNone/>
            </a:pPr>
            <a:r>
              <a:rPr lang="en-US" sz="1300" b="1" dirty="0">
                <a:solidFill>
                  <a:srgbClr val="FFFFFF"/>
                </a:solidFill>
                <a:latin typeface="Arial" pitchFamily="34" charset="0"/>
                <a:ea typeface="Arial" pitchFamily="34" charset="-122"/>
                <a:cs typeface="Arial" pitchFamily="34" charset="-120"/>
              </a:rPr>
              <a:t>0–3 yrs</a:t>
            </a:r>
            <a:endParaRPr lang="en-US" sz="1300" dirty="0"/>
          </a:p>
        </p:txBody>
      </p:sp>
      <p:sp>
        <p:nvSpPr>
          <p:cNvPr id="35" name="Text 30"/>
          <p:cNvSpPr/>
          <p:nvPr/>
        </p:nvSpPr>
        <p:spPr>
          <a:xfrm>
            <a:off x="6400800" y="2340864"/>
            <a:ext cx="2560320" cy="237744"/>
          </a:xfrm>
          <a:prstGeom prst="rect">
            <a:avLst/>
          </a:prstGeom>
          <a:noFill/>
          <a:ln/>
        </p:spPr>
        <p:txBody>
          <a:bodyPr wrap="square" rtlCol="0" anchor="ctr"/>
          <a:lstStyle/>
          <a:p>
            <a:pPr indent="0" marL="0">
              <a:buNone/>
            </a:pPr>
            <a:r>
              <a:rPr lang="en-US" sz="850" dirty="0">
                <a:solidFill>
                  <a:srgbClr val="6B7B8D"/>
                </a:solidFill>
                <a:latin typeface="Calibri" pitchFamily="34" charset="0"/>
                <a:ea typeface="Calibri" pitchFamily="34" charset="-122"/>
                <a:cs typeface="Calibri" pitchFamily="34" charset="-120"/>
              </a:rPr>
              <a:t>Time in commodity work</a:t>
            </a:r>
            <a:endParaRPr lang="en-US" sz="850" dirty="0"/>
          </a:p>
        </p:txBody>
      </p:sp>
      <p:sp>
        <p:nvSpPr>
          <p:cNvPr id="36" name="Text 31"/>
          <p:cNvSpPr/>
          <p:nvPr/>
        </p:nvSpPr>
        <p:spPr>
          <a:xfrm>
            <a:off x="6400800" y="2560320"/>
            <a:ext cx="2560320" cy="256032"/>
          </a:xfrm>
          <a:prstGeom prst="rect">
            <a:avLst/>
          </a:prstGeom>
          <a:noFill/>
          <a:ln/>
        </p:spPr>
        <p:txBody>
          <a:bodyPr wrap="square" rtlCol="0" anchor="ctr"/>
          <a:lstStyle/>
          <a:p>
            <a:pPr indent="0" marL="0">
              <a:buNone/>
            </a:pPr>
            <a:r>
              <a:rPr lang="en-US" sz="1100" b="1" dirty="0">
                <a:solidFill>
                  <a:srgbClr val="C0392B"/>
                </a:solidFill>
                <a:latin typeface="Arial" pitchFamily="34" charset="0"/>
                <a:ea typeface="Arial" pitchFamily="34" charset="-122"/>
                <a:cs typeface="Arial" pitchFamily="34" charset="-120"/>
              </a:rPr>
              <a:t>~75% on commodity tasks</a:t>
            </a:r>
            <a:endParaRPr lang="en-US" sz="1100" dirty="0"/>
          </a:p>
        </p:txBody>
      </p:sp>
      <p:sp>
        <p:nvSpPr>
          <p:cNvPr id="37" name="Shape 32"/>
          <p:cNvSpPr/>
          <p:nvPr/>
        </p:nvSpPr>
        <p:spPr>
          <a:xfrm>
            <a:off x="6373368" y="2889504"/>
            <a:ext cx="2606040" cy="1188720"/>
          </a:xfrm>
          <a:prstGeom prst="rect">
            <a:avLst/>
          </a:prstGeom>
          <a:solidFill>
            <a:srgbClr val="0A1E3A"/>
          </a:solidFill>
          <a:ln w="3810">
            <a:solidFill>
              <a:srgbClr val="6B7B8D"/>
            </a:solidFill>
            <a:prstDash val="solid"/>
          </a:ln>
        </p:spPr>
      </p:sp>
      <p:sp>
        <p:nvSpPr>
          <p:cNvPr id="38" name="Text 33"/>
          <p:cNvSpPr/>
          <p:nvPr/>
        </p:nvSpPr>
        <p:spPr>
          <a:xfrm>
            <a:off x="6446520" y="2926080"/>
            <a:ext cx="2487168" cy="1115568"/>
          </a:xfrm>
          <a:prstGeom prst="rect">
            <a:avLst/>
          </a:prstGeom>
          <a:noFill/>
          <a:ln/>
        </p:spPr>
        <p:txBody>
          <a:bodyPr wrap="square" rtlCol="0" anchor="t"/>
          <a:lstStyle/>
          <a:p>
            <a:pPr indent="0" marL="0">
              <a:buNone/>
            </a:pPr>
            <a:r>
              <a:rPr lang="en-US" sz="900" dirty="0">
                <a:solidFill>
                  <a:srgbClr val="B8C8D8"/>
                </a:solidFill>
                <a:latin typeface="Calibri" pitchFamily="34" charset="0"/>
                <a:ea typeface="Calibri" pitchFamily="34" charset="-122"/>
                <a:cs typeface="Calibri" pitchFamily="34" charset="-120"/>
              </a:rPr>
              <a:t>Built career on volume and execution. Most of their daily work is in the high-replacement zone. And they're the last to know.</a:t>
            </a:r>
            <a:endParaRPr lang="en-US" sz="900" dirty="0"/>
          </a:p>
        </p:txBody>
      </p:sp>
      <p:sp>
        <p:nvSpPr>
          <p:cNvPr id="39" name="Shape 34"/>
          <p:cNvSpPr/>
          <p:nvPr/>
        </p:nvSpPr>
        <p:spPr>
          <a:xfrm>
            <a:off x="6263640" y="4736592"/>
            <a:ext cx="2834640" cy="201168"/>
          </a:xfrm>
          <a:prstGeom prst="rect">
            <a:avLst/>
          </a:prstGeom>
          <a:solidFill>
            <a:srgbClr val="C0392B"/>
          </a:solidFill>
          <a:ln w="12700">
            <a:solidFill>
              <a:srgbClr val="C0392B"/>
            </a:solidFill>
            <a:prstDash val="solid"/>
          </a:ln>
        </p:spPr>
      </p:sp>
      <p:sp>
        <p:nvSpPr>
          <p:cNvPr id="40" name="Text 35"/>
          <p:cNvSpPr/>
          <p:nvPr/>
        </p:nvSpPr>
        <p:spPr>
          <a:xfrm>
            <a:off x="6263640" y="4736592"/>
            <a:ext cx="2834640" cy="201168"/>
          </a:xfrm>
          <a:prstGeom prst="rect">
            <a:avLst/>
          </a:prstGeom>
          <a:noFill/>
          <a:ln/>
        </p:spPr>
        <p:txBody>
          <a:bodyPr wrap="square" rtlCol="0" anchor="ctr"/>
          <a:lstStyle/>
          <a:p>
            <a:pPr algn="ctr" indent="0" marL="0">
              <a:buNone/>
            </a:pPr>
            <a:r>
              <a:rPr lang="en-US" sz="950" b="1" dirty="0">
                <a:solidFill>
                  <a:srgbClr val="FFFFFF"/>
                </a:solidFill>
                <a:latin typeface="Arial Black" pitchFamily="34" charset="0"/>
                <a:ea typeface="Arial Black" pitchFamily="34" charset="-122"/>
                <a:cs typeface="Arial Black" pitchFamily="34" charset="-120"/>
              </a:rPr>
              <a:t>↓ MOST AT RISK</a:t>
            </a:r>
            <a:endParaRPr lang="en-US" sz="9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4F7FB"/>
        </a:solidFill>
      </p:bgPr>
    </p:bg>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0F2B5B"/>
          </a:solidFill>
          <a:ln w="12700">
            <a:solidFill>
              <a:srgbClr val="0F2B5B"/>
            </a:solidFill>
            <a:prstDash val="solid"/>
          </a:ln>
        </p:spPr>
      </p:sp>
      <p:sp>
        <p:nvSpPr>
          <p:cNvPr id="3" name="Text 1"/>
          <p:cNvSpPr/>
          <p:nvPr/>
        </p:nvSpPr>
        <p:spPr>
          <a:xfrm>
            <a:off x="365760" y="0"/>
            <a:ext cx="8412480" cy="658368"/>
          </a:xfrm>
          <a:prstGeom prst="rect">
            <a:avLst/>
          </a:prstGeom>
          <a:noFill/>
          <a:ln/>
        </p:spPr>
        <p:txBody>
          <a:bodyPr wrap="square" rtlCol="0" anchor="ctr"/>
          <a:lstStyle/>
          <a:p>
            <a:pPr indent="0" marL="0">
              <a:buNone/>
            </a:pPr>
            <a:r>
              <a:rPr lang="en-US" sz="1700" b="1" spc="200" kern="0" dirty="0">
                <a:solidFill>
                  <a:srgbClr val="FFFFFF"/>
                </a:solidFill>
                <a:latin typeface="Arial" pitchFamily="34" charset="0"/>
                <a:ea typeface="Arial" pitchFamily="34" charset="-122"/>
                <a:cs typeface="Arial" pitchFamily="34" charset="-120"/>
              </a:rPr>
              <a:t>WHAT TO DO ABOUT IT</a:t>
            </a:r>
            <a:endParaRPr lang="en-US" sz="1700" dirty="0"/>
          </a:p>
        </p:txBody>
      </p:sp>
      <p:sp>
        <p:nvSpPr>
          <p:cNvPr id="4" name="Shape 2"/>
          <p:cNvSpPr/>
          <p:nvPr/>
        </p:nvSpPr>
        <p:spPr>
          <a:xfrm>
            <a:off x="0" y="658368"/>
            <a:ext cx="9144000" cy="384048"/>
          </a:xfrm>
          <a:prstGeom prst="rect">
            <a:avLst/>
          </a:prstGeom>
          <a:solidFill>
            <a:srgbClr val="1A4A8A"/>
          </a:solidFill>
          <a:ln w="12700">
            <a:solidFill>
              <a:srgbClr val="1A4A8A"/>
            </a:solidFill>
            <a:prstDash val="solid"/>
          </a:ln>
        </p:spPr>
      </p:sp>
      <p:sp>
        <p:nvSpPr>
          <p:cNvPr id="5" name="Text 3"/>
          <p:cNvSpPr/>
          <p:nvPr/>
        </p:nvSpPr>
        <p:spPr>
          <a:xfrm>
            <a:off x="365760" y="658368"/>
            <a:ext cx="8412480" cy="384048"/>
          </a:xfrm>
          <a:prstGeom prst="rect">
            <a:avLst/>
          </a:prstGeom>
          <a:noFill/>
          <a:ln/>
        </p:spPr>
        <p:txBody>
          <a:bodyPr wrap="square" rtlCol="0" anchor="ctr"/>
          <a:lstStyle/>
          <a:p>
            <a:pPr indent="0" marL="0">
              <a:buNone/>
            </a:pPr>
            <a:r>
              <a:rPr lang="en-US" sz="1300" i="1" dirty="0">
                <a:solidFill>
                  <a:srgbClr val="FFFFFF"/>
                </a:solidFill>
                <a:latin typeface="Georgia" pitchFamily="34" charset="0"/>
                <a:ea typeface="Georgia" pitchFamily="34" charset="-122"/>
                <a:cs typeface="Georgia" pitchFamily="34" charset="-120"/>
              </a:rPr>
              <a:t>The analysis points to three immediate actions for any PMM who takes the data seriously.</a:t>
            </a:r>
            <a:endParaRPr lang="en-US" sz="1300" dirty="0"/>
          </a:p>
        </p:txBody>
      </p:sp>
      <p:sp>
        <p:nvSpPr>
          <p:cNvPr id="6" name="Shape 4"/>
          <p:cNvSpPr/>
          <p:nvPr/>
        </p:nvSpPr>
        <p:spPr>
          <a:xfrm>
            <a:off x="228600" y="1170432"/>
            <a:ext cx="8686800" cy="1170432"/>
          </a:xfrm>
          <a:prstGeom prst="rect">
            <a:avLst/>
          </a:prstGeom>
          <a:solidFill>
            <a:srgbClr val="FFFFFF"/>
          </a:solidFill>
          <a:ln w="6350">
            <a:solidFill>
              <a:srgbClr val="E0E8F0"/>
            </a:solidFill>
            <a:prstDash val="solid"/>
          </a:ln>
          <a:effectLst>
            <a:outerShdw sx="100000" sy="100000" kx="0" ky="0" algn="bl" rotWithShape="0" blurRad="101600" dist="38100" dir="8100000">
              <a:srgbClr val="000000">
                <a:alpha val="10000"/>
              </a:srgbClr>
            </a:outerShdw>
          </a:effectLst>
        </p:spPr>
      </p:sp>
      <p:sp>
        <p:nvSpPr>
          <p:cNvPr id="7" name="Shape 5"/>
          <p:cNvSpPr/>
          <p:nvPr/>
        </p:nvSpPr>
        <p:spPr>
          <a:xfrm>
            <a:off x="228600" y="1170432"/>
            <a:ext cx="73152" cy="1170432"/>
          </a:xfrm>
          <a:prstGeom prst="rect">
            <a:avLst/>
          </a:prstGeom>
          <a:solidFill>
            <a:srgbClr val="0E8C8C"/>
          </a:solidFill>
          <a:ln w="12700">
            <a:solidFill>
              <a:srgbClr val="0E8C8C"/>
            </a:solidFill>
            <a:prstDash val="solid"/>
          </a:ln>
        </p:spPr>
      </p:sp>
      <p:sp>
        <p:nvSpPr>
          <p:cNvPr id="8" name="Shape 6"/>
          <p:cNvSpPr/>
          <p:nvPr/>
        </p:nvSpPr>
        <p:spPr>
          <a:xfrm>
            <a:off x="365760" y="1335024"/>
            <a:ext cx="548640" cy="548640"/>
          </a:xfrm>
          <a:prstGeom prst="ellipse">
            <a:avLst/>
          </a:prstGeom>
          <a:solidFill>
            <a:srgbClr val="0E8C8C"/>
          </a:solidFill>
          <a:ln w="12700">
            <a:solidFill>
              <a:srgbClr val="0E8C8C"/>
            </a:solidFill>
            <a:prstDash val="solid"/>
          </a:ln>
        </p:spPr>
      </p:sp>
      <p:pic>
        <p:nvPicPr>
          <p:cNvPr id="9" name="Image 0" descr="preencoded.png">    </p:cNvPr>
          <p:cNvPicPr>
            <a:picLocks noChangeAspect="1"/>
          </p:cNvPicPr>
          <p:nvPr/>
        </p:nvPicPr>
        <p:blipFill>
          <a:blip r:embed="rId1"/>
          <a:stretch>
            <a:fillRect/>
          </a:stretch>
        </p:blipFill>
        <p:spPr>
          <a:xfrm>
            <a:off x="429768" y="1399032"/>
            <a:ext cx="329184" cy="329184"/>
          </a:xfrm>
          <a:prstGeom prst="rect">
            <a:avLst/>
          </a:prstGeom>
        </p:spPr>
      </p:pic>
      <p:sp>
        <p:nvSpPr>
          <p:cNvPr id="10" name="Text 7"/>
          <p:cNvSpPr/>
          <p:nvPr/>
        </p:nvSpPr>
        <p:spPr>
          <a:xfrm>
            <a:off x="1005840" y="1243584"/>
            <a:ext cx="594360" cy="347472"/>
          </a:xfrm>
          <a:prstGeom prst="rect">
            <a:avLst/>
          </a:prstGeom>
          <a:noFill/>
          <a:ln/>
        </p:spPr>
        <p:txBody>
          <a:bodyPr wrap="square" rtlCol="0" anchor="ctr"/>
          <a:lstStyle/>
          <a:p>
            <a:pPr indent="0" marL="0">
              <a:buNone/>
            </a:pPr>
            <a:r>
              <a:rPr lang="en-US" sz="2000" b="1" dirty="0">
                <a:solidFill>
                  <a:srgbClr val="0E8C8C">
                    <a:alpha val="55000"/>
                  </a:srgbClr>
                </a:solidFill>
                <a:latin typeface="Arial Black" pitchFamily="34" charset="0"/>
                <a:ea typeface="Arial Black" pitchFamily="34" charset="-122"/>
                <a:cs typeface="Arial Black" pitchFamily="34" charset="-120"/>
              </a:rPr>
              <a:t>01</a:t>
            </a:r>
            <a:endParaRPr lang="en-US" sz="2000" dirty="0"/>
          </a:p>
        </p:txBody>
      </p:sp>
      <p:sp>
        <p:nvSpPr>
          <p:cNvPr id="11" name="Text 8"/>
          <p:cNvSpPr/>
          <p:nvPr/>
        </p:nvSpPr>
        <p:spPr>
          <a:xfrm>
            <a:off x="1600200" y="1261872"/>
            <a:ext cx="5303520" cy="347472"/>
          </a:xfrm>
          <a:prstGeom prst="rect">
            <a:avLst/>
          </a:prstGeom>
          <a:noFill/>
          <a:ln/>
        </p:spPr>
        <p:txBody>
          <a:bodyPr wrap="square" rtlCol="0" anchor="ctr"/>
          <a:lstStyle/>
          <a:p>
            <a:pPr indent="0" marL="0">
              <a:buNone/>
            </a:pPr>
            <a:r>
              <a:rPr lang="en-US" sz="1300" b="1" dirty="0">
                <a:solidFill>
                  <a:srgbClr val="1A2B3C"/>
                </a:solidFill>
                <a:latin typeface="Arial" pitchFamily="34" charset="0"/>
                <a:ea typeface="Arial" pitchFamily="34" charset="-122"/>
                <a:cs typeface="Arial" pitchFamily="34" charset="-120"/>
              </a:rPr>
              <a:t>Run Your Own Activity Audit</a:t>
            </a:r>
            <a:endParaRPr lang="en-US" sz="1300" dirty="0"/>
          </a:p>
        </p:txBody>
      </p:sp>
      <p:sp>
        <p:nvSpPr>
          <p:cNvPr id="12" name="Text 9"/>
          <p:cNvSpPr/>
          <p:nvPr/>
        </p:nvSpPr>
        <p:spPr>
          <a:xfrm>
            <a:off x="1600200" y="1627632"/>
            <a:ext cx="5166360" cy="640080"/>
          </a:xfrm>
          <a:prstGeom prst="rect">
            <a:avLst/>
          </a:prstGeom>
          <a:noFill/>
          <a:ln/>
        </p:spPr>
        <p:txBody>
          <a:bodyPr wrap="square" rtlCol="0" anchor="ctr"/>
          <a:lstStyle/>
          <a:p>
            <a:pPr indent="0" marL="0">
              <a:buNone/>
            </a:pPr>
            <a:r>
              <a:rPr lang="en-US" sz="950" dirty="0">
                <a:solidFill>
                  <a:srgbClr val="6B7B8D"/>
                </a:solidFill>
                <a:latin typeface="Calibri" pitchFamily="34" charset="0"/>
                <a:ea typeface="Calibri" pitchFamily="34" charset="-122"/>
                <a:cs typeface="Calibri" pitchFamily="34" charset="-120"/>
              </a:rPr>
              <a:t>Map your last 30 days of PMM work against the 37-activity framework. Estimate what percentage of your hours went to high-replacement vs. protected activities. Most PMMs are surprised — and not pleasantly.</a:t>
            </a:r>
            <a:endParaRPr lang="en-US" sz="950" dirty="0"/>
          </a:p>
        </p:txBody>
      </p:sp>
      <p:sp>
        <p:nvSpPr>
          <p:cNvPr id="13" name="Shape 10"/>
          <p:cNvSpPr/>
          <p:nvPr/>
        </p:nvSpPr>
        <p:spPr>
          <a:xfrm>
            <a:off x="6858000" y="1280160"/>
            <a:ext cx="2011680" cy="868680"/>
          </a:xfrm>
          <a:prstGeom prst="rect">
            <a:avLst/>
          </a:prstGeom>
          <a:solidFill>
            <a:srgbClr val="0E8C8C">
              <a:alpha val="12000"/>
            </a:srgbClr>
          </a:solidFill>
          <a:ln w="12700">
            <a:solidFill>
              <a:srgbClr val="0E8C8C">
                <a:alpha val="40000"/>
              </a:srgbClr>
            </a:solidFill>
            <a:prstDash val="solid"/>
          </a:ln>
        </p:spPr>
      </p:sp>
      <p:sp>
        <p:nvSpPr>
          <p:cNvPr id="14" name="Text 11"/>
          <p:cNvSpPr/>
          <p:nvPr/>
        </p:nvSpPr>
        <p:spPr>
          <a:xfrm>
            <a:off x="6922008" y="1298448"/>
            <a:ext cx="1883664" cy="228600"/>
          </a:xfrm>
          <a:prstGeom prst="rect">
            <a:avLst/>
          </a:prstGeom>
          <a:noFill/>
          <a:ln/>
        </p:spPr>
        <p:txBody>
          <a:bodyPr wrap="square" rtlCol="0" anchor="ctr"/>
          <a:lstStyle/>
          <a:p>
            <a:pPr indent="0" marL="0">
              <a:buNone/>
            </a:pPr>
            <a:r>
              <a:rPr lang="en-US" sz="800" b="1" dirty="0">
                <a:solidFill>
                  <a:srgbClr val="0E8C8C"/>
                </a:solidFill>
                <a:latin typeface="Arial" pitchFamily="34" charset="0"/>
                <a:ea typeface="Arial" pitchFamily="34" charset="-122"/>
                <a:cs typeface="Arial" pitchFamily="34" charset="-120"/>
              </a:rPr>
              <a:t>Action →</a:t>
            </a:r>
            <a:endParaRPr lang="en-US" sz="800" dirty="0"/>
          </a:p>
        </p:txBody>
      </p:sp>
      <p:sp>
        <p:nvSpPr>
          <p:cNvPr id="15" name="Text 12"/>
          <p:cNvSpPr/>
          <p:nvPr/>
        </p:nvSpPr>
        <p:spPr>
          <a:xfrm>
            <a:off x="6922008" y="1499616"/>
            <a:ext cx="1883664" cy="594360"/>
          </a:xfrm>
          <a:prstGeom prst="rect">
            <a:avLst/>
          </a:prstGeom>
          <a:noFill/>
          <a:ln/>
        </p:spPr>
        <p:txBody>
          <a:bodyPr wrap="square" rtlCol="0" anchor="ctr"/>
          <a:lstStyle/>
          <a:p>
            <a:pPr indent="0" marL="0">
              <a:buNone/>
            </a:pPr>
            <a:r>
              <a:rPr lang="en-US" sz="850" dirty="0">
                <a:solidFill>
                  <a:srgbClr val="1A2B3C"/>
                </a:solidFill>
                <a:latin typeface="Calibri" pitchFamily="34" charset="0"/>
                <a:ea typeface="Calibri" pitchFamily="34" charset="-122"/>
                <a:cs typeface="Calibri" pitchFamily="34" charset="-120"/>
              </a:rPr>
              <a:t>Target: &lt;30% of your time in the high-replacement zone within 12 months.</a:t>
            </a:r>
            <a:endParaRPr lang="en-US" sz="850" dirty="0"/>
          </a:p>
        </p:txBody>
      </p:sp>
      <p:sp>
        <p:nvSpPr>
          <p:cNvPr id="16" name="Shape 13"/>
          <p:cNvSpPr/>
          <p:nvPr/>
        </p:nvSpPr>
        <p:spPr>
          <a:xfrm>
            <a:off x="228600" y="2432304"/>
            <a:ext cx="8686800" cy="1170432"/>
          </a:xfrm>
          <a:prstGeom prst="rect">
            <a:avLst/>
          </a:prstGeom>
          <a:solidFill>
            <a:srgbClr val="FFFFFF"/>
          </a:solidFill>
          <a:ln w="6350">
            <a:solidFill>
              <a:srgbClr val="E0E8F0"/>
            </a:solidFill>
            <a:prstDash val="solid"/>
          </a:ln>
          <a:effectLst>
            <a:outerShdw sx="100000" sy="100000" kx="0" ky="0" algn="bl" rotWithShape="0" blurRad="101600" dist="38100" dir="8100000">
              <a:srgbClr val="000000">
                <a:alpha val="10000"/>
              </a:srgbClr>
            </a:outerShdw>
          </a:effectLst>
        </p:spPr>
      </p:sp>
      <p:sp>
        <p:nvSpPr>
          <p:cNvPr id="17" name="Shape 14"/>
          <p:cNvSpPr/>
          <p:nvPr/>
        </p:nvSpPr>
        <p:spPr>
          <a:xfrm>
            <a:off x="228600" y="2432304"/>
            <a:ext cx="73152" cy="1170432"/>
          </a:xfrm>
          <a:prstGeom prst="rect">
            <a:avLst/>
          </a:prstGeom>
          <a:solidFill>
            <a:srgbClr val="1A4A8A"/>
          </a:solidFill>
          <a:ln w="12700">
            <a:solidFill>
              <a:srgbClr val="1A4A8A"/>
            </a:solidFill>
            <a:prstDash val="solid"/>
          </a:ln>
        </p:spPr>
      </p:sp>
      <p:sp>
        <p:nvSpPr>
          <p:cNvPr id="18" name="Shape 15"/>
          <p:cNvSpPr/>
          <p:nvPr/>
        </p:nvSpPr>
        <p:spPr>
          <a:xfrm>
            <a:off x="365760" y="2596896"/>
            <a:ext cx="548640" cy="548640"/>
          </a:xfrm>
          <a:prstGeom prst="ellipse">
            <a:avLst/>
          </a:prstGeom>
          <a:solidFill>
            <a:srgbClr val="1A4A8A"/>
          </a:solidFill>
          <a:ln w="12700">
            <a:solidFill>
              <a:srgbClr val="1A4A8A"/>
            </a:solidFill>
            <a:prstDash val="solid"/>
          </a:ln>
        </p:spPr>
      </p:sp>
      <p:pic>
        <p:nvPicPr>
          <p:cNvPr id="19" name="Image 1" descr="preencoded.png">    </p:cNvPr>
          <p:cNvPicPr>
            <a:picLocks noChangeAspect="1"/>
          </p:cNvPicPr>
          <p:nvPr/>
        </p:nvPicPr>
        <p:blipFill>
          <a:blip r:embed="rId2"/>
          <a:stretch>
            <a:fillRect/>
          </a:stretch>
        </p:blipFill>
        <p:spPr>
          <a:xfrm>
            <a:off x="429768" y="2660904"/>
            <a:ext cx="329184" cy="329184"/>
          </a:xfrm>
          <a:prstGeom prst="rect">
            <a:avLst/>
          </a:prstGeom>
        </p:spPr>
      </p:pic>
      <p:sp>
        <p:nvSpPr>
          <p:cNvPr id="20" name="Text 16"/>
          <p:cNvSpPr/>
          <p:nvPr/>
        </p:nvSpPr>
        <p:spPr>
          <a:xfrm>
            <a:off x="1005840" y="2505456"/>
            <a:ext cx="594360" cy="347472"/>
          </a:xfrm>
          <a:prstGeom prst="rect">
            <a:avLst/>
          </a:prstGeom>
          <a:noFill/>
          <a:ln/>
        </p:spPr>
        <p:txBody>
          <a:bodyPr wrap="square" rtlCol="0" anchor="ctr"/>
          <a:lstStyle/>
          <a:p>
            <a:pPr indent="0" marL="0">
              <a:buNone/>
            </a:pPr>
            <a:r>
              <a:rPr lang="en-US" sz="2000" b="1" dirty="0">
                <a:solidFill>
                  <a:srgbClr val="1A4A8A">
                    <a:alpha val="55000"/>
                  </a:srgbClr>
                </a:solidFill>
                <a:latin typeface="Arial Black" pitchFamily="34" charset="0"/>
                <a:ea typeface="Arial Black" pitchFamily="34" charset="-122"/>
                <a:cs typeface="Arial Black" pitchFamily="34" charset="-120"/>
              </a:rPr>
              <a:t>02</a:t>
            </a:r>
            <a:endParaRPr lang="en-US" sz="2000" dirty="0"/>
          </a:p>
        </p:txBody>
      </p:sp>
      <p:sp>
        <p:nvSpPr>
          <p:cNvPr id="21" name="Text 17"/>
          <p:cNvSpPr/>
          <p:nvPr/>
        </p:nvSpPr>
        <p:spPr>
          <a:xfrm>
            <a:off x="1600200" y="2523744"/>
            <a:ext cx="5303520" cy="347472"/>
          </a:xfrm>
          <a:prstGeom prst="rect">
            <a:avLst/>
          </a:prstGeom>
          <a:noFill/>
          <a:ln/>
        </p:spPr>
        <p:txBody>
          <a:bodyPr wrap="square" rtlCol="0" anchor="ctr"/>
          <a:lstStyle/>
          <a:p>
            <a:pPr indent="0" marL="0">
              <a:buNone/>
            </a:pPr>
            <a:r>
              <a:rPr lang="en-US" sz="1300" b="1" dirty="0">
                <a:solidFill>
                  <a:srgbClr val="1A2B3C"/>
                </a:solidFill>
                <a:latin typeface="Arial" pitchFamily="34" charset="0"/>
                <a:ea typeface="Arial" pitchFamily="34" charset="-122"/>
                <a:cs typeface="Arial" pitchFamily="34" charset="-120"/>
              </a:rPr>
              <a:t>Delegate Up the Stack</a:t>
            </a:r>
            <a:endParaRPr lang="en-US" sz="1300" dirty="0"/>
          </a:p>
        </p:txBody>
      </p:sp>
      <p:sp>
        <p:nvSpPr>
          <p:cNvPr id="22" name="Text 18"/>
          <p:cNvSpPr/>
          <p:nvPr/>
        </p:nvSpPr>
        <p:spPr>
          <a:xfrm>
            <a:off x="1600200" y="2889504"/>
            <a:ext cx="5166360" cy="640080"/>
          </a:xfrm>
          <a:prstGeom prst="rect">
            <a:avLst/>
          </a:prstGeom>
          <a:noFill/>
          <a:ln/>
        </p:spPr>
        <p:txBody>
          <a:bodyPr wrap="square" rtlCol="0" anchor="ctr"/>
          <a:lstStyle/>
          <a:p>
            <a:pPr indent="0" marL="0">
              <a:buNone/>
            </a:pPr>
            <a:r>
              <a:rPr lang="en-US" sz="950" dirty="0">
                <a:solidFill>
                  <a:srgbClr val="6B7B8D"/>
                </a:solidFill>
                <a:latin typeface="Calibri" pitchFamily="34" charset="0"/>
                <a:ea typeface="Calibri" pitchFamily="34" charset="-122"/>
                <a:cs typeface="Calibri" pitchFamily="34" charset="-120"/>
              </a:rPr>
              <a:t>Every hour you spend on commodity work is an hour you're not spending on the irreplaceable work that makes you strategically indispensable. AI handles the first draft. You handle the judgment. Start building the habit before someone else makes it a mandate.</a:t>
            </a:r>
            <a:endParaRPr lang="en-US" sz="950" dirty="0"/>
          </a:p>
        </p:txBody>
      </p:sp>
      <p:sp>
        <p:nvSpPr>
          <p:cNvPr id="23" name="Shape 19"/>
          <p:cNvSpPr/>
          <p:nvPr/>
        </p:nvSpPr>
        <p:spPr>
          <a:xfrm>
            <a:off x="6858000" y="2542032"/>
            <a:ext cx="2011680" cy="868680"/>
          </a:xfrm>
          <a:prstGeom prst="rect">
            <a:avLst/>
          </a:prstGeom>
          <a:solidFill>
            <a:srgbClr val="1A4A8A">
              <a:alpha val="12000"/>
            </a:srgbClr>
          </a:solidFill>
          <a:ln w="12700">
            <a:solidFill>
              <a:srgbClr val="1A4A8A">
                <a:alpha val="40000"/>
              </a:srgbClr>
            </a:solidFill>
            <a:prstDash val="solid"/>
          </a:ln>
        </p:spPr>
      </p:sp>
      <p:sp>
        <p:nvSpPr>
          <p:cNvPr id="24" name="Text 20"/>
          <p:cNvSpPr/>
          <p:nvPr/>
        </p:nvSpPr>
        <p:spPr>
          <a:xfrm>
            <a:off x="6922008" y="2560320"/>
            <a:ext cx="1883664" cy="228600"/>
          </a:xfrm>
          <a:prstGeom prst="rect">
            <a:avLst/>
          </a:prstGeom>
          <a:noFill/>
          <a:ln/>
        </p:spPr>
        <p:txBody>
          <a:bodyPr wrap="square" rtlCol="0" anchor="ctr"/>
          <a:lstStyle/>
          <a:p>
            <a:pPr indent="0" marL="0">
              <a:buNone/>
            </a:pPr>
            <a:r>
              <a:rPr lang="en-US" sz="800" b="1" dirty="0">
                <a:solidFill>
                  <a:srgbClr val="1A4A8A"/>
                </a:solidFill>
                <a:latin typeface="Arial" pitchFamily="34" charset="0"/>
                <a:ea typeface="Arial" pitchFamily="34" charset="-122"/>
                <a:cs typeface="Arial" pitchFamily="34" charset="-120"/>
              </a:rPr>
              <a:t>Action →</a:t>
            </a:r>
            <a:endParaRPr lang="en-US" sz="800" dirty="0"/>
          </a:p>
        </p:txBody>
      </p:sp>
      <p:sp>
        <p:nvSpPr>
          <p:cNvPr id="25" name="Text 21"/>
          <p:cNvSpPr/>
          <p:nvPr/>
        </p:nvSpPr>
        <p:spPr>
          <a:xfrm>
            <a:off x="6922008" y="2761488"/>
            <a:ext cx="1883664" cy="594360"/>
          </a:xfrm>
          <a:prstGeom prst="rect">
            <a:avLst/>
          </a:prstGeom>
          <a:noFill/>
          <a:ln/>
        </p:spPr>
        <p:txBody>
          <a:bodyPr wrap="square" rtlCol="0" anchor="ctr"/>
          <a:lstStyle/>
          <a:p>
            <a:pPr indent="0" marL="0">
              <a:buNone/>
            </a:pPr>
            <a:r>
              <a:rPr lang="en-US" sz="850" dirty="0">
                <a:solidFill>
                  <a:srgbClr val="1A2B3C"/>
                </a:solidFill>
                <a:latin typeface="Calibri" pitchFamily="34" charset="0"/>
                <a:ea typeface="Calibri" pitchFamily="34" charset="-122"/>
                <a:cs typeface="Calibri" pitchFamily="34" charset="-120"/>
              </a:rPr>
              <a:t>Identify 3 commodity tasks you can hand to AI this week. Track the hours recovered.</a:t>
            </a:r>
            <a:endParaRPr lang="en-US" sz="850" dirty="0"/>
          </a:p>
        </p:txBody>
      </p:sp>
      <p:sp>
        <p:nvSpPr>
          <p:cNvPr id="26" name="Shape 22"/>
          <p:cNvSpPr/>
          <p:nvPr/>
        </p:nvSpPr>
        <p:spPr>
          <a:xfrm>
            <a:off x="228600" y="3694176"/>
            <a:ext cx="8686800" cy="1170432"/>
          </a:xfrm>
          <a:prstGeom prst="rect">
            <a:avLst/>
          </a:prstGeom>
          <a:solidFill>
            <a:srgbClr val="FFFFFF"/>
          </a:solidFill>
          <a:ln w="6350">
            <a:solidFill>
              <a:srgbClr val="E0E8F0"/>
            </a:solidFill>
            <a:prstDash val="solid"/>
          </a:ln>
          <a:effectLst>
            <a:outerShdw sx="100000" sy="100000" kx="0" ky="0" algn="bl" rotWithShape="0" blurRad="101600" dist="38100" dir="8100000">
              <a:srgbClr val="000000">
                <a:alpha val="10000"/>
              </a:srgbClr>
            </a:outerShdw>
          </a:effectLst>
        </p:spPr>
      </p:sp>
      <p:sp>
        <p:nvSpPr>
          <p:cNvPr id="27" name="Shape 23"/>
          <p:cNvSpPr/>
          <p:nvPr/>
        </p:nvSpPr>
        <p:spPr>
          <a:xfrm>
            <a:off x="228600" y="3694176"/>
            <a:ext cx="73152" cy="1170432"/>
          </a:xfrm>
          <a:prstGeom prst="rect">
            <a:avLst/>
          </a:prstGeom>
          <a:solidFill>
            <a:srgbClr val="1A7A4A"/>
          </a:solidFill>
          <a:ln w="12700">
            <a:solidFill>
              <a:srgbClr val="1A7A4A"/>
            </a:solidFill>
            <a:prstDash val="solid"/>
          </a:ln>
        </p:spPr>
      </p:sp>
      <p:sp>
        <p:nvSpPr>
          <p:cNvPr id="28" name="Shape 24"/>
          <p:cNvSpPr/>
          <p:nvPr/>
        </p:nvSpPr>
        <p:spPr>
          <a:xfrm>
            <a:off x="365760" y="3858768"/>
            <a:ext cx="548640" cy="548640"/>
          </a:xfrm>
          <a:prstGeom prst="ellipse">
            <a:avLst/>
          </a:prstGeom>
          <a:solidFill>
            <a:srgbClr val="1A7A4A"/>
          </a:solidFill>
          <a:ln w="12700">
            <a:solidFill>
              <a:srgbClr val="1A7A4A"/>
            </a:solidFill>
            <a:prstDash val="solid"/>
          </a:ln>
        </p:spPr>
      </p:sp>
      <p:pic>
        <p:nvPicPr>
          <p:cNvPr id="29" name="Image 2" descr="preencoded.png">    </p:cNvPr>
          <p:cNvPicPr>
            <a:picLocks noChangeAspect="1"/>
          </p:cNvPicPr>
          <p:nvPr/>
        </p:nvPicPr>
        <p:blipFill>
          <a:blip r:embed="rId3"/>
          <a:stretch>
            <a:fillRect/>
          </a:stretch>
        </p:blipFill>
        <p:spPr>
          <a:xfrm>
            <a:off x="429768" y="3922776"/>
            <a:ext cx="329184" cy="329184"/>
          </a:xfrm>
          <a:prstGeom prst="rect">
            <a:avLst/>
          </a:prstGeom>
        </p:spPr>
      </p:pic>
      <p:sp>
        <p:nvSpPr>
          <p:cNvPr id="30" name="Text 25"/>
          <p:cNvSpPr/>
          <p:nvPr/>
        </p:nvSpPr>
        <p:spPr>
          <a:xfrm>
            <a:off x="1005840" y="3767328"/>
            <a:ext cx="594360" cy="347472"/>
          </a:xfrm>
          <a:prstGeom prst="rect">
            <a:avLst/>
          </a:prstGeom>
          <a:noFill/>
          <a:ln/>
        </p:spPr>
        <p:txBody>
          <a:bodyPr wrap="square" rtlCol="0" anchor="ctr"/>
          <a:lstStyle/>
          <a:p>
            <a:pPr indent="0" marL="0">
              <a:buNone/>
            </a:pPr>
            <a:r>
              <a:rPr lang="en-US" sz="2000" b="1" dirty="0">
                <a:solidFill>
                  <a:srgbClr val="1A7A4A">
                    <a:alpha val="55000"/>
                  </a:srgbClr>
                </a:solidFill>
                <a:latin typeface="Arial Black" pitchFamily="34" charset="0"/>
                <a:ea typeface="Arial Black" pitchFamily="34" charset="-122"/>
                <a:cs typeface="Arial Black" pitchFamily="34" charset="-120"/>
              </a:rPr>
              <a:t>03</a:t>
            </a:r>
            <a:endParaRPr lang="en-US" sz="2000" dirty="0"/>
          </a:p>
        </p:txBody>
      </p:sp>
      <p:sp>
        <p:nvSpPr>
          <p:cNvPr id="31" name="Text 26"/>
          <p:cNvSpPr/>
          <p:nvPr/>
        </p:nvSpPr>
        <p:spPr>
          <a:xfrm>
            <a:off x="1600200" y="3785616"/>
            <a:ext cx="5303520" cy="347472"/>
          </a:xfrm>
          <a:prstGeom prst="rect">
            <a:avLst/>
          </a:prstGeom>
          <a:noFill/>
          <a:ln/>
        </p:spPr>
        <p:txBody>
          <a:bodyPr wrap="square" rtlCol="0" anchor="ctr"/>
          <a:lstStyle/>
          <a:p>
            <a:pPr indent="0" marL="0">
              <a:buNone/>
            </a:pPr>
            <a:r>
              <a:rPr lang="en-US" sz="1300" b="1" dirty="0">
                <a:solidFill>
                  <a:srgbClr val="1A2B3C"/>
                </a:solidFill>
                <a:latin typeface="Arial" pitchFamily="34" charset="0"/>
                <a:ea typeface="Arial" pitchFamily="34" charset="-122"/>
                <a:cs typeface="Arial" pitchFamily="34" charset="-120"/>
              </a:rPr>
              <a:t>Invest in the Irreplaceable Skills</a:t>
            </a:r>
            <a:endParaRPr lang="en-US" sz="1300" dirty="0"/>
          </a:p>
        </p:txBody>
      </p:sp>
      <p:sp>
        <p:nvSpPr>
          <p:cNvPr id="32" name="Text 27"/>
          <p:cNvSpPr/>
          <p:nvPr/>
        </p:nvSpPr>
        <p:spPr>
          <a:xfrm>
            <a:off x="1600200" y="4151376"/>
            <a:ext cx="5166360" cy="640080"/>
          </a:xfrm>
          <a:prstGeom prst="rect">
            <a:avLst/>
          </a:prstGeom>
          <a:noFill/>
          <a:ln/>
        </p:spPr>
        <p:txBody>
          <a:bodyPr wrap="square" rtlCol="0" anchor="ctr"/>
          <a:lstStyle/>
          <a:p>
            <a:pPr indent="0" marL="0">
              <a:buNone/>
            </a:pPr>
            <a:r>
              <a:rPr lang="en-US" sz="950" dirty="0">
                <a:solidFill>
                  <a:srgbClr val="6B7B8D"/>
                </a:solidFill>
                <a:latin typeface="Calibri" pitchFamily="34" charset="0"/>
                <a:ea typeface="Calibri" pitchFamily="34" charset="-122"/>
                <a:cs typeface="Calibri" pitchFamily="34" charset="-120"/>
              </a:rPr>
              <a:t>Narrative architecture, competitive strategy, executive communication, and category creation are skills that compound with practice. They also happen to be the skills that most PMM organizations underinvest in — because the commodity work always feels more urgent. It isn't.</a:t>
            </a:r>
            <a:endParaRPr lang="en-US" sz="950" dirty="0"/>
          </a:p>
        </p:txBody>
      </p:sp>
      <p:sp>
        <p:nvSpPr>
          <p:cNvPr id="33" name="Shape 28"/>
          <p:cNvSpPr/>
          <p:nvPr/>
        </p:nvSpPr>
        <p:spPr>
          <a:xfrm>
            <a:off x="6858000" y="3803904"/>
            <a:ext cx="2011680" cy="868680"/>
          </a:xfrm>
          <a:prstGeom prst="rect">
            <a:avLst/>
          </a:prstGeom>
          <a:solidFill>
            <a:srgbClr val="1A7A4A">
              <a:alpha val="12000"/>
            </a:srgbClr>
          </a:solidFill>
          <a:ln w="12700">
            <a:solidFill>
              <a:srgbClr val="1A7A4A">
                <a:alpha val="40000"/>
              </a:srgbClr>
            </a:solidFill>
            <a:prstDash val="solid"/>
          </a:ln>
        </p:spPr>
      </p:sp>
      <p:sp>
        <p:nvSpPr>
          <p:cNvPr id="34" name="Text 29"/>
          <p:cNvSpPr/>
          <p:nvPr/>
        </p:nvSpPr>
        <p:spPr>
          <a:xfrm>
            <a:off x="6922008" y="3822192"/>
            <a:ext cx="1883664" cy="228600"/>
          </a:xfrm>
          <a:prstGeom prst="rect">
            <a:avLst/>
          </a:prstGeom>
          <a:noFill/>
          <a:ln/>
        </p:spPr>
        <p:txBody>
          <a:bodyPr wrap="square" rtlCol="0" anchor="ctr"/>
          <a:lstStyle/>
          <a:p>
            <a:pPr indent="0" marL="0">
              <a:buNone/>
            </a:pPr>
            <a:r>
              <a:rPr lang="en-US" sz="800" b="1" dirty="0">
                <a:solidFill>
                  <a:srgbClr val="1A7A4A"/>
                </a:solidFill>
                <a:latin typeface="Arial" pitchFamily="34" charset="0"/>
                <a:ea typeface="Arial" pitchFamily="34" charset="-122"/>
                <a:cs typeface="Arial" pitchFamily="34" charset="-120"/>
              </a:rPr>
              <a:t>Action →</a:t>
            </a:r>
            <a:endParaRPr lang="en-US" sz="800" dirty="0"/>
          </a:p>
        </p:txBody>
      </p:sp>
      <p:sp>
        <p:nvSpPr>
          <p:cNvPr id="35" name="Text 30"/>
          <p:cNvSpPr/>
          <p:nvPr/>
        </p:nvSpPr>
        <p:spPr>
          <a:xfrm>
            <a:off x="6922008" y="4023360"/>
            <a:ext cx="1883664" cy="594360"/>
          </a:xfrm>
          <a:prstGeom prst="rect">
            <a:avLst/>
          </a:prstGeom>
          <a:noFill/>
          <a:ln/>
        </p:spPr>
        <p:txBody>
          <a:bodyPr wrap="square" rtlCol="0" anchor="ctr"/>
          <a:lstStyle/>
          <a:p>
            <a:pPr indent="0" marL="0">
              <a:buNone/>
            </a:pPr>
            <a:r>
              <a:rPr lang="en-US" sz="850" dirty="0">
                <a:solidFill>
                  <a:srgbClr val="1A2B3C"/>
                </a:solidFill>
                <a:latin typeface="Calibri" pitchFamily="34" charset="0"/>
                <a:ea typeface="Calibri" pitchFamily="34" charset="-122"/>
                <a:cs typeface="Calibri" pitchFamily="34" charset="-120"/>
              </a:rPr>
              <a:t>Name one irreplaceable skill you will develop deliberately in the next 90 days.</a:t>
            </a:r>
            <a:endParaRPr lang="en-US" sz="85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0F2B5B"/>
        </a:solidFill>
      </p:bgPr>
    </p:bg>
    <p:spTree>
      <p:nvGrpSpPr>
        <p:cNvPr id="1" name=""/>
        <p:cNvGrpSpPr/>
        <p:nvPr/>
      </p:nvGrpSpPr>
      <p:grpSpPr>
        <a:xfrm>
          <a:off x="0" y="0"/>
          <a:ext cx="0" cy="0"/>
          <a:chOff x="0" y="0"/>
          <a:chExt cx="0" cy="0"/>
        </a:xfrm>
      </p:grpSpPr>
      <p:sp>
        <p:nvSpPr>
          <p:cNvPr id="2" name="Shape 0"/>
          <p:cNvSpPr/>
          <p:nvPr/>
        </p:nvSpPr>
        <p:spPr>
          <a:xfrm>
            <a:off x="0" y="0"/>
            <a:ext cx="201168" cy="5143500"/>
          </a:xfrm>
          <a:prstGeom prst="rect">
            <a:avLst/>
          </a:prstGeom>
          <a:solidFill>
            <a:srgbClr val="D4A843"/>
          </a:solidFill>
          <a:ln w="12700">
            <a:solidFill>
              <a:srgbClr val="D4A843"/>
            </a:solidFill>
            <a:prstDash val="solid"/>
          </a:ln>
        </p:spPr>
      </p:sp>
      <p:sp>
        <p:nvSpPr>
          <p:cNvPr id="3" name="Shape 1"/>
          <p:cNvSpPr/>
          <p:nvPr/>
        </p:nvSpPr>
        <p:spPr>
          <a:xfrm>
            <a:off x="6217920" y="0"/>
            <a:ext cx="16459" cy="5143500"/>
          </a:xfrm>
          <a:prstGeom prst="rect">
            <a:avLst/>
          </a:prstGeom>
          <a:solidFill>
            <a:srgbClr val="FFFFFF">
              <a:alpha val="10000"/>
            </a:srgbClr>
          </a:solidFill>
          <a:ln w="12700">
            <a:solidFill>
              <a:srgbClr val="FFFFFF">
                <a:alpha val="10000"/>
              </a:srgbClr>
            </a:solidFill>
            <a:prstDash val="solid"/>
          </a:ln>
        </p:spPr>
      </p:sp>
      <p:sp>
        <p:nvSpPr>
          <p:cNvPr id="4" name="Shape 2"/>
          <p:cNvSpPr/>
          <p:nvPr/>
        </p:nvSpPr>
        <p:spPr>
          <a:xfrm>
            <a:off x="6812280" y="0"/>
            <a:ext cx="16459" cy="5143500"/>
          </a:xfrm>
          <a:prstGeom prst="rect">
            <a:avLst/>
          </a:prstGeom>
          <a:solidFill>
            <a:srgbClr val="FFFFFF">
              <a:alpha val="10000"/>
            </a:srgbClr>
          </a:solidFill>
          <a:ln w="12700">
            <a:solidFill>
              <a:srgbClr val="FFFFFF">
                <a:alpha val="10000"/>
              </a:srgbClr>
            </a:solidFill>
            <a:prstDash val="solid"/>
          </a:ln>
        </p:spPr>
      </p:sp>
      <p:sp>
        <p:nvSpPr>
          <p:cNvPr id="5" name="Shape 3"/>
          <p:cNvSpPr/>
          <p:nvPr/>
        </p:nvSpPr>
        <p:spPr>
          <a:xfrm>
            <a:off x="7406640" y="0"/>
            <a:ext cx="16459" cy="5143500"/>
          </a:xfrm>
          <a:prstGeom prst="rect">
            <a:avLst/>
          </a:prstGeom>
          <a:solidFill>
            <a:srgbClr val="FFFFFF">
              <a:alpha val="10000"/>
            </a:srgbClr>
          </a:solidFill>
          <a:ln w="12700">
            <a:solidFill>
              <a:srgbClr val="FFFFFF">
                <a:alpha val="10000"/>
              </a:srgbClr>
            </a:solidFill>
            <a:prstDash val="solid"/>
          </a:ln>
        </p:spPr>
      </p:sp>
      <p:sp>
        <p:nvSpPr>
          <p:cNvPr id="6" name="Shape 4"/>
          <p:cNvSpPr/>
          <p:nvPr/>
        </p:nvSpPr>
        <p:spPr>
          <a:xfrm>
            <a:off x="8001000" y="0"/>
            <a:ext cx="16459" cy="5143500"/>
          </a:xfrm>
          <a:prstGeom prst="rect">
            <a:avLst/>
          </a:prstGeom>
          <a:solidFill>
            <a:srgbClr val="FFFFFF">
              <a:alpha val="10000"/>
            </a:srgbClr>
          </a:solidFill>
          <a:ln w="12700">
            <a:solidFill>
              <a:srgbClr val="FFFFFF">
                <a:alpha val="10000"/>
              </a:srgbClr>
            </a:solidFill>
            <a:prstDash val="solid"/>
          </a:ln>
        </p:spPr>
      </p:sp>
      <p:sp>
        <p:nvSpPr>
          <p:cNvPr id="7" name="Shape 5"/>
          <p:cNvSpPr/>
          <p:nvPr/>
        </p:nvSpPr>
        <p:spPr>
          <a:xfrm>
            <a:off x="8595360" y="0"/>
            <a:ext cx="16459" cy="5143500"/>
          </a:xfrm>
          <a:prstGeom prst="rect">
            <a:avLst/>
          </a:prstGeom>
          <a:solidFill>
            <a:srgbClr val="FFFFFF">
              <a:alpha val="10000"/>
            </a:srgbClr>
          </a:solidFill>
          <a:ln w="12700">
            <a:solidFill>
              <a:srgbClr val="FFFFFF">
                <a:alpha val="10000"/>
              </a:srgbClr>
            </a:solidFill>
            <a:prstDash val="solid"/>
          </a:ln>
        </p:spPr>
      </p:sp>
      <p:sp>
        <p:nvSpPr>
          <p:cNvPr id="8" name="Shape 6"/>
          <p:cNvSpPr/>
          <p:nvPr/>
        </p:nvSpPr>
        <p:spPr>
          <a:xfrm>
            <a:off x="6949440" y="548640"/>
            <a:ext cx="2286000" cy="2286000"/>
          </a:xfrm>
          <a:prstGeom prst="ellipse">
            <a:avLst/>
          </a:prstGeom>
          <a:solidFill>
            <a:srgbClr val="C0392B">
              <a:alpha val="70000"/>
            </a:srgbClr>
          </a:solidFill>
          <a:ln w="12700">
            <a:solidFill>
              <a:srgbClr val="C0392B">
                <a:alpha val="90000"/>
              </a:srgbClr>
            </a:solidFill>
            <a:prstDash val="solid"/>
          </a:ln>
        </p:spPr>
      </p:sp>
      <p:pic>
        <p:nvPicPr>
          <p:cNvPr id="9" name="Image 0" descr="preencoded.png">    </p:cNvPr>
          <p:cNvPicPr>
            <a:picLocks noChangeAspect="1"/>
          </p:cNvPicPr>
          <p:nvPr/>
        </p:nvPicPr>
        <p:blipFill>
          <a:blip r:embed="rId1"/>
          <a:stretch>
            <a:fillRect/>
          </a:stretch>
        </p:blipFill>
        <p:spPr>
          <a:xfrm>
            <a:off x="7543800" y="1097280"/>
            <a:ext cx="1097280" cy="1097280"/>
          </a:xfrm>
          <a:prstGeom prst="rect">
            <a:avLst/>
          </a:prstGeom>
        </p:spPr>
      </p:pic>
      <p:sp>
        <p:nvSpPr>
          <p:cNvPr id="10" name="Text 7"/>
          <p:cNvSpPr/>
          <p:nvPr/>
        </p:nvSpPr>
        <p:spPr>
          <a:xfrm>
            <a:off x="411480" y="457200"/>
            <a:ext cx="6400800" cy="914400"/>
          </a:xfrm>
          <a:prstGeom prst="rect">
            <a:avLst/>
          </a:prstGeom>
          <a:noFill/>
          <a:ln/>
        </p:spPr>
        <p:txBody>
          <a:bodyPr wrap="square" rtlCol="0" anchor="ctr"/>
          <a:lstStyle/>
          <a:p>
            <a:pPr indent="0" marL="0">
              <a:buNone/>
            </a:pPr>
            <a:r>
              <a:rPr lang="en-US" sz="3200" b="1" spc="100" kern="0" dirty="0">
                <a:solidFill>
                  <a:srgbClr val="FFFFFF"/>
                </a:solidFill>
                <a:latin typeface="Arial Black" pitchFamily="34" charset="0"/>
                <a:ea typeface="Arial Black" pitchFamily="34" charset="-122"/>
                <a:cs typeface="Arial Black" pitchFamily="34" charset="-120"/>
              </a:rPr>
              <a:t>THE CHAPTER</a:t>
            </a:r>
            <a:endParaRPr lang="en-US" sz="3200" dirty="0"/>
          </a:p>
          <a:p>
            <a:pPr indent="0" marL="0">
              <a:buNone/>
            </a:pPr>
            <a:r>
              <a:rPr lang="en-US" sz="3200" b="1" spc="100" kern="0" dirty="0">
                <a:solidFill>
                  <a:srgbClr val="FFFFFF"/>
                </a:solidFill>
                <a:latin typeface="Arial Black" pitchFamily="34" charset="0"/>
                <a:ea typeface="Arial Black" pitchFamily="34" charset="-122"/>
                <a:cs typeface="Arial Black" pitchFamily="34" charset="-120"/>
              </a:rPr>
              <a:t>TAKEAWAY</a:t>
            </a:r>
            <a:endParaRPr lang="en-US" sz="3200" dirty="0"/>
          </a:p>
        </p:txBody>
      </p:sp>
      <p:sp>
        <p:nvSpPr>
          <p:cNvPr id="11" name="Shape 8"/>
          <p:cNvSpPr/>
          <p:nvPr/>
        </p:nvSpPr>
        <p:spPr>
          <a:xfrm>
            <a:off x="411480" y="1463040"/>
            <a:ext cx="5943600" cy="36576"/>
          </a:xfrm>
          <a:prstGeom prst="rect">
            <a:avLst/>
          </a:prstGeom>
          <a:solidFill>
            <a:srgbClr val="D4A843"/>
          </a:solidFill>
          <a:ln w="12700">
            <a:solidFill>
              <a:srgbClr val="D4A843"/>
            </a:solidFill>
            <a:prstDash val="solid"/>
          </a:ln>
        </p:spPr>
      </p:sp>
      <p:sp>
        <p:nvSpPr>
          <p:cNvPr id="12" name="Shape 9"/>
          <p:cNvSpPr/>
          <p:nvPr/>
        </p:nvSpPr>
        <p:spPr>
          <a:xfrm>
            <a:off x="411480" y="1709928"/>
            <a:ext cx="54864" cy="502920"/>
          </a:xfrm>
          <a:prstGeom prst="rect">
            <a:avLst/>
          </a:prstGeom>
          <a:solidFill>
            <a:srgbClr val="D4A843"/>
          </a:solidFill>
          <a:ln w="12700">
            <a:solidFill>
              <a:srgbClr val="D4A843"/>
            </a:solidFill>
            <a:prstDash val="solid"/>
          </a:ln>
        </p:spPr>
      </p:sp>
      <p:sp>
        <p:nvSpPr>
          <p:cNvPr id="13" name="Text 10"/>
          <p:cNvSpPr/>
          <p:nvPr/>
        </p:nvSpPr>
        <p:spPr>
          <a:xfrm>
            <a:off x="576072" y="1600200"/>
            <a:ext cx="5760720" cy="713232"/>
          </a:xfrm>
          <a:prstGeom prst="rect">
            <a:avLst/>
          </a:prstGeom>
          <a:noFill/>
          <a:ln/>
        </p:spPr>
        <p:txBody>
          <a:bodyPr wrap="square" rtlCol="0" anchor="ctr"/>
          <a:lstStyle/>
          <a:p>
            <a:pPr indent="0" marL="0">
              <a:buNone/>
            </a:pPr>
            <a:r>
              <a:rPr lang="en-US" sz="1150" dirty="0">
                <a:solidFill>
                  <a:srgbClr val="D8E8F0"/>
                </a:solidFill>
                <a:latin typeface="Georgia" pitchFamily="34" charset="0"/>
                <a:ea typeface="Georgia" pitchFamily="34" charset="-122"/>
                <a:cs typeface="Georgia" pitchFamily="34" charset="-120"/>
              </a:rPr>
              <a:t>The Pragmatic Institute's 37 PMM activities map cleanly onto a replaceability spectrum — and the distribution is uncomfortable.</a:t>
            </a:r>
            <a:endParaRPr lang="en-US" sz="1150" dirty="0"/>
          </a:p>
        </p:txBody>
      </p:sp>
      <p:sp>
        <p:nvSpPr>
          <p:cNvPr id="14" name="Shape 11"/>
          <p:cNvSpPr/>
          <p:nvPr/>
        </p:nvSpPr>
        <p:spPr>
          <a:xfrm>
            <a:off x="411480" y="2478024"/>
            <a:ext cx="54864" cy="502920"/>
          </a:xfrm>
          <a:prstGeom prst="rect">
            <a:avLst/>
          </a:prstGeom>
          <a:solidFill>
            <a:srgbClr val="D4A843"/>
          </a:solidFill>
          <a:ln w="12700">
            <a:solidFill>
              <a:srgbClr val="D4A843"/>
            </a:solidFill>
            <a:prstDash val="solid"/>
          </a:ln>
        </p:spPr>
      </p:sp>
      <p:sp>
        <p:nvSpPr>
          <p:cNvPr id="15" name="Text 12"/>
          <p:cNvSpPr/>
          <p:nvPr/>
        </p:nvSpPr>
        <p:spPr>
          <a:xfrm>
            <a:off x="576072" y="2368296"/>
            <a:ext cx="5760720" cy="713232"/>
          </a:xfrm>
          <a:prstGeom prst="rect">
            <a:avLst/>
          </a:prstGeom>
          <a:noFill/>
          <a:ln/>
        </p:spPr>
        <p:txBody>
          <a:bodyPr wrap="square" rtlCol="0" anchor="ctr"/>
          <a:lstStyle/>
          <a:p>
            <a:pPr indent="0" marL="0">
              <a:buNone/>
            </a:pPr>
            <a:r>
              <a:rPr lang="en-US" sz="1150" dirty="0">
                <a:solidFill>
                  <a:srgbClr val="D8E8F0"/>
                </a:solidFill>
                <a:latin typeface="Georgia" pitchFamily="34" charset="0"/>
                <a:ea typeface="Georgia" pitchFamily="34" charset="-122"/>
                <a:cs typeface="Georgia" pitchFamily="34" charset="-120"/>
              </a:rPr>
              <a:t>The activities PMMs spend the most time on are the activities most at risk. The ones they spend the least time on are the most protected.</a:t>
            </a:r>
            <a:endParaRPr lang="en-US" sz="1150" dirty="0"/>
          </a:p>
        </p:txBody>
      </p:sp>
      <p:sp>
        <p:nvSpPr>
          <p:cNvPr id="16" name="Shape 13"/>
          <p:cNvSpPr/>
          <p:nvPr/>
        </p:nvSpPr>
        <p:spPr>
          <a:xfrm>
            <a:off x="411480" y="3246120"/>
            <a:ext cx="54864" cy="502920"/>
          </a:xfrm>
          <a:prstGeom prst="rect">
            <a:avLst/>
          </a:prstGeom>
          <a:solidFill>
            <a:srgbClr val="D4A843"/>
          </a:solidFill>
          <a:ln w="12700">
            <a:solidFill>
              <a:srgbClr val="D4A843"/>
            </a:solidFill>
            <a:prstDash val="solid"/>
          </a:ln>
        </p:spPr>
      </p:sp>
      <p:sp>
        <p:nvSpPr>
          <p:cNvPr id="17" name="Text 14"/>
          <p:cNvSpPr/>
          <p:nvPr/>
        </p:nvSpPr>
        <p:spPr>
          <a:xfrm>
            <a:off x="576072" y="3136392"/>
            <a:ext cx="5760720" cy="713232"/>
          </a:xfrm>
          <a:prstGeom prst="rect">
            <a:avLst/>
          </a:prstGeom>
          <a:noFill/>
          <a:ln/>
        </p:spPr>
        <p:txBody>
          <a:bodyPr wrap="square" rtlCol="0" anchor="ctr"/>
          <a:lstStyle/>
          <a:p>
            <a:pPr indent="0" marL="0">
              <a:buNone/>
            </a:pPr>
            <a:r>
              <a:rPr lang="en-US" sz="1150" dirty="0">
                <a:solidFill>
                  <a:srgbClr val="D8E8F0"/>
                </a:solidFill>
                <a:latin typeface="Georgia" pitchFamily="34" charset="0"/>
                <a:ea typeface="Georgia" pitchFamily="34" charset="-122"/>
                <a:cs typeface="Georgia" pitchFamily="34" charset="-120"/>
              </a:rPr>
              <a:t>The vulnerability paradox: PMMs who have built careers on commodity execution are the most exposed and the least aware of it.</a:t>
            </a:r>
            <a:endParaRPr lang="en-US" sz="1150" dirty="0"/>
          </a:p>
        </p:txBody>
      </p:sp>
      <p:sp>
        <p:nvSpPr>
          <p:cNvPr id="18" name="Shape 15"/>
          <p:cNvSpPr/>
          <p:nvPr/>
        </p:nvSpPr>
        <p:spPr>
          <a:xfrm>
            <a:off x="411480" y="4014216"/>
            <a:ext cx="54864" cy="502920"/>
          </a:xfrm>
          <a:prstGeom prst="rect">
            <a:avLst/>
          </a:prstGeom>
          <a:solidFill>
            <a:srgbClr val="D4A843"/>
          </a:solidFill>
          <a:ln w="12700">
            <a:solidFill>
              <a:srgbClr val="D4A843"/>
            </a:solidFill>
            <a:prstDash val="solid"/>
          </a:ln>
        </p:spPr>
      </p:sp>
      <p:sp>
        <p:nvSpPr>
          <p:cNvPr id="19" name="Text 16"/>
          <p:cNvSpPr/>
          <p:nvPr/>
        </p:nvSpPr>
        <p:spPr>
          <a:xfrm>
            <a:off x="576072" y="3904488"/>
            <a:ext cx="5760720" cy="713232"/>
          </a:xfrm>
          <a:prstGeom prst="rect">
            <a:avLst/>
          </a:prstGeom>
          <a:noFill/>
          <a:ln/>
        </p:spPr>
        <p:txBody>
          <a:bodyPr wrap="square" rtlCol="0" anchor="ctr"/>
          <a:lstStyle/>
          <a:p>
            <a:pPr indent="0" marL="0">
              <a:buNone/>
            </a:pPr>
            <a:r>
              <a:rPr lang="en-US" sz="1150" dirty="0">
                <a:solidFill>
                  <a:srgbClr val="D8E8F0"/>
                </a:solidFill>
                <a:latin typeface="Georgia" pitchFamily="34" charset="0"/>
                <a:ea typeface="Georgia" pitchFamily="34" charset="-122"/>
                <a:cs typeface="Georgia" pitchFamily="34" charset="-120"/>
              </a:rPr>
              <a:t>The prescription isn't to fight AI — it's to use AI to free time for the irreplaceable work that compounds into career-defining leverage.</a:t>
            </a:r>
            <a:endParaRPr lang="en-US" sz="1150" dirty="0"/>
          </a:p>
        </p:txBody>
      </p:sp>
      <p:sp>
        <p:nvSpPr>
          <p:cNvPr id="20" name="Text 17"/>
          <p:cNvSpPr/>
          <p:nvPr/>
        </p:nvSpPr>
        <p:spPr>
          <a:xfrm>
            <a:off x="411480" y="4773168"/>
            <a:ext cx="8321040" cy="274320"/>
          </a:xfrm>
          <a:prstGeom prst="rect">
            <a:avLst/>
          </a:prstGeom>
          <a:noFill/>
          <a:ln/>
        </p:spPr>
        <p:txBody>
          <a:bodyPr wrap="square" rtlCol="0" anchor="ctr"/>
          <a:lstStyle/>
          <a:p>
            <a:pPr indent="0" marL="0">
              <a:buNone/>
            </a:pPr>
            <a:r>
              <a:rPr lang="en-US" sz="1000" i="1" dirty="0">
                <a:solidFill>
                  <a:srgbClr val="6B7B8D"/>
                </a:solidFill>
                <a:latin typeface="Calibri" pitchFamily="34" charset="0"/>
                <a:ea typeface="Calibri" pitchFamily="34" charset="-122"/>
                <a:cs typeface="Calibri" pitchFamily="34" charset="-120"/>
              </a:rPr>
              <a:t>Next: Chapter 3 — The Full Stack PMM  ·  futureofpmm.com</a:t>
            </a:r>
            <a:endParaRPr lang="en-US" sz="1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8</Slides>
  <Notes>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Calibri</vt:lpstr>
      <vt:lpstr>Office Theme</vt:lpstr>
      <vt:lpstr>Slide 1</vt:lpstr>
      <vt:lpstr>Slide 2</vt:lpstr>
      <vt:lpstr>Slide 3</vt:lpstr>
      <vt:lpstr>Slide 4</vt:lpstr>
      <vt:lpstr>Slide 5</vt:lpstr>
      <vt:lpstr>Slide 6</vt:lpstr>
      <vt:lpstr>Slide 7</vt:lpstr>
      <vt:lpstr>Slide 8</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Gartner Moment — Chapter 2</dc:title>
  <dc:subject>PptxGenJS Presentation</dc:subject>
  <dc:creator>PptxGenJS</dc:creator>
  <cp:lastModifiedBy>PptxGenJS</cp:lastModifiedBy>
  <cp:revision>1</cp:revision>
  <dcterms:created xsi:type="dcterms:W3CDTF">2026-03-08T00:08:08Z</dcterms:created>
  <dcterms:modified xsi:type="dcterms:W3CDTF">2026-03-08T00:08:08Z</dcterms:modified>
</cp:coreProperties>
</file>