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Relationships xmlns="http://schemas.openxmlformats.org/package/2006/relationships"><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 Id="rId4" Type="http://schemas.microsoft.com/office/2020/02/relationships/classificationlabels" Target="docMetadata/LabelInfo.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2B5B"/>
        </a:solidFill>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D4A843"/>
          </a:solidFill>
          <a:ln w="12700">
            <a:solidFill>
              <a:srgbClr val="D4A843"/>
            </a:solidFill>
            <a:prstDash val="solid"/>
          </a:ln>
        </p:spPr>
      </p:sp>
      <p:sp>
        <p:nvSpPr>
          <p:cNvPr id="3" name="Shape 1"/>
          <p:cNvSpPr/>
          <p:nvPr/>
        </p:nvSpPr>
        <p:spPr>
          <a:xfrm>
            <a:off x="6217920" y="0"/>
            <a:ext cx="16459" cy="5143500"/>
          </a:xfrm>
          <a:prstGeom prst="rect">
            <a:avLst/>
          </a:prstGeom>
          <a:solidFill>
            <a:srgbClr val="FFFFFF">
              <a:alpha val="10000"/>
            </a:srgbClr>
          </a:solidFill>
          <a:ln w="12700">
            <a:solidFill>
              <a:srgbClr val="FFFFFF">
                <a:alpha val="10000"/>
              </a:srgbClr>
            </a:solidFill>
            <a:prstDash val="solid"/>
          </a:ln>
        </p:spPr>
      </p:sp>
      <p:sp>
        <p:nvSpPr>
          <p:cNvPr id="4" name="Shape 2"/>
          <p:cNvSpPr/>
          <p:nvPr/>
        </p:nvSpPr>
        <p:spPr>
          <a:xfrm>
            <a:off x="6812280" y="0"/>
            <a:ext cx="16459" cy="5143500"/>
          </a:xfrm>
          <a:prstGeom prst="rect">
            <a:avLst/>
          </a:prstGeom>
          <a:solidFill>
            <a:srgbClr val="FFFFFF">
              <a:alpha val="10000"/>
            </a:srgbClr>
          </a:solidFill>
          <a:ln w="12700">
            <a:solidFill>
              <a:srgbClr val="FFFFFF">
                <a:alpha val="10000"/>
              </a:srgbClr>
            </a:solidFill>
            <a:prstDash val="solid"/>
          </a:ln>
        </p:spPr>
      </p:sp>
      <p:sp>
        <p:nvSpPr>
          <p:cNvPr id="5" name="Shape 3"/>
          <p:cNvSpPr/>
          <p:nvPr/>
        </p:nvSpPr>
        <p:spPr>
          <a:xfrm>
            <a:off x="7406640" y="0"/>
            <a:ext cx="16459" cy="5143500"/>
          </a:xfrm>
          <a:prstGeom prst="rect">
            <a:avLst/>
          </a:prstGeom>
          <a:solidFill>
            <a:srgbClr val="FFFFFF">
              <a:alpha val="10000"/>
            </a:srgbClr>
          </a:solidFill>
          <a:ln w="12700">
            <a:solidFill>
              <a:srgbClr val="FFFFFF">
                <a:alpha val="10000"/>
              </a:srgbClr>
            </a:solidFill>
            <a:prstDash val="solid"/>
          </a:ln>
        </p:spPr>
      </p:sp>
      <p:sp>
        <p:nvSpPr>
          <p:cNvPr id="6" name="Shape 4"/>
          <p:cNvSpPr/>
          <p:nvPr/>
        </p:nvSpPr>
        <p:spPr>
          <a:xfrm>
            <a:off x="8001000" y="0"/>
            <a:ext cx="16459" cy="5143500"/>
          </a:xfrm>
          <a:prstGeom prst="rect">
            <a:avLst/>
          </a:prstGeom>
          <a:solidFill>
            <a:srgbClr val="FFFFFF">
              <a:alpha val="10000"/>
            </a:srgbClr>
          </a:solidFill>
          <a:ln w="12700">
            <a:solidFill>
              <a:srgbClr val="FFFFFF">
                <a:alpha val="10000"/>
              </a:srgbClr>
            </a:solidFill>
            <a:prstDash val="solid"/>
          </a:ln>
        </p:spPr>
      </p:sp>
      <p:sp>
        <p:nvSpPr>
          <p:cNvPr id="7" name="Shape 5"/>
          <p:cNvSpPr/>
          <p:nvPr/>
        </p:nvSpPr>
        <p:spPr>
          <a:xfrm>
            <a:off x="8595360" y="0"/>
            <a:ext cx="16459" cy="5143500"/>
          </a:xfrm>
          <a:prstGeom prst="rect">
            <a:avLst/>
          </a:prstGeom>
          <a:solidFill>
            <a:srgbClr val="FFFFFF">
              <a:alpha val="10000"/>
            </a:srgbClr>
          </a:solidFill>
          <a:ln w="12700">
            <a:solidFill>
              <a:srgbClr val="FFFFFF">
                <a:alpha val="10000"/>
              </a:srgbClr>
            </a:solidFill>
            <a:prstDash val="solid"/>
          </a:ln>
        </p:spPr>
      </p:sp>
      <p:sp>
        <p:nvSpPr>
          <p:cNvPr id="8" name="Shape 6"/>
          <p:cNvSpPr/>
          <p:nvPr/>
        </p:nvSpPr>
        <p:spPr>
          <a:xfrm>
            <a:off x="6949440" y="548640"/>
            <a:ext cx="2194560" cy="2194560"/>
          </a:xfrm>
          <a:prstGeom prst="ellipse">
            <a:avLst/>
          </a:prstGeom>
          <a:solidFill>
            <a:srgbClr val="6B3FA0">
              <a:alpha val="70000"/>
            </a:srgbClr>
          </a:solidFill>
          <a:ln w="12700">
            <a:solidFill>
              <a:srgbClr val="6B3FA0">
                <a:alpha val="90000"/>
              </a:srgbClr>
            </a:solidFill>
            <a:prstDash val="solid"/>
          </a:ln>
        </p:spPr>
      </p:sp>
      <p:pic>
        <p:nvPicPr>
          <p:cNvPr id="9" name="Image 0" descr="preencoded.png">    </p:cNvPr>
          <p:cNvPicPr>
            <a:picLocks noChangeAspect="1"/>
          </p:cNvPicPr>
          <p:nvPr/>
        </p:nvPicPr>
        <p:blipFill>
          <a:blip r:embed="rId1"/>
          <a:stretch>
            <a:fillRect/>
          </a:stretch>
        </p:blipFill>
        <p:spPr>
          <a:xfrm>
            <a:off x="7516368" y="1097280"/>
            <a:ext cx="1005840" cy="1005840"/>
          </a:xfrm>
          <a:prstGeom prst="rect">
            <a:avLst/>
          </a:prstGeom>
        </p:spPr>
      </p:pic>
      <p:sp>
        <p:nvSpPr>
          <p:cNvPr id="10" name="Text 7"/>
          <p:cNvSpPr/>
          <p:nvPr/>
        </p:nvSpPr>
        <p:spPr>
          <a:xfrm>
            <a:off x="411480" y="411480"/>
            <a:ext cx="6400800" cy="2651760"/>
          </a:xfrm>
          <a:prstGeom prst="rect">
            <a:avLst/>
          </a:prstGeom>
          <a:noFill/>
          <a:ln/>
        </p:spPr>
        <p:txBody>
          <a:bodyPr wrap="square" rtlCol="0" anchor="ctr"/>
          <a:lstStyle/>
          <a:p>
            <a:pPr indent="0" marL="0">
              <a:buNone/>
            </a:pPr>
            <a:r>
              <a:rPr lang="en-US" sz="4400" b="1" spc="50" kern="0" dirty="0">
                <a:solidFill>
                  <a:srgbClr val="FFFFFF"/>
                </a:solidFill>
                <a:latin typeface="Arial Black" pitchFamily="34" charset="0"/>
                <a:ea typeface="Arial Black" pitchFamily="34" charset="-122"/>
                <a:cs typeface="Arial Black" pitchFamily="34" charset="-120"/>
              </a:rPr>
              <a:t>THE SIX</a:t>
            </a:r>
            <a:endParaRPr lang="en-US" sz="4400" dirty="0"/>
          </a:p>
          <a:p>
            <a:pPr indent="0" marL="0">
              <a:buNone/>
            </a:pPr>
            <a:r>
              <a:rPr lang="en-US" sz="4400" b="1" spc="50" kern="0" dirty="0">
                <a:solidFill>
                  <a:srgbClr val="FFFFFF"/>
                </a:solidFill>
                <a:latin typeface="Arial Black" pitchFamily="34" charset="0"/>
                <a:ea typeface="Arial Black" pitchFamily="34" charset="-122"/>
                <a:cs typeface="Arial Black" pitchFamily="34" charset="-120"/>
              </a:rPr>
              <a:t>PERCENT</a:t>
            </a:r>
            <a:endParaRPr lang="en-US" sz="4400" dirty="0"/>
          </a:p>
          <a:p>
            <a:pPr indent="0" marL="0">
              <a:buNone/>
            </a:pPr>
            <a:r>
              <a:rPr lang="en-US" sz="4400" b="1" spc="50" kern="0" dirty="0">
                <a:solidFill>
                  <a:srgbClr val="FFFFFF"/>
                </a:solidFill>
                <a:latin typeface="Arial Black" pitchFamily="34" charset="0"/>
                <a:ea typeface="Arial Black" pitchFamily="34" charset="-122"/>
                <a:cs typeface="Arial Black" pitchFamily="34" charset="-120"/>
              </a:rPr>
              <a:t>PROBLEM.</a:t>
            </a:r>
            <a:endParaRPr lang="en-US" sz="4400" dirty="0"/>
          </a:p>
        </p:txBody>
      </p:sp>
      <p:sp>
        <p:nvSpPr>
          <p:cNvPr id="11" name="Text 8"/>
          <p:cNvSpPr/>
          <p:nvPr/>
        </p:nvSpPr>
        <p:spPr>
          <a:xfrm>
            <a:off x="411480" y="3154680"/>
            <a:ext cx="6583680" cy="777240"/>
          </a:xfrm>
          <a:prstGeom prst="rect">
            <a:avLst/>
          </a:prstGeom>
          <a:noFill/>
          <a:ln/>
        </p:spPr>
        <p:txBody>
          <a:bodyPr wrap="square" rtlCol="0" anchor="ctr"/>
          <a:lstStyle/>
          <a:p>
            <a:pPr indent="0" marL="0">
              <a:buNone/>
            </a:pPr>
            <a:r>
              <a:rPr lang="en-US" sz="1400" i="1" dirty="0">
                <a:solidFill>
                  <a:srgbClr val="B8C8D8"/>
                </a:solidFill>
                <a:latin typeface="Georgia" pitchFamily="34" charset="0"/>
                <a:ea typeface="Georgia" pitchFamily="34" charset="-122"/>
                <a:cs typeface="Georgia" pitchFamily="34" charset="-120"/>
              </a:rPr>
              <a:t>Why most PMM organizations are failing at AI</a:t>
            </a:r>
            <a:endParaRPr lang="en-US" sz="1400" dirty="0"/>
          </a:p>
          <a:p>
            <a:pPr indent="0" marL="0">
              <a:buNone/>
            </a:pPr>
            <a:r>
              <a:rPr lang="en-US" sz="1400" i="1" dirty="0">
                <a:solidFill>
                  <a:srgbClr val="B8C8D8"/>
                </a:solidFill>
                <a:latin typeface="Georgia" pitchFamily="34" charset="0"/>
                <a:ea typeface="Georgia" pitchFamily="34" charset="-122"/>
                <a:cs typeface="Georgia" pitchFamily="34" charset="-120"/>
              </a:rPr>
              <a:t>integration — even the ones that bought the tools.</a:t>
            </a:r>
            <a:endParaRPr lang="en-US" sz="1400" dirty="0"/>
          </a:p>
        </p:txBody>
      </p:sp>
      <p:sp>
        <p:nvSpPr>
          <p:cNvPr id="12" name="Shape 9"/>
          <p:cNvSpPr/>
          <p:nvPr/>
        </p:nvSpPr>
        <p:spPr>
          <a:xfrm>
            <a:off x="411480" y="3950208"/>
            <a:ext cx="6492240" cy="896112"/>
          </a:xfrm>
          <a:prstGeom prst="rect">
            <a:avLst/>
          </a:prstGeom>
          <a:solidFill>
            <a:srgbClr val="1A3A6A"/>
          </a:solidFill>
          <a:ln w="15240">
            <a:solidFill>
              <a:srgbClr val="6B3FA0"/>
            </a:solidFill>
            <a:prstDash val="solid"/>
          </a:ln>
        </p:spPr>
      </p:sp>
      <p:sp>
        <p:nvSpPr>
          <p:cNvPr id="13" name="Shape 10"/>
          <p:cNvSpPr/>
          <p:nvPr/>
        </p:nvSpPr>
        <p:spPr>
          <a:xfrm>
            <a:off x="411480" y="3950208"/>
            <a:ext cx="54864" cy="896112"/>
          </a:xfrm>
          <a:prstGeom prst="rect">
            <a:avLst/>
          </a:prstGeom>
          <a:solidFill>
            <a:srgbClr val="D4A843"/>
          </a:solidFill>
          <a:ln w="12700">
            <a:solidFill>
              <a:srgbClr val="D4A843"/>
            </a:solidFill>
            <a:prstDash val="solid"/>
          </a:ln>
        </p:spPr>
      </p:sp>
      <p:sp>
        <p:nvSpPr>
          <p:cNvPr id="14" name="Text 11"/>
          <p:cNvSpPr/>
          <p:nvPr/>
        </p:nvSpPr>
        <p:spPr>
          <a:xfrm>
            <a:off x="566928" y="3950208"/>
            <a:ext cx="6126480" cy="420624"/>
          </a:xfrm>
          <a:prstGeom prst="rect">
            <a:avLst/>
          </a:prstGeom>
          <a:noFill/>
          <a:ln/>
        </p:spPr>
        <p:txBody>
          <a:bodyPr wrap="square" rtlCol="0" anchor="ctr"/>
          <a:lstStyle/>
          <a:p>
            <a:pPr indent="0" marL="0">
              <a:buNone/>
            </a:pPr>
            <a:r>
              <a:rPr lang="en-US" sz="2000" b="1" dirty="0">
                <a:solidFill>
                  <a:srgbClr val="D4A843"/>
                </a:solidFill>
                <a:latin typeface="Arial Black" pitchFamily="34" charset="0"/>
                <a:ea typeface="Arial Black" pitchFamily="34" charset="-122"/>
                <a:cs typeface="Arial Black" pitchFamily="34" charset="-120"/>
              </a:rPr>
              <a:t>~6%  of marketing organizations</a:t>
            </a:r>
            <a:endParaRPr lang="en-US" sz="2000" dirty="0"/>
          </a:p>
        </p:txBody>
      </p:sp>
      <p:sp>
        <p:nvSpPr>
          <p:cNvPr id="15" name="Text 12"/>
          <p:cNvSpPr/>
          <p:nvPr/>
        </p:nvSpPr>
        <p:spPr>
          <a:xfrm>
            <a:off x="566928" y="4315968"/>
            <a:ext cx="6126480" cy="347472"/>
          </a:xfrm>
          <a:prstGeom prst="rect">
            <a:avLst/>
          </a:prstGeom>
          <a:noFill/>
          <a:ln/>
        </p:spPr>
        <p:txBody>
          <a:bodyPr wrap="square" rtlCol="0" anchor="ctr"/>
          <a:lstStyle/>
          <a:p>
            <a:pPr indent="0" marL="0">
              <a:buNone/>
            </a:pPr>
            <a:r>
              <a:rPr lang="en-US" sz="1050" dirty="0">
                <a:solidFill>
                  <a:srgbClr val="B8C8D8"/>
                </a:solidFill>
                <a:latin typeface="Calibri" pitchFamily="34" charset="0"/>
                <a:ea typeface="Calibri" pitchFamily="34" charset="-122"/>
                <a:cs typeface="Calibri" pitchFamily="34" charset="-120"/>
              </a:rPr>
              <a:t>rate themselves ready for the agentic transition. Not the ones without tools. Mostly the ones with them.</a:t>
            </a:r>
            <a:endParaRPr lang="en-US" sz="1050" dirty="0"/>
          </a:p>
        </p:txBody>
      </p:sp>
      <p:sp>
        <p:nvSpPr>
          <p:cNvPr id="16" name="Text 13"/>
          <p:cNvSpPr/>
          <p:nvPr/>
        </p:nvSpPr>
        <p:spPr>
          <a:xfrm>
            <a:off x="411480" y="4773168"/>
            <a:ext cx="8321040" cy="274320"/>
          </a:xfrm>
          <a:prstGeom prst="rect">
            <a:avLst/>
          </a:prstGeom>
          <a:noFill/>
          <a:ln/>
        </p:spPr>
        <p:txBody>
          <a:bodyPr wrap="square" rtlCol="0" anchor="ctr"/>
          <a:lstStyle/>
          <a:p>
            <a:pPr indent="0" marL="0">
              <a:buNone/>
            </a:pPr>
            <a:r>
              <a:rPr lang="en-US" sz="1000" i="1" dirty="0">
                <a:solidFill>
                  <a:srgbClr val="6B7B8D"/>
                </a:solidFill>
                <a:latin typeface="Calibri" pitchFamily="34" charset="0"/>
                <a:ea typeface="Calibri" pitchFamily="34" charset="-122"/>
                <a:cs typeface="Calibri" pitchFamily="34" charset="-120"/>
              </a:rPr>
              <a:t>Chapter 3  ·  The Future of Product Marketing  ·  Chris O'Hara</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sp>
      <p:sp>
        <p:nvSpPr>
          <p:cNvPr id="3" name="Text 1"/>
          <p:cNvSpPr/>
          <p:nvPr/>
        </p:nvSpPr>
        <p:spPr>
          <a:xfrm>
            <a:off x="365760" y="0"/>
            <a:ext cx="8229600" cy="658368"/>
          </a:xfrm>
          <a:prstGeom prst="rect">
            <a:avLst/>
          </a:prstGeom>
          <a:noFill/>
          <a:ln/>
        </p:spPr>
        <p:txBody>
          <a:bodyPr wrap="square" rtlCol="0" anchor="ctr"/>
          <a:lstStyle/>
          <a:p>
            <a:pPr indent="0" marL="0">
              <a:buNone/>
            </a:pPr>
            <a:r>
              <a:rPr lang="en-US" sz="1700" b="1" spc="200" kern="0" dirty="0">
                <a:solidFill>
                  <a:srgbClr val="FFFFFF"/>
                </a:solidFill>
                <a:latin typeface="Arial" pitchFamily="34" charset="0"/>
                <a:ea typeface="Arial" pitchFamily="34" charset="-122"/>
                <a:cs typeface="Arial" pitchFamily="34" charset="-120"/>
              </a:rPr>
              <a:t>THE SETUP</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sp>
      <p:sp>
        <p:nvSpPr>
          <p:cNvPr id="5" name="Text 3"/>
          <p:cNvSpPr/>
          <p:nvPr/>
        </p:nvSpPr>
        <p:spPr>
          <a:xfrm>
            <a:off x="365760" y="658368"/>
            <a:ext cx="8412480" cy="384048"/>
          </a:xfrm>
          <a:prstGeom prst="rect">
            <a:avLst/>
          </a:prstGeom>
          <a:noFill/>
          <a:ln/>
        </p:spPr>
        <p:txBody>
          <a:bodyPr wrap="square" rtlCol="0" anchor="ctr"/>
          <a:lstStyle/>
          <a:p>
            <a:pPr indent="0" marL="0">
              <a:buNone/>
            </a:pPr>
            <a:r>
              <a:rPr lang="en-US" sz="1300" i="1" dirty="0">
                <a:solidFill>
                  <a:srgbClr val="FFFFFF"/>
                </a:solidFill>
                <a:latin typeface="Georgia" pitchFamily="34" charset="0"/>
                <a:ea typeface="Georgia" pitchFamily="34" charset="-122"/>
                <a:cs typeface="Georgia" pitchFamily="34" charset="-120"/>
              </a:rPr>
              <a:t>Tool procurement is not a strategy. Here's what most organizations are actually doing.</a:t>
            </a:r>
            <a:endParaRPr lang="en-US" sz="1300" dirty="0"/>
          </a:p>
        </p:txBody>
      </p:sp>
      <p:sp>
        <p:nvSpPr>
          <p:cNvPr id="6" name="Shape 4"/>
          <p:cNvSpPr/>
          <p:nvPr/>
        </p:nvSpPr>
        <p:spPr>
          <a:xfrm>
            <a:off x="228600" y="1170432"/>
            <a:ext cx="5074920" cy="3749040"/>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7" name="Shape 5"/>
          <p:cNvSpPr/>
          <p:nvPr/>
        </p:nvSpPr>
        <p:spPr>
          <a:xfrm>
            <a:off x="228600" y="1170432"/>
            <a:ext cx="64008" cy="3749040"/>
          </a:xfrm>
          <a:prstGeom prst="rect">
            <a:avLst/>
          </a:prstGeom>
          <a:solidFill>
            <a:srgbClr val="6B3FA0"/>
          </a:solidFill>
          <a:ln w="12700">
            <a:solidFill>
              <a:srgbClr val="6B3FA0"/>
            </a:solidFill>
            <a:prstDash val="solid"/>
          </a:ln>
        </p:spPr>
      </p:sp>
      <p:sp>
        <p:nvSpPr>
          <p:cNvPr id="8" name="Text 6"/>
          <p:cNvSpPr/>
          <p:nvPr/>
        </p:nvSpPr>
        <p:spPr>
          <a:xfrm>
            <a:off x="384048" y="1115568"/>
            <a:ext cx="640080" cy="822960"/>
          </a:xfrm>
          <a:prstGeom prst="rect">
            <a:avLst/>
          </a:prstGeom>
          <a:noFill/>
          <a:ln/>
        </p:spPr>
        <p:txBody>
          <a:bodyPr wrap="square" rtlCol="0" anchor="ctr"/>
          <a:lstStyle/>
          <a:p>
            <a:pPr indent="0" marL="0">
              <a:buNone/>
            </a:pPr>
            <a:r>
              <a:rPr lang="en-US" sz="7200" b="1" dirty="0">
                <a:solidFill>
                  <a:srgbClr val="6B3FA0"/>
                </a:solidFill>
                <a:latin typeface="Georgia" pitchFamily="34" charset="0"/>
                <a:ea typeface="Georgia" pitchFamily="34" charset="-122"/>
                <a:cs typeface="Georgia" pitchFamily="34" charset="-120"/>
              </a:rPr>
              <a:t>"</a:t>
            </a:r>
            <a:endParaRPr lang="en-US" sz="7200" dirty="0"/>
          </a:p>
        </p:txBody>
      </p:sp>
      <p:sp>
        <p:nvSpPr>
          <p:cNvPr id="9" name="Text 7"/>
          <p:cNvSpPr/>
          <p:nvPr/>
        </p:nvSpPr>
        <p:spPr>
          <a:xfrm>
            <a:off x="411480" y="1828800"/>
            <a:ext cx="4754880" cy="2999232"/>
          </a:xfrm>
          <a:prstGeom prst="rect">
            <a:avLst/>
          </a:prstGeom>
          <a:noFill/>
          <a:ln/>
        </p:spPr>
        <p:txBody>
          <a:bodyPr wrap="square" rtlCol="0" anchor="ctr"/>
          <a:lstStyle/>
          <a:p>
            <a:pPr indent="0" marL="0">
              <a:buNone/>
            </a:pPr>
            <a:r>
              <a:rPr lang="en-US" sz="1100" dirty="0">
                <a:solidFill>
                  <a:srgbClr val="1A2B3C"/>
                </a:solidFill>
                <a:latin typeface="Georgia" pitchFamily="34" charset="0"/>
                <a:ea typeface="Georgia" pitchFamily="34" charset="-122"/>
                <a:cs typeface="Georgia" pitchFamily="34" charset="-120"/>
              </a:rPr>
              <a:t>Every PMM leader I spoke to in the research for this book said some version of the same thing: 'We have ChatGPT. Some of our team uses Claude. We got a Perplexity license. We're covered.'</a:t>
            </a:r>
            <a:endParaRPr lang="en-US" sz="1100" dirty="0"/>
          </a:p>
          <a:p>
            <a:pPr indent="0" marL="0">
              <a:buNone/>
            </a:pPr>
            <a:endParaRPr lang="en-US" sz="1100" dirty="0"/>
          </a:p>
          <a:p>
            <a:pPr indent="0" marL="0">
              <a:buNone/>
            </a:pPr>
            <a:r>
              <a:rPr lang="en-US" sz="1100" dirty="0">
                <a:solidFill>
                  <a:srgbClr val="1A2B3C"/>
                </a:solidFill>
                <a:latin typeface="Georgia" pitchFamily="34" charset="0"/>
                <a:ea typeface="Georgia" pitchFamily="34" charset="-122"/>
                <a:cs typeface="Georgia" pitchFamily="34" charset="-120"/>
              </a:rPr>
              <a:t>None of them could describe what 'covered' meant in terms of workflow change. None of them had changed how they staffed commodity work. None of them had a definition of readiness that went beyond the procurement decision.</a:t>
            </a:r>
            <a:endParaRPr lang="en-US" sz="1100" dirty="0"/>
          </a:p>
          <a:p>
            <a:pPr indent="0" marL="0">
              <a:buNone/>
            </a:pPr>
            <a:endParaRPr lang="en-US" sz="1100" dirty="0"/>
          </a:p>
          <a:p>
            <a:pPr indent="0" marL="0">
              <a:buNone/>
            </a:pPr>
            <a:r>
              <a:rPr lang="en-US" sz="1100" dirty="0">
                <a:solidFill>
                  <a:srgbClr val="1A2B3C"/>
                </a:solidFill>
                <a:latin typeface="Georgia" pitchFamily="34" charset="0"/>
                <a:ea typeface="Georgia" pitchFamily="34" charset="-122"/>
                <a:cs typeface="Georgia" pitchFamily="34" charset="-120"/>
              </a:rPr>
              <a:t>That is adoption. It is not integration. And the six percent are not the ones still waiting to buy tools.</a:t>
            </a:r>
            <a:endParaRPr lang="en-US" sz="1100" dirty="0"/>
          </a:p>
        </p:txBody>
      </p:sp>
      <p:sp>
        <p:nvSpPr>
          <p:cNvPr id="10" name="Shape 8"/>
          <p:cNvSpPr/>
          <p:nvPr/>
        </p:nvSpPr>
        <p:spPr>
          <a:xfrm>
            <a:off x="5486400" y="1188720"/>
            <a:ext cx="3429000" cy="841248"/>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11" name="Shape 9"/>
          <p:cNvSpPr/>
          <p:nvPr/>
        </p:nvSpPr>
        <p:spPr>
          <a:xfrm>
            <a:off x="5486400" y="1188720"/>
            <a:ext cx="3429000" cy="50292"/>
          </a:xfrm>
          <a:prstGeom prst="rect">
            <a:avLst/>
          </a:prstGeom>
          <a:solidFill>
            <a:srgbClr val="C0392B"/>
          </a:solidFill>
          <a:ln w="12700">
            <a:solidFill>
              <a:srgbClr val="C0392B"/>
            </a:solidFill>
            <a:prstDash val="solid"/>
          </a:ln>
        </p:spPr>
      </p:sp>
      <p:sp>
        <p:nvSpPr>
          <p:cNvPr id="12" name="Shape 10"/>
          <p:cNvSpPr/>
          <p:nvPr/>
        </p:nvSpPr>
        <p:spPr>
          <a:xfrm>
            <a:off x="5559552" y="1325880"/>
            <a:ext cx="402336" cy="402336"/>
          </a:xfrm>
          <a:prstGeom prst="ellipse">
            <a:avLst/>
          </a:prstGeom>
          <a:solidFill>
            <a:srgbClr val="C0392B"/>
          </a:solidFill>
          <a:ln w="12700">
            <a:solidFill>
              <a:srgbClr val="C0392B"/>
            </a:solidFill>
            <a:prstDash val="solid"/>
          </a:ln>
        </p:spPr>
      </p:sp>
      <p:pic>
        <p:nvPicPr>
          <p:cNvPr id="13" name="Image 0" descr="preencoded.png">    </p:cNvPr>
          <p:cNvPicPr>
            <a:picLocks noChangeAspect="1"/>
          </p:cNvPicPr>
          <p:nvPr/>
        </p:nvPicPr>
        <p:blipFill>
          <a:blip r:embed="rId1"/>
          <a:stretch>
            <a:fillRect/>
          </a:stretch>
        </p:blipFill>
        <p:spPr>
          <a:xfrm>
            <a:off x="5596128" y="1362456"/>
            <a:ext cx="256032" cy="256032"/>
          </a:xfrm>
          <a:prstGeom prst="rect">
            <a:avLst/>
          </a:prstGeom>
        </p:spPr>
      </p:pic>
      <p:sp>
        <p:nvSpPr>
          <p:cNvPr id="14" name="Text 11"/>
          <p:cNvSpPr/>
          <p:nvPr/>
        </p:nvSpPr>
        <p:spPr>
          <a:xfrm>
            <a:off x="6053328" y="1280160"/>
            <a:ext cx="2743200" cy="256032"/>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False signal #1</a:t>
            </a:r>
            <a:endParaRPr lang="en-US" sz="1000" dirty="0"/>
          </a:p>
        </p:txBody>
      </p:sp>
      <p:sp>
        <p:nvSpPr>
          <p:cNvPr id="15" name="Text 12"/>
          <p:cNvSpPr/>
          <p:nvPr/>
        </p:nvSpPr>
        <p:spPr>
          <a:xfrm>
            <a:off x="6053328" y="1536192"/>
            <a:ext cx="2743200" cy="42062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"We bought the tools." — Tool purchase without workflow redesign is not readiness.</a:t>
            </a:r>
            <a:endParaRPr lang="en-US" sz="900" dirty="0"/>
          </a:p>
        </p:txBody>
      </p:sp>
      <p:sp>
        <p:nvSpPr>
          <p:cNvPr id="16" name="Shape 13"/>
          <p:cNvSpPr/>
          <p:nvPr/>
        </p:nvSpPr>
        <p:spPr>
          <a:xfrm>
            <a:off x="5486400" y="2121408"/>
            <a:ext cx="3429000" cy="841248"/>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17" name="Shape 14"/>
          <p:cNvSpPr/>
          <p:nvPr/>
        </p:nvSpPr>
        <p:spPr>
          <a:xfrm>
            <a:off x="5486400" y="2121408"/>
            <a:ext cx="3429000" cy="50292"/>
          </a:xfrm>
          <a:prstGeom prst="rect">
            <a:avLst/>
          </a:prstGeom>
          <a:solidFill>
            <a:srgbClr val="C0392B"/>
          </a:solidFill>
          <a:ln w="12700">
            <a:solidFill>
              <a:srgbClr val="C0392B"/>
            </a:solidFill>
            <a:prstDash val="solid"/>
          </a:ln>
        </p:spPr>
      </p:sp>
      <p:sp>
        <p:nvSpPr>
          <p:cNvPr id="18" name="Shape 15"/>
          <p:cNvSpPr/>
          <p:nvPr/>
        </p:nvSpPr>
        <p:spPr>
          <a:xfrm>
            <a:off x="5559552" y="2258568"/>
            <a:ext cx="402336" cy="402336"/>
          </a:xfrm>
          <a:prstGeom prst="ellipse">
            <a:avLst/>
          </a:prstGeom>
          <a:solidFill>
            <a:srgbClr val="C0392B"/>
          </a:solidFill>
          <a:ln w="12700">
            <a:solidFill>
              <a:srgbClr val="C0392B"/>
            </a:solidFill>
            <a:prstDash val="solid"/>
          </a:ln>
        </p:spPr>
      </p:sp>
      <p:pic>
        <p:nvPicPr>
          <p:cNvPr id="19" name="Image 1" descr="preencoded.png">    </p:cNvPr>
          <p:cNvPicPr>
            <a:picLocks noChangeAspect="1"/>
          </p:cNvPicPr>
          <p:nvPr/>
        </p:nvPicPr>
        <p:blipFill>
          <a:blip r:embed="rId2"/>
          <a:stretch>
            <a:fillRect/>
          </a:stretch>
        </p:blipFill>
        <p:spPr>
          <a:xfrm>
            <a:off x="5596128" y="2295144"/>
            <a:ext cx="256032" cy="256032"/>
          </a:xfrm>
          <a:prstGeom prst="rect">
            <a:avLst/>
          </a:prstGeom>
        </p:spPr>
      </p:pic>
      <p:sp>
        <p:nvSpPr>
          <p:cNvPr id="20" name="Text 16"/>
          <p:cNvSpPr/>
          <p:nvPr/>
        </p:nvSpPr>
        <p:spPr>
          <a:xfrm>
            <a:off x="6053328" y="2212848"/>
            <a:ext cx="2743200" cy="256032"/>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False signal #2</a:t>
            </a:r>
            <a:endParaRPr lang="en-US" sz="1000" dirty="0"/>
          </a:p>
        </p:txBody>
      </p:sp>
      <p:sp>
        <p:nvSpPr>
          <p:cNvPr id="21" name="Text 17"/>
          <p:cNvSpPr/>
          <p:nvPr/>
        </p:nvSpPr>
        <p:spPr>
          <a:xfrm>
            <a:off x="6053328" y="2468880"/>
            <a:ext cx="2743200" cy="42062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"Our team is experimenting." — Scattered individual use without org-level integration is not readiness.</a:t>
            </a:r>
            <a:endParaRPr lang="en-US" sz="900" dirty="0"/>
          </a:p>
        </p:txBody>
      </p:sp>
      <p:sp>
        <p:nvSpPr>
          <p:cNvPr id="22" name="Shape 18"/>
          <p:cNvSpPr/>
          <p:nvPr/>
        </p:nvSpPr>
        <p:spPr>
          <a:xfrm>
            <a:off x="5486400" y="3054096"/>
            <a:ext cx="3429000" cy="841248"/>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23" name="Shape 19"/>
          <p:cNvSpPr/>
          <p:nvPr/>
        </p:nvSpPr>
        <p:spPr>
          <a:xfrm>
            <a:off x="5486400" y="3054096"/>
            <a:ext cx="3429000" cy="50292"/>
          </a:xfrm>
          <a:prstGeom prst="rect">
            <a:avLst/>
          </a:prstGeom>
          <a:solidFill>
            <a:srgbClr val="C0392B"/>
          </a:solidFill>
          <a:ln w="12700">
            <a:solidFill>
              <a:srgbClr val="C0392B"/>
            </a:solidFill>
            <a:prstDash val="solid"/>
          </a:ln>
        </p:spPr>
      </p:sp>
      <p:sp>
        <p:nvSpPr>
          <p:cNvPr id="24" name="Shape 20"/>
          <p:cNvSpPr/>
          <p:nvPr/>
        </p:nvSpPr>
        <p:spPr>
          <a:xfrm>
            <a:off x="5559552" y="3191256"/>
            <a:ext cx="402336" cy="402336"/>
          </a:xfrm>
          <a:prstGeom prst="ellipse">
            <a:avLst/>
          </a:prstGeom>
          <a:solidFill>
            <a:srgbClr val="C0392B"/>
          </a:solidFill>
          <a:ln w="12700">
            <a:solidFill>
              <a:srgbClr val="C0392B"/>
            </a:solidFill>
            <a:prstDash val="solid"/>
          </a:ln>
        </p:spPr>
      </p:sp>
      <p:pic>
        <p:nvPicPr>
          <p:cNvPr id="25" name="Image 2" descr="preencoded.png">    </p:cNvPr>
          <p:cNvPicPr>
            <a:picLocks noChangeAspect="1"/>
          </p:cNvPicPr>
          <p:nvPr/>
        </p:nvPicPr>
        <p:blipFill>
          <a:blip r:embed="rId3"/>
          <a:stretch>
            <a:fillRect/>
          </a:stretch>
        </p:blipFill>
        <p:spPr>
          <a:xfrm>
            <a:off x="5596128" y="3227832"/>
            <a:ext cx="256032" cy="256032"/>
          </a:xfrm>
          <a:prstGeom prst="rect">
            <a:avLst/>
          </a:prstGeom>
        </p:spPr>
      </p:pic>
      <p:sp>
        <p:nvSpPr>
          <p:cNvPr id="26" name="Text 21"/>
          <p:cNvSpPr/>
          <p:nvPr/>
        </p:nvSpPr>
        <p:spPr>
          <a:xfrm>
            <a:off x="6053328" y="3145536"/>
            <a:ext cx="2743200" cy="256032"/>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False signal #3</a:t>
            </a:r>
            <a:endParaRPr lang="en-US" sz="1000" dirty="0"/>
          </a:p>
        </p:txBody>
      </p:sp>
      <p:sp>
        <p:nvSpPr>
          <p:cNvPr id="27" name="Text 22"/>
          <p:cNvSpPr/>
          <p:nvPr/>
        </p:nvSpPr>
        <p:spPr>
          <a:xfrm>
            <a:off x="6053328" y="3401568"/>
            <a:ext cx="2743200" cy="42062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"We got the training." — A one-day AI workshop without structural change is not readiness.</a:t>
            </a:r>
            <a:endParaRPr lang="en-US" sz="900" dirty="0"/>
          </a:p>
        </p:txBody>
      </p:sp>
      <p:sp>
        <p:nvSpPr>
          <p:cNvPr id="28" name="Shape 23"/>
          <p:cNvSpPr/>
          <p:nvPr/>
        </p:nvSpPr>
        <p:spPr>
          <a:xfrm>
            <a:off x="5486400" y="3986784"/>
            <a:ext cx="3429000" cy="841248"/>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29" name="Shape 24"/>
          <p:cNvSpPr/>
          <p:nvPr/>
        </p:nvSpPr>
        <p:spPr>
          <a:xfrm>
            <a:off x="5486400" y="3986784"/>
            <a:ext cx="3429000" cy="50292"/>
          </a:xfrm>
          <a:prstGeom prst="rect">
            <a:avLst/>
          </a:prstGeom>
          <a:solidFill>
            <a:srgbClr val="1A7A4A"/>
          </a:solidFill>
          <a:ln w="12700">
            <a:solidFill>
              <a:srgbClr val="1A7A4A"/>
            </a:solidFill>
            <a:prstDash val="solid"/>
          </a:ln>
        </p:spPr>
      </p:sp>
      <p:sp>
        <p:nvSpPr>
          <p:cNvPr id="30" name="Shape 25"/>
          <p:cNvSpPr/>
          <p:nvPr/>
        </p:nvSpPr>
        <p:spPr>
          <a:xfrm>
            <a:off x="5559552" y="4123944"/>
            <a:ext cx="402336" cy="402336"/>
          </a:xfrm>
          <a:prstGeom prst="ellipse">
            <a:avLst/>
          </a:prstGeom>
          <a:solidFill>
            <a:srgbClr val="1A7A4A"/>
          </a:solidFill>
          <a:ln w="12700">
            <a:solidFill>
              <a:srgbClr val="1A7A4A"/>
            </a:solidFill>
            <a:prstDash val="solid"/>
          </a:ln>
        </p:spPr>
      </p:sp>
      <p:pic>
        <p:nvPicPr>
          <p:cNvPr id="31" name="Image 3" descr="preencoded.png">    </p:cNvPr>
          <p:cNvPicPr>
            <a:picLocks noChangeAspect="1"/>
          </p:cNvPicPr>
          <p:nvPr/>
        </p:nvPicPr>
        <p:blipFill>
          <a:blip r:embed="rId4"/>
          <a:stretch>
            <a:fillRect/>
          </a:stretch>
        </p:blipFill>
        <p:spPr>
          <a:xfrm>
            <a:off x="5596128" y="4160520"/>
            <a:ext cx="256032" cy="256032"/>
          </a:xfrm>
          <a:prstGeom prst="rect">
            <a:avLst/>
          </a:prstGeom>
        </p:spPr>
      </p:pic>
      <p:sp>
        <p:nvSpPr>
          <p:cNvPr id="32" name="Text 26"/>
          <p:cNvSpPr/>
          <p:nvPr/>
        </p:nvSpPr>
        <p:spPr>
          <a:xfrm>
            <a:off x="6053328" y="4078224"/>
            <a:ext cx="2743200" cy="256032"/>
          </a:xfrm>
          <a:prstGeom prst="rect">
            <a:avLst/>
          </a:prstGeom>
          <a:noFill/>
          <a:ln/>
        </p:spPr>
        <p:txBody>
          <a:bodyPr wrap="square" rtlCol="0" anchor="ctr"/>
          <a:lstStyle/>
          <a:p>
            <a:pPr indent="0" marL="0">
              <a:buNone/>
            </a:pPr>
            <a:r>
              <a:rPr lang="en-US" sz="1000" b="1" dirty="0">
                <a:solidFill>
                  <a:srgbClr val="1A2B3C"/>
                </a:solidFill>
                <a:latin typeface="Arial" pitchFamily="34" charset="0"/>
                <a:ea typeface="Arial" pitchFamily="34" charset="-122"/>
                <a:cs typeface="Arial" pitchFamily="34" charset="-120"/>
              </a:rPr>
              <a:t>What readiness actually is</a:t>
            </a:r>
            <a:endParaRPr lang="en-US" sz="1000" dirty="0"/>
          </a:p>
        </p:txBody>
      </p:sp>
      <p:sp>
        <p:nvSpPr>
          <p:cNvPr id="33" name="Text 27"/>
          <p:cNvSpPr/>
          <p:nvPr/>
        </p:nvSpPr>
        <p:spPr>
          <a:xfrm>
            <a:off x="6053328" y="4334256"/>
            <a:ext cx="2743200" cy="420624"/>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A PMM organization that has redesigned its workflow, roles, and content architecture around AI — not just added it on top.</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sp>
      <p:sp>
        <p:nvSpPr>
          <p:cNvPr id="3" name="Text 1"/>
          <p:cNvSpPr/>
          <p:nvPr/>
        </p:nvSpPr>
        <p:spPr>
          <a:xfrm>
            <a:off x="365760" y="0"/>
            <a:ext cx="8412480" cy="658368"/>
          </a:xfrm>
          <a:prstGeom prst="rect">
            <a:avLst/>
          </a:prstGeom>
          <a:noFill/>
          <a:ln/>
        </p:spPr>
        <p:txBody>
          <a:bodyPr wrap="square" rtlCol="0" anchor="ctr"/>
          <a:lstStyle/>
          <a:p>
            <a:pPr indent="0" marL="0">
              <a:buNone/>
            </a:pPr>
            <a:r>
              <a:rPr lang="en-US" sz="1700" b="1" spc="200" kern="0" dirty="0">
                <a:solidFill>
                  <a:srgbClr val="FFFFFF"/>
                </a:solidFill>
                <a:latin typeface="Arial" pitchFamily="34" charset="0"/>
                <a:ea typeface="Arial" pitchFamily="34" charset="-122"/>
                <a:cs typeface="Arial" pitchFamily="34" charset="-120"/>
              </a:rPr>
              <a:t>FIGURE 1: THE PMM READINESS SPECTRUM</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sp>
      <p:sp>
        <p:nvSpPr>
          <p:cNvPr id="5" name="Text 3"/>
          <p:cNvSpPr/>
          <p:nvPr/>
        </p:nvSpPr>
        <p:spPr>
          <a:xfrm>
            <a:off x="365760" y="658368"/>
            <a:ext cx="8412480" cy="384048"/>
          </a:xfrm>
          <a:prstGeom prst="rect">
            <a:avLst/>
          </a:prstGeom>
          <a:noFill/>
          <a:ln/>
        </p:spPr>
        <p:txBody>
          <a:bodyPr wrap="square" rtlCol="0" anchor="ctr"/>
          <a:lstStyle/>
          <a:p>
            <a:pPr indent="0" marL="0">
              <a:buNone/>
            </a:pPr>
            <a:r>
              <a:rPr lang="en-US" sz="1300" i="1" dirty="0">
                <a:solidFill>
                  <a:srgbClr val="FFFFFF"/>
                </a:solidFill>
                <a:latin typeface="Georgia" pitchFamily="34" charset="0"/>
                <a:ea typeface="Georgia" pitchFamily="34" charset="-122"/>
                <a:cs typeface="Georgia" pitchFamily="34" charset="-120"/>
              </a:rPr>
              <a:t>Five levels of AI integration — and where most organizations actually sit.</a:t>
            </a:r>
            <a:endParaRPr lang="en-US" sz="1300" dirty="0"/>
          </a:p>
        </p:txBody>
      </p:sp>
      <p:sp>
        <p:nvSpPr>
          <p:cNvPr id="6" name="Shape 4"/>
          <p:cNvSpPr/>
          <p:nvPr/>
        </p:nvSpPr>
        <p:spPr>
          <a:xfrm>
            <a:off x="182880" y="1207008"/>
            <a:ext cx="3337560" cy="658368"/>
          </a:xfrm>
          <a:prstGeom prst="rect">
            <a:avLst/>
          </a:prstGeom>
          <a:solidFill>
            <a:srgbClr val="FFFFFF"/>
          </a:solidFill>
          <a:ln w="6350">
            <a:solidFill>
              <a:srgbClr val="E0E8F0"/>
            </a:solidFill>
            <a:prstDash val="solid"/>
          </a:ln>
        </p:spPr>
      </p:sp>
      <p:sp>
        <p:nvSpPr>
          <p:cNvPr id="7" name="Shape 5"/>
          <p:cNvSpPr/>
          <p:nvPr/>
        </p:nvSpPr>
        <p:spPr>
          <a:xfrm>
            <a:off x="182880" y="1207008"/>
            <a:ext cx="54864" cy="658368"/>
          </a:xfrm>
          <a:prstGeom prst="rect">
            <a:avLst/>
          </a:prstGeom>
          <a:solidFill>
            <a:srgbClr val="C0392B"/>
          </a:solidFill>
          <a:ln w="12700">
            <a:solidFill>
              <a:srgbClr val="C0392B"/>
            </a:solidFill>
            <a:prstDash val="solid"/>
          </a:ln>
        </p:spPr>
      </p:sp>
      <p:sp>
        <p:nvSpPr>
          <p:cNvPr id="8" name="Shape 6"/>
          <p:cNvSpPr/>
          <p:nvPr/>
        </p:nvSpPr>
        <p:spPr>
          <a:xfrm>
            <a:off x="292608" y="1335024"/>
            <a:ext cx="384048" cy="384048"/>
          </a:xfrm>
          <a:prstGeom prst="ellipse">
            <a:avLst/>
          </a:prstGeom>
          <a:solidFill>
            <a:srgbClr val="C0392B"/>
          </a:solidFill>
          <a:ln w="12700">
            <a:solidFill>
              <a:srgbClr val="C0392B"/>
            </a:solidFill>
            <a:prstDash val="solid"/>
          </a:ln>
        </p:spPr>
      </p:sp>
      <p:sp>
        <p:nvSpPr>
          <p:cNvPr id="9" name="Text 7"/>
          <p:cNvSpPr/>
          <p:nvPr/>
        </p:nvSpPr>
        <p:spPr>
          <a:xfrm>
            <a:off x="292608" y="1335024"/>
            <a:ext cx="384048" cy="384048"/>
          </a:xfrm>
          <a:prstGeom prst="rect">
            <a:avLst/>
          </a:prstGeom>
          <a:noFill/>
          <a:ln/>
        </p:spPr>
        <p:txBody>
          <a:bodyPr wrap="square" rtlCol="0" anchor="ctr"/>
          <a:lstStyle/>
          <a:p>
            <a:pPr algn="ctr" indent="0" marL="0">
              <a:buNone/>
            </a:pPr>
            <a:r>
              <a:rPr lang="en-US" sz="1400" b="1" dirty="0">
                <a:solidFill>
                  <a:srgbClr val="FFFFFF"/>
                </a:solidFill>
                <a:latin typeface="Arial Black" pitchFamily="34" charset="0"/>
                <a:ea typeface="Arial Black" pitchFamily="34" charset="-122"/>
                <a:cs typeface="Arial Black" pitchFamily="34" charset="-120"/>
              </a:rPr>
              <a:t>1</a:t>
            </a:r>
            <a:endParaRPr lang="en-US" sz="1400" dirty="0"/>
          </a:p>
        </p:txBody>
      </p:sp>
      <p:sp>
        <p:nvSpPr>
          <p:cNvPr id="10" name="Text 8"/>
          <p:cNvSpPr/>
          <p:nvPr/>
        </p:nvSpPr>
        <p:spPr>
          <a:xfrm>
            <a:off x="768096" y="1261872"/>
            <a:ext cx="2651760" cy="256032"/>
          </a:xfrm>
          <a:prstGeom prst="rect">
            <a:avLst/>
          </a:prstGeom>
          <a:noFill/>
          <a:ln/>
        </p:spPr>
        <p:txBody>
          <a:bodyPr wrap="square" rtlCol="0" anchor="ctr"/>
          <a:lstStyle/>
          <a:p>
            <a:pPr indent="0" marL="0">
              <a:buNone/>
            </a:pPr>
            <a:r>
              <a:rPr lang="en-US" sz="1100" b="1" dirty="0">
                <a:solidFill>
                  <a:srgbClr val="1A2B3C"/>
                </a:solidFill>
                <a:latin typeface="Arial" pitchFamily="34" charset="0"/>
                <a:ea typeface="Arial" pitchFamily="34" charset="-122"/>
                <a:cs typeface="Arial" pitchFamily="34" charset="-120"/>
              </a:rPr>
              <a:t>AI-Unaware</a:t>
            </a:r>
            <a:endParaRPr lang="en-US" sz="1100" dirty="0"/>
          </a:p>
        </p:txBody>
      </p:sp>
      <p:sp>
        <p:nvSpPr>
          <p:cNvPr id="11" name="Text 9"/>
          <p:cNvSpPr/>
          <p:nvPr/>
        </p:nvSpPr>
        <p:spPr>
          <a:xfrm>
            <a:off x="768096" y="1517904"/>
            <a:ext cx="2651760" cy="310896"/>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No AI tools deployed. Team using Google Docs and the same processes as 2022. Management hasn't made AI a priority.</a:t>
            </a:r>
            <a:endParaRPr lang="en-US" sz="850" dirty="0"/>
          </a:p>
        </p:txBody>
      </p:sp>
      <p:sp>
        <p:nvSpPr>
          <p:cNvPr id="12" name="Shape 10"/>
          <p:cNvSpPr/>
          <p:nvPr/>
        </p:nvSpPr>
        <p:spPr>
          <a:xfrm>
            <a:off x="3657600" y="1344168"/>
            <a:ext cx="5029200" cy="384048"/>
          </a:xfrm>
          <a:prstGeom prst="rect">
            <a:avLst/>
          </a:prstGeom>
          <a:solidFill>
            <a:srgbClr val="D8E4EE"/>
          </a:solidFill>
          <a:ln w="12700">
            <a:solidFill>
              <a:srgbClr val="D8E4EE"/>
            </a:solidFill>
            <a:prstDash val="solid"/>
          </a:ln>
        </p:spPr>
      </p:sp>
      <p:sp>
        <p:nvSpPr>
          <p:cNvPr id="13" name="Shape 11"/>
          <p:cNvSpPr/>
          <p:nvPr/>
        </p:nvSpPr>
        <p:spPr>
          <a:xfrm>
            <a:off x="3657600" y="1344168"/>
            <a:ext cx="1106424" cy="384048"/>
          </a:xfrm>
          <a:prstGeom prst="rect">
            <a:avLst/>
          </a:prstGeom>
          <a:solidFill>
            <a:srgbClr val="C0392B"/>
          </a:solidFill>
          <a:ln w="12700">
            <a:solidFill>
              <a:srgbClr val="C0392B"/>
            </a:solidFill>
            <a:prstDash val="solid"/>
          </a:ln>
        </p:spPr>
      </p:sp>
      <p:sp>
        <p:nvSpPr>
          <p:cNvPr id="14" name="Text 12"/>
          <p:cNvSpPr/>
          <p:nvPr/>
        </p:nvSpPr>
        <p:spPr>
          <a:xfrm>
            <a:off x="4818888" y="1344168"/>
            <a:ext cx="594360" cy="384048"/>
          </a:xfrm>
          <a:prstGeom prst="rect">
            <a:avLst/>
          </a:prstGeom>
          <a:noFill/>
          <a:ln/>
        </p:spPr>
        <p:txBody>
          <a:bodyPr wrap="square" rtlCol="0" anchor="ctr"/>
          <a:lstStyle/>
          <a:p>
            <a:pPr indent="0" marL="0">
              <a:buNone/>
            </a:pPr>
            <a:r>
              <a:rPr lang="en-US" sz="1300" b="1" dirty="0">
                <a:solidFill>
                  <a:srgbClr val="C0392B"/>
                </a:solidFill>
                <a:latin typeface="Arial Black" pitchFamily="34" charset="0"/>
                <a:ea typeface="Arial Black" pitchFamily="34" charset="-122"/>
                <a:cs typeface="Arial Black" pitchFamily="34" charset="-120"/>
              </a:rPr>
              <a:t>22%</a:t>
            </a:r>
            <a:endParaRPr lang="en-US" sz="1300" dirty="0"/>
          </a:p>
        </p:txBody>
      </p:sp>
      <p:sp>
        <p:nvSpPr>
          <p:cNvPr id="15" name="Shape 13"/>
          <p:cNvSpPr/>
          <p:nvPr/>
        </p:nvSpPr>
        <p:spPr>
          <a:xfrm>
            <a:off x="182880" y="1956816"/>
            <a:ext cx="3337560" cy="658368"/>
          </a:xfrm>
          <a:prstGeom prst="rect">
            <a:avLst/>
          </a:prstGeom>
          <a:solidFill>
            <a:srgbClr val="FFFFFF"/>
          </a:solidFill>
          <a:ln w="6350">
            <a:solidFill>
              <a:srgbClr val="E0E8F0"/>
            </a:solidFill>
            <a:prstDash val="solid"/>
          </a:ln>
        </p:spPr>
      </p:sp>
      <p:sp>
        <p:nvSpPr>
          <p:cNvPr id="16" name="Shape 14"/>
          <p:cNvSpPr/>
          <p:nvPr/>
        </p:nvSpPr>
        <p:spPr>
          <a:xfrm>
            <a:off x="182880" y="1956816"/>
            <a:ext cx="54864" cy="658368"/>
          </a:xfrm>
          <a:prstGeom prst="rect">
            <a:avLst/>
          </a:prstGeom>
          <a:solidFill>
            <a:srgbClr val="D4790A"/>
          </a:solidFill>
          <a:ln w="12700">
            <a:solidFill>
              <a:srgbClr val="D4790A"/>
            </a:solidFill>
            <a:prstDash val="solid"/>
          </a:ln>
        </p:spPr>
      </p:sp>
      <p:sp>
        <p:nvSpPr>
          <p:cNvPr id="17" name="Shape 15"/>
          <p:cNvSpPr/>
          <p:nvPr/>
        </p:nvSpPr>
        <p:spPr>
          <a:xfrm>
            <a:off x="292608" y="2084832"/>
            <a:ext cx="384048" cy="384048"/>
          </a:xfrm>
          <a:prstGeom prst="ellipse">
            <a:avLst/>
          </a:prstGeom>
          <a:solidFill>
            <a:srgbClr val="D4790A"/>
          </a:solidFill>
          <a:ln w="12700">
            <a:solidFill>
              <a:srgbClr val="D4790A"/>
            </a:solidFill>
            <a:prstDash val="solid"/>
          </a:ln>
        </p:spPr>
      </p:sp>
      <p:sp>
        <p:nvSpPr>
          <p:cNvPr id="18" name="Text 16"/>
          <p:cNvSpPr/>
          <p:nvPr/>
        </p:nvSpPr>
        <p:spPr>
          <a:xfrm>
            <a:off x="292608" y="2084832"/>
            <a:ext cx="384048" cy="384048"/>
          </a:xfrm>
          <a:prstGeom prst="rect">
            <a:avLst/>
          </a:prstGeom>
          <a:noFill/>
          <a:ln/>
        </p:spPr>
        <p:txBody>
          <a:bodyPr wrap="square" rtlCol="0" anchor="ctr"/>
          <a:lstStyle/>
          <a:p>
            <a:pPr algn="ctr" indent="0" marL="0">
              <a:buNone/>
            </a:pPr>
            <a:r>
              <a:rPr lang="en-US" sz="1400" b="1" dirty="0">
                <a:solidFill>
                  <a:srgbClr val="FFFFFF"/>
                </a:solidFill>
                <a:latin typeface="Arial Black" pitchFamily="34" charset="0"/>
                <a:ea typeface="Arial Black" pitchFamily="34" charset="-122"/>
                <a:cs typeface="Arial Black" pitchFamily="34" charset="-120"/>
              </a:rPr>
              <a:t>2</a:t>
            </a:r>
            <a:endParaRPr lang="en-US" sz="1400" dirty="0"/>
          </a:p>
        </p:txBody>
      </p:sp>
      <p:sp>
        <p:nvSpPr>
          <p:cNvPr id="19" name="Text 17"/>
          <p:cNvSpPr/>
          <p:nvPr/>
        </p:nvSpPr>
        <p:spPr>
          <a:xfrm>
            <a:off x="768096" y="2011680"/>
            <a:ext cx="2651760" cy="256032"/>
          </a:xfrm>
          <a:prstGeom prst="rect">
            <a:avLst/>
          </a:prstGeom>
          <a:noFill/>
          <a:ln/>
        </p:spPr>
        <p:txBody>
          <a:bodyPr wrap="square" rtlCol="0" anchor="ctr"/>
          <a:lstStyle/>
          <a:p>
            <a:pPr indent="0" marL="0">
              <a:buNone/>
            </a:pPr>
            <a:r>
              <a:rPr lang="en-US" sz="1100" b="1" dirty="0">
                <a:solidFill>
                  <a:srgbClr val="1A2B3C"/>
                </a:solidFill>
                <a:latin typeface="Arial" pitchFamily="34" charset="0"/>
                <a:ea typeface="Arial" pitchFamily="34" charset="-122"/>
                <a:cs typeface="Arial" pitchFamily="34" charset="-120"/>
              </a:rPr>
              <a:t>Tool-Curious</a:t>
            </a:r>
            <a:endParaRPr lang="en-US" sz="1100" dirty="0"/>
          </a:p>
        </p:txBody>
      </p:sp>
      <p:sp>
        <p:nvSpPr>
          <p:cNvPr id="20" name="Text 18"/>
          <p:cNvSpPr/>
          <p:nvPr/>
        </p:nvSpPr>
        <p:spPr>
          <a:xfrm>
            <a:off x="768096" y="2267712"/>
            <a:ext cx="2651760" cy="310896"/>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A few individuals experimenting with ChatGPT or Claude. No standardization, no shared prompts, no workflow change.</a:t>
            </a:r>
            <a:endParaRPr lang="en-US" sz="850" dirty="0"/>
          </a:p>
        </p:txBody>
      </p:sp>
      <p:sp>
        <p:nvSpPr>
          <p:cNvPr id="21" name="Shape 19"/>
          <p:cNvSpPr/>
          <p:nvPr/>
        </p:nvSpPr>
        <p:spPr>
          <a:xfrm>
            <a:off x="3657600" y="2093976"/>
            <a:ext cx="5029200" cy="384048"/>
          </a:xfrm>
          <a:prstGeom prst="rect">
            <a:avLst/>
          </a:prstGeom>
          <a:solidFill>
            <a:srgbClr val="D8E4EE"/>
          </a:solidFill>
          <a:ln w="12700">
            <a:solidFill>
              <a:srgbClr val="D8E4EE"/>
            </a:solidFill>
            <a:prstDash val="solid"/>
          </a:ln>
        </p:spPr>
      </p:sp>
      <p:sp>
        <p:nvSpPr>
          <p:cNvPr id="22" name="Shape 20"/>
          <p:cNvSpPr/>
          <p:nvPr/>
        </p:nvSpPr>
        <p:spPr>
          <a:xfrm>
            <a:off x="3657600" y="2093976"/>
            <a:ext cx="2061972" cy="384048"/>
          </a:xfrm>
          <a:prstGeom prst="rect">
            <a:avLst/>
          </a:prstGeom>
          <a:solidFill>
            <a:srgbClr val="D4790A"/>
          </a:solidFill>
          <a:ln w="12700">
            <a:solidFill>
              <a:srgbClr val="D4790A"/>
            </a:solidFill>
            <a:prstDash val="solid"/>
          </a:ln>
        </p:spPr>
      </p:sp>
      <p:sp>
        <p:nvSpPr>
          <p:cNvPr id="23" name="Text 21"/>
          <p:cNvSpPr/>
          <p:nvPr/>
        </p:nvSpPr>
        <p:spPr>
          <a:xfrm>
            <a:off x="5774436" y="2093976"/>
            <a:ext cx="594360" cy="384048"/>
          </a:xfrm>
          <a:prstGeom prst="rect">
            <a:avLst/>
          </a:prstGeom>
          <a:noFill/>
          <a:ln/>
        </p:spPr>
        <p:txBody>
          <a:bodyPr wrap="square" rtlCol="0" anchor="ctr"/>
          <a:lstStyle/>
          <a:p>
            <a:pPr indent="0" marL="0">
              <a:buNone/>
            </a:pPr>
            <a:r>
              <a:rPr lang="en-US" sz="1300" b="1" dirty="0">
                <a:solidFill>
                  <a:srgbClr val="D4790A"/>
                </a:solidFill>
                <a:latin typeface="Arial Black" pitchFamily="34" charset="0"/>
                <a:ea typeface="Arial Black" pitchFamily="34" charset="-122"/>
                <a:cs typeface="Arial Black" pitchFamily="34" charset="-120"/>
              </a:rPr>
              <a:t>41%</a:t>
            </a:r>
            <a:endParaRPr lang="en-US" sz="1300" dirty="0"/>
          </a:p>
        </p:txBody>
      </p:sp>
      <p:sp>
        <p:nvSpPr>
          <p:cNvPr id="24" name="Shape 22"/>
          <p:cNvSpPr/>
          <p:nvPr/>
        </p:nvSpPr>
        <p:spPr>
          <a:xfrm>
            <a:off x="182880" y="2706624"/>
            <a:ext cx="3337560" cy="658368"/>
          </a:xfrm>
          <a:prstGeom prst="rect">
            <a:avLst/>
          </a:prstGeom>
          <a:solidFill>
            <a:srgbClr val="FFFFFF"/>
          </a:solidFill>
          <a:ln w="6350">
            <a:solidFill>
              <a:srgbClr val="E0E8F0"/>
            </a:solidFill>
            <a:prstDash val="solid"/>
          </a:ln>
        </p:spPr>
      </p:sp>
      <p:sp>
        <p:nvSpPr>
          <p:cNvPr id="25" name="Shape 23"/>
          <p:cNvSpPr/>
          <p:nvPr/>
        </p:nvSpPr>
        <p:spPr>
          <a:xfrm>
            <a:off x="182880" y="2706624"/>
            <a:ext cx="54864" cy="658368"/>
          </a:xfrm>
          <a:prstGeom prst="rect">
            <a:avLst/>
          </a:prstGeom>
          <a:solidFill>
            <a:srgbClr val="D4A843"/>
          </a:solidFill>
          <a:ln w="12700">
            <a:solidFill>
              <a:srgbClr val="D4A843"/>
            </a:solidFill>
            <a:prstDash val="solid"/>
          </a:ln>
        </p:spPr>
      </p:sp>
      <p:sp>
        <p:nvSpPr>
          <p:cNvPr id="26" name="Shape 24"/>
          <p:cNvSpPr/>
          <p:nvPr/>
        </p:nvSpPr>
        <p:spPr>
          <a:xfrm>
            <a:off x="292608" y="2834640"/>
            <a:ext cx="384048" cy="384048"/>
          </a:xfrm>
          <a:prstGeom prst="ellipse">
            <a:avLst/>
          </a:prstGeom>
          <a:solidFill>
            <a:srgbClr val="D4A843"/>
          </a:solidFill>
          <a:ln w="12700">
            <a:solidFill>
              <a:srgbClr val="D4A843"/>
            </a:solidFill>
            <a:prstDash val="solid"/>
          </a:ln>
        </p:spPr>
      </p:sp>
      <p:sp>
        <p:nvSpPr>
          <p:cNvPr id="27" name="Text 25"/>
          <p:cNvSpPr/>
          <p:nvPr/>
        </p:nvSpPr>
        <p:spPr>
          <a:xfrm>
            <a:off x="292608" y="2834640"/>
            <a:ext cx="384048" cy="384048"/>
          </a:xfrm>
          <a:prstGeom prst="rect">
            <a:avLst/>
          </a:prstGeom>
          <a:noFill/>
          <a:ln/>
        </p:spPr>
        <p:txBody>
          <a:bodyPr wrap="square" rtlCol="0" anchor="ctr"/>
          <a:lstStyle/>
          <a:p>
            <a:pPr algn="ctr" indent="0" marL="0">
              <a:buNone/>
            </a:pPr>
            <a:r>
              <a:rPr lang="en-US" sz="1400" b="1" dirty="0">
                <a:solidFill>
                  <a:srgbClr val="FFFFFF"/>
                </a:solidFill>
                <a:latin typeface="Arial Black" pitchFamily="34" charset="0"/>
                <a:ea typeface="Arial Black" pitchFamily="34" charset="-122"/>
                <a:cs typeface="Arial Black" pitchFamily="34" charset="-120"/>
              </a:rPr>
              <a:t>3</a:t>
            </a:r>
            <a:endParaRPr lang="en-US" sz="1400" dirty="0"/>
          </a:p>
        </p:txBody>
      </p:sp>
      <p:sp>
        <p:nvSpPr>
          <p:cNvPr id="28" name="Text 26"/>
          <p:cNvSpPr/>
          <p:nvPr/>
        </p:nvSpPr>
        <p:spPr>
          <a:xfrm>
            <a:off x="768096" y="2761488"/>
            <a:ext cx="2651760" cy="256032"/>
          </a:xfrm>
          <a:prstGeom prst="rect">
            <a:avLst/>
          </a:prstGeom>
          <a:noFill/>
          <a:ln/>
        </p:spPr>
        <p:txBody>
          <a:bodyPr wrap="square" rtlCol="0" anchor="ctr"/>
          <a:lstStyle/>
          <a:p>
            <a:pPr indent="0" marL="0">
              <a:buNone/>
            </a:pPr>
            <a:r>
              <a:rPr lang="en-US" sz="1100" b="1" dirty="0">
                <a:solidFill>
                  <a:srgbClr val="1A2B3C"/>
                </a:solidFill>
                <a:latin typeface="Arial" pitchFamily="34" charset="0"/>
                <a:ea typeface="Arial" pitchFamily="34" charset="-122"/>
                <a:cs typeface="Arial" pitchFamily="34" charset="-120"/>
              </a:rPr>
              <a:t>Tool-Adopted</a:t>
            </a:r>
            <a:endParaRPr lang="en-US" sz="1100" dirty="0"/>
          </a:p>
        </p:txBody>
      </p:sp>
      <p:sp>
        <p:nvSpPr>
          <p:cNvPr id="29" name="Text 27"/>
          <p:cNvSpPr/>
          <p:nvPr/>
        </p:nvSpPr>
        <p:spPr>
          <a:xfrm>
            <a:off x="768096" y="3017520"/>
            <a:ext cx="2651760" cy="310896"/>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Licenses purchased, some team-wide usage. Still using AI as a faster way to do the same old process, not a different process.</a:t>
            </a:r>
            <a:endParaRPr lang="en-US" sz="850" dirty="0"/>
          </a:p>
        </p:txBody>
      </p:sp>
      <p:sp>
        <p:nvSpPr>
          <p:cNvPr id="30" name="Shape 28"/>
          <p:cNvSpPr/>
          <p:nvPr/>
        </p:nvSpPr>
        <p:spPr>
          <a:xfrm>
            <a:off x="3657600" y="2843784"/>
            <a:ext cx="5029200" cy="384048"/>
          </a:xfrm>
          <a:prstGeom prst="rect">
            <a:avLst/>
          </a:prstGeom>
          <a:solidFill>
            <a:srgbClr val="D8E4EE"/>
          </a:solidFill>
          <a:ln w="12700">
            <a:solidFill>
              <a:srgbClr val="D8E4EE"/>
            </a:solidFill>
            <a:prstDash val="solid"/>
          </a:ln>
        </p:spPr>
      </p:sp>
      <p:sp>
        <p:nvSpPr>
          <p:cNvPr id="31" name="Shape 29"/>
          <p:cNvSpPr/>
          <p:nvPr/>
        </p:nvSpPr>
        <p:spPr>
          <a:xfrm>
            <a:off x="3657600" y="2843784"/>
            <a:ext cx="1257300" cy="384048"/>
          </a:xfrm>
          <a:prstGeom prst="rect">
            <a:avLst/>
          </a:prstGeom>
          <a:solidFill>
            <a:srgbClr val="D4A843"/>
          </a:solidFill>
          <a:ln w="12700">
            <a:solidFill>
              <a:srgbClr val="D4A843"/>
            </a:solidFill>
            <a:prstDash val="solid"/>
          </a:ln>
        </p:spPr>
      </p:sp>
      <p:sp>
        <p:nvSpPr>
          <p:cNvPr id="32" name="Text 30"/>
          <p:cNvSpPr/>
          <p:nvPr/>
        </p:nvSpPr>
        <p:spPr>
          <a:xfrm>
            <a:off x="4969764" y="2843784"/>
            <a:ext cx="594360" cy="384048"/>
          </a:xfrm>
          <a:prstGeom prst="rect">
            <a:avLst/>
          </a:prstGeom>
          <a:noFill/>
          <a:ln/>
        </p:spPr>
        <p:txBody>
          <a:bodyPr wrap="square" rtlCol="0" anchor="ctr"/>
          <a:lstStyle/>
          <a:p>
            <a:pPr indent="0" marL="0">
              <a:buNone/>
            </a:pPr>
            <a:r>
              <a:rPr lang="en-US" sz="1300" b="1" dirty="0">
                <a:solidFill>
                  <a:srgbClr val="D4A843"/>
                </a:solidFill>
                <a:latin typeface="Arial Black" pitchFamily="34" charset="0"/>
                <a:ea typeface="Arial Black" pitchFamily="34" charset="-122"/>
                <a:cs typeface="Arial Black" pitchFamily="34" charset="-120"/>
              </a:rPr>
              <a:t>25%</a:t>
            </a:r>
            <a:endParaRPr lang="en-US" sz="1300" dirty="0"/>
          </a:p>
        </p:txBody>
      </p:sp>
      <p:sp>
        <p:nvSpPr>
          <p:cNvPr id="33" name="Shape 31"/>
          <p:cNvSpPr/>
          <p:nvPr/>
        </p:nvSpPr>
        <p:spPr>
          <a:xfrm>
            <a:off x="182880" y="3456432"/>
            <a:ext cx="3337560" cy="658368"/>
          </a:xfrm>
          <a:prstGeom prst="rect">
            <a:avLst/>
          </a:prstGeom>
          <a:solidFill>
            <a:srgbClr val="FFFFFF"/>
          </a:solidFill>
          <a:ln w="6350">
            <a:solidFill>
              <a:srgbClr val="E0E8F0"/>
            </a:solidFill>
            <a:prstDash val="solid"/>
          </a:ln>
        </p:spPr>
      </p:sp>
      <p:sp>
        <p:nvSpPr>
          <p:cNvPr id="34" name="Shape 32"/>
          <p:cNvSpPr/>
          <p:nvPr/>
        </p:nvSpPr>
        <p:spPr>
          <a:xfrm>
            <a:off x="182880" y="3456432"/>
            <a:ext cx="54864" cy="658368"/>
          </a:xfrm>
          <a:prstGeom prst="rect">
            <a:avLst/>
          </a:prstGeom>
          <a:solidFill>
            <a:srgbClr val="0E8C8C"/>
          </a:solidFill>
          <a:ln w="12700">
            <a:solidFill>
              <a:srgbClr val="0E8C8C"/>
            </a:solidFill>
            <a:prstDash val="solid"/>
          </a:ln>
        </p:spPr>
      </p:sp>
      <p:sp>
        <p:nvSpPr>
          <p:cNvPr id="35" name="Shape 33"/>
          <p:cNvSpPr/>
          <p:nvPr/>
        </p:nvSpPr>
        <p:spPr>
          <a:xfrm>
            <a:off x="292608" y="3584448"/>
            <a:ext cx="384048" cy="384048"/>
          </a:xfrm>
          <a:prstGeom prst="ellipse">
            <a:avLst/>
          </a:prstGeom>
          <a:solidFill>
            <a:srgbClr val="0E8C8C"/>
          </a:solidFill>
          <a:ln w="12700">
            <a:solidFill>
              <a:srgbClr val="0E8C8C"/>
            </a:solidFill>
            <a:prstDash val="solid"/>
          </a:ln>
        </p:spPr>
      </p:sp>
      <p:sp>
        <p:nvSpPr>
          <p:cNvPr id="36" name="Text 34"/>
          <p:cNvSpPr/>
          <p:nvPr/>
        </p:nvSpPr>
        <p:spPr>
          <a:xfrm>
            <a:off x="292608" y="3584448"/>
            <a:ext cx="384048" cy="384048"/>
          </a:xfrm>
          <a:prstGeom prst="rect">
            <a:avLst/>
          </a:prstGeom>
          <a:noFill/>
          <a:ln/>
        </p:spPr>
        <p:txBody>
          <a:bodyPr wrap="square" rtlCol="0" anchor="ctr"/>
          <a:lstStyle/>
          <a:p>
            <a:pPr algn="ctr" indent="0" marL="0">
              <a:buNone/>
            </a:pPr>
            <a:r>
              <a:rPr lang="en-US" sz="1400" b="1" dirty="0">
                <a:solidFill>
                  <a:srgbClr val="FFFFFF"/>
                </a:solidFill>
                <a:latin typeface="Arial Black" pitchFamily="34" charset="0"/>
                <a:ea typeface="Arial Black" pitchFamily="34" charset="-122"/>
                <a:cs typeface="Arial Black" pitchFamily="34" charset="-120"/>
              </a:rPr>
              <a:t>4</a:t>
            </a:r>
            <a:endParaRPr lang="en-US" sz="1400" dirty="0"/>
          </a:p>
        </p:txBody>
      </p:sp>
      <p:sp>
        <p:nvSpPr>
          <p:cNvPr id="37" name="Text 35"/>
          <p:cNvSpPr/>
          <p:nvPr/>
        </p:nvSpPr>
        <p:spPr>
          <a:xfrm>
            <a:off x="768096" y="3511296"/>
            <a:ext cx="2651760" cy="256032"/>
          </a:xfrm>
          <a:prstGeom prst="rect">
            <a:avLst/>
          </a:prstGeom>
          <a:noFill/>
          <a:ln/>
        </p:spPr>
        <p:txBody>
          <a:bodyPr wrap="square" rtlCol="0" anchor="ctr"/>
          <a:lstStyle/>
          <a:p>
            <a:pPr indent="0" marL="0">
              <a:buNone/>
            </a:pPr>
            <a:r>
              <a:rPr lang="en-US" sz="1100" b="1" dirty="0">
                <a:solidFill>
                  <a:srgbClr val="1A2B3C"/>
                </a:solidFill>
                <a:latin typeface="Arial" pitchFamily="34" charset="0"/>
                <a:ea typeface="Arial" pitchFamily="34" charset="-122"/>
                <a:cs typeface="Arial" pitchFamily="34" charset="-120"/>
              </a:rPr>
              <a:t>Workflow-Integrated</a:t>
            </a:r>
            <a:endParaRPr lang="en-US" sz="1100" dirty="0"/>
          </a:p>
        </p:txBody>
      </p:sp>
      <p:sp>
        <p:nvSpPr>
          <p:cNvPr id="38" name="Text 36"/>
          <p:cNvSpPr/>
          <p:nvPr/>
        </p:nvSpPr>
        <p:spPr>
          <a:xfrm>
            <a:off x="768096" y="3767328"/>
            <a:ext cx="2651760" cy="310896"/>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AI is embedded in specific PMM workflows — competitive research, first drafts, battlecard generation. Roles and capacity are beginning to shift.</a:t>
            </a:r>
            <a:endParaRPr lang="en-US" sz="850" dirty="0"/>
          </a:p>
        </p:txBody>
      </p:sp>
      <p:sp>
        <p:nvSpPr>
          <p:cNvPr id="39" name="Shape 37"/>
          <p:cNvSpPr/>
          <p:nvPr/>
        </p:nvSpPr>
        <p:spPr>
          <a:xfrm>
            <a:off x="3657600" y="3593592"/>
            <a:ext cx="5029200" cy="384048"/>
          </a:xfrm>
          <a:prstGeom prst="rect">
            <a:avLst/>
          </a:prstGeom>
          <a:solidFill>
            <a:srgbClr val="D8E4EE"/>
          </a:solidFill>
          <a:ln w="12700">
            <a:solidFill>
              <a:srgbClr val="D8E4EE"/>
            </a:solidFill>
            <a:prstDash val="solid"/>
          </a:ln>
        </p:spPr>
      </p:sp>
      <p:sp>
        <p:nvSpPr>
          <p:cNvPr id="40" name="Shape 38"/>
          <p:cNvSpPr/>
          <p:nvPr/>
        </p:nvSpPr>
        <p:spPr>
          <a:xfrm>
            <a:off x="3657600" y="3593592"/>
            <a:ext cx="301752" cy="384048"/>
          </a:xfrm>
          <a:prstGeom prst="rect">
            <a:avLst/>
          </a:prstGeom>
          <a:solidFill>
            <a:srgbClr val="0E8C8C"/>
          </a:solidFill>
          <a:ln w="12700">
            <a:solidFill>
              <a:srgbClr val="0E8C8C"/>
            </a:solidFill>
            <a:prstDash val="solid"/>
          </a:ln>
        </p:spPr>
      </p:sp>
      <p:sp>
        <p:nvSpPr>
          <p:cNvPr id="41" name="Text 39"/>
          <p:cNvSpPr/>
          <p:nvPr/>
        </p:nvSpPr>
        <p:spPr>
          <a:xfrm>
            <a:off x="4014216" y="3593592"/>
            <a:ext cx="594360" cy="384048"/>
          </a:xfrm>
          <a:prstGeom prst="rect">
            <a:avLst/>
          </a:prstGeom>
          <a:noFill/>
          <a:ln/>
        </p:spPr>
        <p:txBody>
          <a:bodyPr wrap="square" rtlCol="0" anchor="ctr"/>
          <a:lstStyle/>
          <a:p>
            <a:pPr indent="0" marL="0">
              <a:buNone/>
            </a:pPr>
            <a:r>
              <a:rPr lang="en-US" sz="1300" b="1" dirty="0">
                <a:solidFill>
                  <a:srgbClr val="0E8C8C"/>
                </a:solidFill>
                <a:latin typeface="Arial Black" pitchFamily="34" charset="0"/>
                <a:ea typeface="Arial Black" pitchFamily="34" charset="-122"/>
                <a:cs typeface="Arial Black" pitchFamily="34" charset="-120"/>
              </a:rPr>
              <a:t>6%</a:t>
            </a:r>
            <a:endParaRPr lang="en-US" sz="1300" dirty="0"/>
          </a:p>
        </p:txBody>
      </p:sp>
      <p:sp>
        <p:nvSpPr>
          <p:cNvPr id="42" name="Shape 40"/>
          <p:cNvSpPr/>
          <p:nvPr/>
        </p:nvSpPr>
        <p:spPr>
          <a:xfrm>
            <a:off x="4553712" y="3621024"/>
            <a:ext cx="2286000" cy="329184"/>
          </a:xfrm>
          <a:prstGeom prst="rect">
            <a:avLst/>
          </a:prstGeom>
          <a:solidFill>
            <a:srgbClr val="E8F8F0"/>
          </a:solidFill>
          <a:ln w="6350">
            <a:solidFill>
              <a:srgbClr val="1A7A4A"/>
            </a:solidFill>
            <a:prstDash val="solid"/>
          </a:ln>
        </p:spPr>
      </p:sp>
      <p:sp>
        <p:nvSpPr>
          <p:cNvPr id="43" name="Text 41"/>
          <p:cNvSpPr/>
          <p:nvPr/>
        </p:nvSpPr>
        <p:spPr>
          <a:xfrm>
            <a:off x="4581144" y="3657600"/>
            <a:ext cx="2194560" cy="256032"/>
          </a:xfrm>
          <a:prstGeom prst="rect">
            <a:avLst/>
          </a:prstGeom>
          <a:noFill/>
          <a:ln/>
        </p:spPr>
        <p:txBody>
          <a:bodyPr wrap="square" rtlCol="0" anchor="ctr"/>
          <a:lstStyle/>
          <a:p>
            <a:pPr indent="0" marL="0">
              <a:buNone/>
            </a:pPr>
            <a:r>
              <a:rPr lang="en-US" sz="900" b="1" dirty="0">
                <a:solidFill>
                  <a:srgbClr val="1A7A4A"/>
                </a:solidFill>
                <a:latin typeface="Arial" pitchFamily="34" charset="0"/>
                <a:ea typeface="Arial" pitchFamily="34" charset="-122"/>
                <a:cs typeface="Arial" pitchFamily="34" charset="-120"/>
              </a:rPr>
              <a:t>← The 6% zone</a:t>
            </a:r>
            <a:endParaRPr lang="en-US" sz="900" dirty="0"/>
          </a:p>
        </p:txBody>
      </p:sp>
      <p:sp>
        <p:nvSpPr>
          <p:cNvPr id="44" name="Shape 42"/>
          <p:cNvSpPr/>
          <p:nvPr/>
        </p:nvSpPr>
        <p:spPr>
          <a:xfrm>
            <a:off x="182880" y="4206240"/>
            <a:ext cx="3337560" cy="658368"/>
          </a:xfrm>
          <a:prstGeom prst="rect">
            <a:avLst/>
          </a:prstGeom>
          <a:solidFill>
            <a:srgbClr val="FFFFFF"/>
          </a:solidFill>
          <a:ln w="6350">
            <a:solidFill>
              <a:srgbClr val="E0E8F0"/>
            </a:solidFill>
            <a:prstDash val="solid"/>
          </a:ln>
        </p:spPr>
      </p:sp>
      <p:sp>
        <p:nvSpPr>
          <p:cNvPr id="45" name="Shape 43"/>
          <p:cNvSpPr/>
          <p:nvPr/>
        </p:nvSpPr>
        <p:spPr>
          <a:xfrm>
            <a:off x="182880" y="4206240"/>
            <a:ext cx="54864" cy="658368"/>
          </a:xfrm>
          <a:prstGeom prst="rect">
            <a:avLst/>
          </a:prstGeom>
          <a:solidFill>
            <a:srgbClr val="1A7A4A"/>
          </a:solidFill>
          <a:ln w="12700">
            <a:solidFill>
              <a:srgbClr val="1A7A4A"/>
            </a:solidFill>
            <a:prstDash val="solid"/>
          </a:ln>
        </p:spPr>
      </p:sp>
      <p:sp>
        <p:nvSpPr>
          <p:cNvPr id="46" name="Shape 44"/>
          <p:cNvSpPr/>
          <p:nvPr/>
        </p:nvSpPr>
        <p:spPr>
          <a:xfrm>
            <a:off x="292608" y="4334256"/>
            <a:ext cx="384048" cy="384048"/>
          </a:xfrm>
          <a:prstGeom prst="ellipse">
            <a:avLst/>
          </a:prstGeom>
          <a:solidFill>
            <a:srgbClr val="1A7A4A"/>
          </a:solidFill>
          <a:ln w="12700">
            <a:solidFill>
              <a:srgbClr val="1A7A4A"/>
            </a:solidFill>
            <a:prstDash val="solid"/>
          </a:ln>
        </p:spPr>
      </p:sp>
      <p:sp>
        <p:nvSpPr>
          <p:cNvPr id="47" name="Text 45"/>
          <p:cNvSpPr/>
          <p:nvPr/>
        </p:nvSpPr>
        <p:spPr>
          <a:xfrm>
            <a:off x="292608" y="4334256"/>
            <a:ext cx="384048" cy="384048"/>
          </a:xfrm>
          <a:prstGeom prst="rect">
            <a:avLst/>
          </a:prstGeom>
          <a:noFill/>
          <a:ln/>
        </p:spPr>
        <p:txBody>
          <a:bodyPr wrap="square" rtlCol="0" anchor="ctr"/>
          <a:lstStyle/>
          <a:p>
            <a:pPr algn="ctr" indent="0" marL="0">
              <a:buNone/>
            </a:pPr>
            <a:r>
              <a:rPr lang="en-US" sz="1400" b="1" dirty="0">
                <a:solidFill>
                  <a:srgbClr val="FFFFFF"/>
                </a:solidFill>
                <a:latin typeface="Arial Black" pitchFamily="34" charset="0"/>
                <a:ea typeface="Arial Black" pitchFamily="34" charset="-122"/>
                <a:cs typeface="Arial Black" pitchFamily="34" charset="-120"/>
              </a:rPr>
              <a:t>5</a:t>
            </a:r>
            <a:endParaRPr lang="en-US" sz="1400" dirty="0"/>
          </a:p>
        </p:txBody>
      </p:sp>
      <p:sp>
        <p:nvSpPr>
          <p:cNvPr id="48" name="Text 46"/>
          <p:cNvSpPr/>
          <p:nvPr/>
        </p:nvSpPr>
        <p:spPr>
          <a:xfrm>
            <a:off x="768096" y="4261104"/>
            <a:ext cx="2651760" cy="256032"/>
          </a:xfrm>
          <a:prstGeom prst="rect">
            <a:avLst/>
          </a:prstGeom>
          <a:noFill/>
          <a:ln/>
        </p:spPr>
        <p:txBody>
          <a:bodyPr wrap="square" rtlCol="0" anchor="ctr"/>
          <a:lstStyle/>
          <a:p>
            <a:pPr indent="0" marL="0">
              <a:buNone/>
            </a:pPr>
            <a:r>
              <a:rPr lang="en-US" sz="1100" b="1" dirty="0">
                <a:solidFill>
                  <a:srgbClr val="1A2B3C"/>
                </a:solidFill>
                <a:latin typeface="Arial" pitchFamily="34" charset="0"/>
                <a:ea typeface="Arial" pitchFamily="34" charset="-122"/>
                <a:cs typeface="Arial" pitchFamily="34" charset="-120"/>
              </a:rPr>
              <a:t>Org-Transformed</a:t>
            </a:r>
            <a:endParaRPr lang="en-US" sz="1100" dirty="0"/>
          </a:p>
        </p:txBody>
      </p:sp>
      <p:sp>
        <p:nvSpPr>
          <p:cNvPr id="49" name="Text 47"/>
          <p:cNvSpPr/>
          <p:nvPr/>
        </p:nvSpPr>
        <p:spPr>
          <a:xfrm>
            <a:off x="768096" y="4517136"/>
            <a:ext cx="2651760" cy="310896"/>
          </a:xfrm>
          <a:prstGeom prst="rect">
            <a:avLst/>
          </a:prstGeom>
          <a:noFill/>
          <a:ln/>
        </p:spPr>
        <p:txBody>
          <a:bodyPr wrap="square" rtlCol="0" anchor="ctr"/>
          <a:lstStyle/>
          <a:p>
            <a:pPr indent="0" marL="0">
              <a:buNone/>
            </a:pPr>
            <a:r>
              <a:rPr lang="en-US" sz="850" dirty="0">
                <a:solidFill>
                  <a:srgbClr val="6B7B8D"/>
                </a:solidFill>
                <a:latin typeface="Calibri" pitchFamily="34" charset="0"/>
                <a:ea typeface="Calibri" pitchFamily="34" charset="-122"/>
                <a:cs typeface="Calibri" pitchFamily="34" charset="-120"/>
              </a:rPr>
              <a:t>Commodity work is fully AI-automated. Team is structured around irreplaceable activities. PMM org is smaller, faster, and more strategic.</a:t>
            </a:r>
            <a:endParaRPr lang="en-US" sz="850" dirty="0"/>
          </a:p>
        </p:txBody>
      </p:sp>
      <p:sp>
        <p:nvSpPr>
          <p:cNvPr id="50" name="Shape 48"/>
          <p:cNvSpPr/>
          <p:nvPr/>
        </p:nvSpPr>
        <p:spPr>
          <a:xfrm>
            <a:off x="3657600" y="4343400"/>
            <a:ext cx="5029200" cy="384048"/>
          </a:xfrm>
          <a:prstGeom prst="rect">
            <a:avLst/>
          </a:prstGeom>
          <a:solidFill>
            <a:srgbClr val="D8E4EE"/>
          </a:solidFill>
          <a:ln w="12700">
            <a:solidFill>
              <a:srgbClr val="D8E4EE"/>
            </a:solidFill>
            <a:prstDash val="solid"/>
          </a:ln>
        </p:spPr>
      </p:sp>
      <p:sp>
        <p:nvSpPr>
          <p:cNvPr id="51" name="Shape 49"/>
          <p:cNvSpPr/>
          <p:nvPr/>
        </p:nvSpPr>
        <p:spPr>
          <a:xfrm>
            <a:off x="3657600" y="4343400"/>
            <a:ext cx="301752" cy="384048"/>
          </a:xfrm>
          <a:prstGeom prst="rect">
            <a:avLst/>
          </a:prstGeom>
          <a:solidFill>
            <a:srgbClr val="1A7A4A"/>
          </a:solidFill>
          <a:ln w="12700">
            <a:solidFill>
              <a:srgbClr val="1A7A4A"/>
            </a:solidFill>
            <a:prstDash val="solid"/>
          </a:ln>
        </p:spPr>
      </p:sp>
      <p:sp>
        <p:nvSpPr>
          <p:cNvPr id="52" name="Text 50"/>
          <p:cNvSpPr/>
          <p:nvPr/>
        </p:nvSpPr>
        <p:spPr>
          <a:xfrm>
            <a:off x="4014216" y="4343400"/>
            <a:ext cx="594360" cy="384048"/>
          </a:xfrm>
          <a:prstGeom prst="rect">
            <a:avLst/>
          </a:prstGeom>
          <a:noFill/>
          <a:ln/>
        </p:spPr>
        <p:txBody>
          <a:bodyPr wrap="square" rtlCol="0" anchor="ctr"/>
          <a:lstStyle/>
          <a:p>
            <a:pPr indent="0" marL="0">
              <a:buNone/>
            </a:pPr>
            <a:r>
              <a:rPr lang="en-US" sz="1300" b="1" dirty="0">
                <a:solidFill>
                  <a:srgbClr val="1A7A4A"/>
                </a:solidFill>
                <a:latin typeface="Arial Black" pitchFamily="34" charset="0"/>
                <a:ea typeface="Arial Black" pitchFamily="34" charset="-122"/>
                <a:cs typeface="Arial Black" pitchFamily="34" charset="-120"/>
              </a:rPr>
              <a:t>6%</a:t>
            </a:r>
            <a:endParaRPr lang="en-US" sz="1300" dirty="0"/>
          </a:p>
        </p:txBody>
      </p:sp>
      <p:sp>
        <p:nvSpPr>
          <p:cNvPr id="53" name="Shape 51"/>
          <p:cNvSpPr/>
          <p:nvPr/>
        </p:nvSpPr>
        <p:spPr>
          <a:xfrm>
            <a:off x="4553712" y="4370832"/>
            <a:ext cx="2286000" cy="329184"/>
          </a:xfrm>
          <a:prstGeom prst="rect">
            <a:avLst/>
          </a:prstGeom>
          <a:solidFill>
            <a:srgbClr val="D4F0E0"/>
          </a:solidFill>
          <a:ln w="6350">
            <a:solidFill>
              <a:srgbClr val="1A7A4A"/>
            </a:solidFill>
            <a:prstDash val="solid"/>
          </a:ln>
        </p:spPr>
      </p:sp>
      <p:sp>
        <p:nvSpPr>
          <p:cNvPr id="54" name="Text 52"/>
          <p:cNvSpPr/>
          <p:nvPr/>
        </p:nvSpPr>
        <p:spPr>
          <a:xfrm>
            <a:off x="4581144" y="4407408"/>
            <a:ext cx="2194560" cy="256032"/>
          </a:xfrm>
          <a:prstGeom prst="rect">
            <a:avLst/>
          </a:prstGeom>
          <a:noFill/>
          <a:ln/>
        </p:spPr>
        <p:txBody>
          <a:bodyPr wrap="square" rtlCol="0" anchor="ctr"/>
          <a:lstStyle/>
          <a:p>
            <a:pPr indent="0" marL="0">
              <a:buNone/>
            </a:pPr>
            <a:r>
              <a:rPr lang="en-US" sz="900" b="1" dirty="0">
                <a:solidFill>
                  <a:srgbClr val="1A7A4A"/>
                </a:solidFill>
                <a:latin typeface="Arial" pitchFamily="34" charset="0"/>
                <a:ea typeface="Arial" pitchFamily="34" charset="-122"/>
                <a:cs typeface="Arial" pitchFamily="34" charset="-120"/>
              </a:rPr>
              <a:t>← The goal</a:t>
            </a:r>
            <a:endParaRPr lang="en-US" sz="900" dirty="0"/>
          </a:p>
        </p:txBody>
      </p:sp>
      <p:sp>
        <p:nvSpPr>
          <p:cNvPr id="55" name="Text 53"/>
          <p:cNvSpPr/>
          <p:nvPr/>
        </p:nvSpPr>
        <p:spPr>
          <a:xfrm>
            <a:off x="182880" y="4864608"/>
            <a:ext cx="8778240" cy="219456"/>
          </a:xfrm>
          <a:prstGeom prst="rect">
            <a:avLst/>
          </a:prstGeom>
          <a:noFill/>
          <a:ln/>
        </p:spPr>
        <p:txBody>
          <a:bodyPr wrap="square" rtlCol="0" anchor="ctr"/>
          <a:lstStyle/>
          <a:p>
            <a:pPr algn="ctr" indent="0" marL="0">
              <a:buNone/>
            </a:pPr>
            <a:r>
              <a:rPr lang="en-US" sz="850" i="1" dirty="0">
                <a:solidFill>
                  <a:srgbClr val="6B7B8D"/>
                </a:solidFill>
                <a:latin typeface="Calibri" pitchFamily="34" charset="0"/>
                <a:ea typeface="Calibri" pitchFamily="34" charset="-122"/>
                <a:cs typeface="Calibri" pitchFamily="34" charset="-120"/>
              </a:rPr>
              <a:t>Distribution based on futureofpmm.com community survey + synthesis of 180+ articles on AI-and-marketing readiness (2024–2025).</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sp>
      <p:sp>
        <p:nvSpPr>
          <p:cNvPr id="3" name="Text 1"/>
          <p:cNvSpPr/>
          <p:nvPr/>
        </p:nvSpPr>
        <p:spPr>
          <a:xfrm>
            <a:off x="365760" y="0"/>
            <a:ext cx="8412480" cy="658368"/>
          </a:xfrm>
          <a:prstGeom prst="rect">
            <a:avLst/>
          </a:prstGeom>
          <a:noFill/>
          <a:ln/>
        </p:spPr>
        <p:txBody>
          <a:bodyPr wrap="square" rtlCol="0" anchor="ctr"/>
          <a:lstStyle/>
          <a:p>
            <a:pPr indent="0" marL="0">
              <a:buNone/>
            </a:pPr>
            <a:r>
              <a:rPr lang="en-US" sz="1700" b="1" spc="200" kern="0" dirty="0">
                <a:solidFill>
                  <a:srgbClr val="FFFFFF"/>
                </a:solidFill>
                <a:latin typeface="Arial" pitchFamily="34" charset="0"/>
                <a:ea typeface="Arial" pitchFamily="34" charset="-122"/>
                <a:cs typeface="Arial" pitchFamily="34" charset="-120"/>
              </a:rPr>
              <a:t>FIGURE 2: ADOPTION vs. INTEGRATION</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sp>
      <p:sp>
        <p:nvSpPr>
          <p:cNvPr id="5" name="Text 3"/>
          <p:cNvSpPr/>
          <p:nvPr/>
        </p:nvSpPr>
        <p:spPr>
          <a:xfrm>
            <a:off x="365760" y="658368"/>
            <a:ext cx="8412480" cy="384048"/>
          </a:xfrm>
          <a:prstGeom prst="rect">
            <a:avLst/>
          </a:prstGeom>
          <a:noFill/>
          <a:ln/>
        </p:spPr>
        <p:txBody>
          <a:bodyPr wrap="square" rtlCol="0" anchor="ctr"/>
          <a:lstStyle/>
          <a:p>
            <a:pPr indent="0" marL="0">
              <a:buNone/>
            </a:pPr>
            <a:r>
              <a:rPr lang="en-US" sz="1300" i="1" dirty="0">
                <a:solidFill>
                  <a:srgbClr val="FFFFFF"/>
                </a:solidFill>
                <a:latin typeface="Georgia" pitchFamily="34" charset="0"/>
                <a:ea typeface="Georgia" pitchFamily="34" charset="-122"/>
                <a:cs typeface="Georgia" pitchFamily="34" charset="-120"/>
              </a:rPr>
              <a:t>The difference between buying tools and actually changing how the organization works.</a:t>
            </a:r>
            <a:endParaRPr lang="en-US" sz="1300" dirty="0"/>
          </a:p>
        </p:txBody>
      </p:sp>
      <p:sp>
        <p:nvSpPr>
          <p:cNvPr id="6" name="Shape 4"/>
          <p:cNvSpPr/>
          <p:nvPr/>
        </p:nvSpPr>
        <p:spPr>
          <a:xfrm>
            <a:off x="182880" y="1170432"/>
            <a:ext cx="2743200" cy="402336"/>
          </a:xfrm>
          <a:prstGeom prst="rect">
            <a:avLst/>
          </a:prstGeom>
          <a:solidFill>
            <a:srgbClr val="E0E8F0"/>
          </a:solidFill>
          <a:ln w="12700">
            <a:solidFill>
              <a:srgbClr val="E0E8F0"/>
            </a:solidFill>
            <a:prstDash val="solid"/>
          </a:ln>
        </p:spPr>
      </p:sp>
      <p:sp>
        <p:nvSpPr>
          <p:cNvPr id="7" name="Shape 5"/>
          <p:cNvSpPr/>
          <p:nvPr/>
        </p:nvSpPr>
        <p:spPr>
          <a:xfrm>
            <a:off x="3063240" y="1170432"/>
            <a:ext cx="2697480" cy="402336"/>
          </a:xfrm>
          <a:prstGeom prst="rect">
            <a:avLst/>
          </a:prstGeom>
          <a:solidFill>
            <a:srgbClr val="C0392B"/>
          </a:solidFill>
          <a:ln w="12700">
            <a:solidFill>
              <a:srgbClr val="C0392B"/>
            </a:solidFill>
            <a:prstDash val="solid"/>
          </a:ln>
        </p:spPr>
      </p:sp>
      <p:sp>
        <p:nvSpPr>
          <p:cNvPr id="8" name="Shape 6"/>
          <p:cNvSpPr/>
          <p:nvPr/>
        </p:nvSpPr>
        <p:spPr>
          <a:xfrm>
            <a:off x="5897880" y="1170432"/>
            <a:ext cx="3017520" cy="402336"/>
          </a:xfrm>
          <a:prstGeom prst="rect">
            <a:avLst/>
          </a:prstGeom>
          <a:solidFill>
            <a:srgbClr val="1A7A4A"/>
          </a:solidFill>
          <a:ln w="12700">
            <a:solidFill>
              <a:srgbClr val="1A7A4A"/>
            </a:solidFill>
            <a:prstDash val="solid"/>
          </a:ln>
        </p:spPr>
      </p:sp>
      <p:sp>
        <p:nvSpPr>
          <p:cNvPr id="9" name="Text 7"/>
          <p:cNvSpPr/>
          <p:nvPr/>
        </p:nvSpPr>
        <p:spPr>
          <a:xfrm>
            <a:off x="182880" y="1170432"/>
            <a:ext cx="2743200" cy="402336"/>
          </a:xfrm>
          <a:prstGeom prst="rect">
            <a:avLst/>
          </a:prstGeom>
          <a:noFill/>
          <a:ln/>
        </p:spPr>
        <p:txBody>
          <a:bodyPr wrap="square" rtlCol="0" anchor="ctr"/>
          <a:lstStyle/>
          <a:p>
            <a:pPr algn="ctr" indent="0" marL="0">
              <a:buNone/>
            </a:pPr>
            <a:r>
              <a:rPr lang="en-US" sz="950" b="1" spc="100" kern="0" dirty="0">
                <a:solidFill>
                  <a:srgbClr val="1A2B3C"/>
                </a:solidFill>
                <a:latin typeface="Arial" pitchFamily="34" charset="0"/>
                <a:ea typeface="Arial" pitchFamily="34" charset="-122"/>
                <a:cs typeface="Arial" pitchFamily="34" charset="-120"/>
              </a:rPr>
              <a:t>DIMENSION</a:t>
            </a:r>
            <a:endParaRPr lang="en-US" sz="950" dirty="0"/>
          </a:p>
        </p:txBody>
      </p:sp>
      <p:sp>
        <p:nvSpPr>
          <p:cNvPr id="10" name="Text 8"/>
          <p:cNvSpPr/>
          <p:nvPr/>
        </p:nvSpPr>
        <p:spPr>
          <a:xfrm>
            <a:off x="3063240" y="1170432"/>
            <a:ext cx="2697480" cy="402336"/>
          </a:xfrm>
          <a:prstGeom prst="rect">
            <a:avLst/>
          </a:prstGeom>
          <a:noFill/>
          <a:ln/>
        </p:spPr>
        <p:txBody>
          <a:bodyPr wrap="square" rtlCol="0" anchor="ctr"/>
          <a:lstStyle/>
          <a:p>
            <a:pPr algn="ctr" indent="0" marL="0">
              <a:buNone/>
            </a:pPr>
            <a:r>
              <a:rPr lang="en-US" sz="950" b="1" spc="100" kern="0" dirty="0">
                <a:solidFill>
                  <a:srgbClr val="FFFFFF"/>
                </a:solidFill>
                <a:latin typeface="Arial" pitchFamily="34" charset="0"/>
                <a:ea typeface="Arial" pitchFamily="34" charset="-122"/>
                <a:cs typeface="Arial" pitchFamily="34" charset="-120"/>
              </a:rPr>
              <a:t>ADOPTION</a:t>
            </a:r>
            <a:endParaRPr lang="en-US" sz="950" dirty="0"/>
          </a:p>
        </p:txBody>
      </p:sp>
      <p:sp>
        <p:nvSpPr>
          <p:cNvPr id="11" name="Text 9"/>
          <p:cNvSpPr/>
          <p:nvPr/>
        </p:nvSpPr>
        <p:spPr>
          <a:xfrm>
            <a:off x="5897880" y="1170432"/>
            <a:ext cx="3017520" cy="402336"/>
          </a:xfrm>
          <a:prstGeom prst="rect">
            <a:avLst/>
          </a:prstGeom>
          <a:noFill/>
          <a:ln/>
        </p:spPr>
        <p:txBody>
          <a:bodyPr wrap="square" rtlCol="0" anchor="ctr"/>
          <a:lstStyle/>
          <a:p>
            <a:pPr algn="ctr" indent="0" marL="0">
              <a:buNone/>
            </a:pPr>
            <a:r>
              <a:rPr lang="en-US" sz="950" b="1" spc="100" kern="0" dirty="0">
                <a:solidFill>
                  <a:srgbClr val="FFFFFF"/>
                </a:solidFill>
                <a:latin typeface="Arial" pitchFamily="34" charset="0"/>
                <a:ea typeface="Arial" pitchFamily="34" charset="-122"/>
                <a:cs typeface="Arial" pitchFamily="34" charset="-120"/>
              </a:rPr>
              <a:t>INTEGRATION</a:t>
            </a:r>
            <a:endParaRPr lang="en-US" sz="950" dirty="0"/>
          </a:p>
        </p:txBody>
      </p:sp>
      <p:sp>
        <p:nvSpPr>
          <p:cNvPr id="12" name="Shape 10"/>
          <p:cNvSpPr/>
          <p:nvPr/>
        </p:nvSpPr>
        <p:spPr>
          <a:xfrm>
            <a:off x="182880" y="1609344"/>
            <a:ext cx="2743200" cy="457200"/>
          </a:xfrm>
          <a:prstGeom prst="rect">
            <a:avLst/>
          </a:prstGeom>
          <a:solidFill>
            <a:srgbClr val="FFFFFF"/>
          </a:solidFill>
          <a:ln w="6350">
            <a:solidFill>
              <a:srgbClr val="E0E8F0"/>
            </a:solidFill>
            <a:prstDash val="solid"/>
          </a:ln>
        </p:spPr>
      </p:sp>
      <p:sp>
        <p:nvSpPr>
          <p:cNvPr id="13" name="Shape 11"/>
          <p:cNvSpPr/>
          <p:nvPr/>
        </p:nvSpPr>
        <p:spPr>
          <a:xfrm>
            <a:off x="3063240" y="1609344"/>
            <a:ext cx="2697480" cy="457200"/>
          </a:xfrm>
          <a:prstGeom prst="rect">
            <a:avLst/>
          </a:prstGeom>
          <a:solidFill>
            <a:srgbClr val="FFFFFF"/>
          </a:solidFill>
          <a:ln w="6350">
            <a:solidFill>
              <a:srgbClr val="E0E8F0"/>
            </a:solidFill>
            <a:prstDash val="solid"/>
          </a:ln>
        </p:spPr>
      </p:sp>
      <p:sp>
        <p:nvSpPr>
          <p:cNvPr id="14" name="Shape 12"/>
          <p:cNvSpPr/>
          <p:nvPr/>
        </p:nvSpPr>
        <p:spPr>
          <a:xfrm>
            <a:off x="5897880" y="1609344"/>
            <a:ext cx="3017520" cy="457200"/>
          </a:xfrm>
          <a:prstGeom prst="rect">
            <a:avLst/>
          </a:prstGeom>
          <a:solidFill>
            <a:srgbClr val="E8F8F0"/>
          </a:solidFill>
          <a:ln w="6350">
            <a:solidFill>
              <a:srgbClr val="E0E8F0"/>
            </a:solidFill>
            <a:prstDash val="solid"/>
          </a:ln>
        </p:spPr>
      </p:sp>
      <p:sp>
        <p:nvSpPr>
          <p:cNvPr id="15" name="Shape 13"/>
          <p:cNvSpPr/>
          <p:nvPr/>
        </p:nvSpPr>
        <p:spPr>
          <a:xfrm>
            <a:off x="182880" y="1609344"/>
            <a:ext cx="45720" cy="457200"/>
          </a:xfrm>
          <a:prstGeom prst="rect">
            <a:avLst/>
          </a:prstGeom>
          <a:solidFill>
            <a:srgbClr val="0F2B5B"/>
          </a:solidFill>
          <a:ln w="12700">
            <a:solidFill>
              <a:srgbClr val="0F2B5B"/>
            </a:solidFill>
            <a:prstDash val="solid"/>
          </a:ln>
        </p:spPr>
      </p:sp>
      <p:sp>
        <p:nvSpPr>
          <p:cNvPr id="16" name="Shape 14"/>
          <p:cNvSpPr/>
          <p:nvPr/>
        </p:nvSpPr>
        <p:spPr>
          <a:xfrm>
            <a:off x="5897880" y="1609344"/>
            <a:ext cx="45720" cy="457200"/>
          </a:xfrm>
          <a:prstGeom prst="rect">
            <a:avLst/>
          </a:prstGeom>
          <a:solidFill>
            <a:srgbClr val="1A7A4A"/>
          </a:solidFill>
          <a:ln w="12700">
            <a:solidFill>
              <a:srgbClr val="1A7A4A"/>
            </a:solidFill>
            <a:prstDash val="solid"/>
          </a:ln>
        </p:spPr>
      </p:sp>
      <p:sp>
        <p:nvSpPr>
          <p:cNvPr id="17" name="Text 15"/>
          <p:cNvSpPr/>
          <p:nvPr/>
        </p:nvSpPr>
        <p:spPr>
          <a:xfrm>
            <a:off x="274320" y="1645920"/>
            <a:ext cx="2578608" cy="384048"/>
          </a:xfrm>
          <a:prstGeom prst="rect">
            <a:avLst/>
          </a:prstGeom>
          <a:noFill/>
          <a:ln/>
        </p:spPr>
        <p:txBody>
          <a:bodyPr wrap="square" rtlCol="0" anchor="ctr"/>
          <a:lstStyle/>
          <a:p>
            <a:pPr indent="0" marL="0">
              <a:buNone/>
            </a:pPr>
            <a:r>
              <a:rPr lang="en-US" sz="900" b="1" dirty="0">
                <a:solidFill>
                  <a:srgbClr val="1A2B3C"/>
                </a:solidFill>
                <a:latin typeface="Arial" pitchFamily="34" charset="0"/>
                <a:ea typeface="Arial" pitchFamily="34" charset="-122"/>
                <a:cs typeface="Arial" pitchFamily="34" charset="-120"/>
              </a:rPr>
              <a:t>How AI is used</a:t>
            </a:r>
            <a:endParaRPr lang="en-US" sz="900" dirty="0"/>
          </a:p>
        </p:txBody>
      </p:sp>
      <p:sp>
        <p:nvSpPr>
          <p:cNvPr id="18" name="Text 16"/>
          <p:cNvSpPr/>
          <p:nvPr/>
        </p:nvSpPr>
        <p:spPr>
          <a:xfrm>
            <a:off x="3127248" y="1645920"/>
            <a:ext cx="2560320" cy="384048"/>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As a faster way to do the same work</a:t>
            </a:r>
            <a:endParaRPr lang="en-US" sz="900" dirty="0"/>
          </a:p>
        </p:txBody>
      </p:sp>
      <p:sp>
        <p:nvSpPr>
          <p:cNvPr id="19" name="Text 17"/>
          <p:cNvSpPr/>
          <p:nvPr/>
        </p:nvSpPr>
        <p:spPr>
          <a:xfrm>
            <a:off x="5961888" y="1645920"/>
            <a:ext cx="2889504" cy="384048"/>
          </a:xfrm>
          <a:prstGeom prst="rect">
            <a:avLst/>
          </a:prstGeom>
          <a:noFill/>
          <a:ln/>
        </p:spPr>
        <p:txBody>
          <a:bodyPr wrap="square" rtlCol="0" anchor="ctr"/>
          <a:lstStyle/>
          <a:p>
            <a:pPr indent="0" marL="0">
              <a:buNone/>
            </a:pPr>
            <a:r>
              <a:rPr lang="en-US" sz="900" b="1" dirty="0">
                <a:solidFill>
                  <a:srgbClr val="0E6060"/>
                </a:solidFill>
                <a:latin typeface="Calibri" pitchFamily="34" charset="0"/>
                <a:ea typeface="Calibri" pitchFamily="34" charset="-122"/>
                <a:cs typeface="Calibri" pitchFamily="34" charset="-120"/>
              </a:rPr>
              <a:t>As a structural change to what work is done and by whom</a:t>
            </a:r>
            <a:endParaRPr lang="en-US" sz="900" dirty="0"/>
          </a:p>
        </p:txBody>
      </p:sp>
      <p:sp>
        <p:nvSpPr>
          <p:cNvPr id="20" name="Shape 18"/>
          <p:cNvSpPr/>
          <p:nvPr/>
        </p:nvSpPr>
        <p:spPr>
          <a:xfrm>
            <a:off x="182880" y="2103120"/>
            <a:ext cx="2743200" cy="457200"/>
          </a:xfrm>
          <a:prstGeom prst="rect">
            <a:avLst/>
          </a:prstGeom>
          <a:solidFill>
            <a:srgbClr val="F4F7FB"/>
          </a:solidFill>
          <a:ln w="6350">
            <a:solidFill>
              <a:srgbClr val="E0E8F0"/>
            </a:solidFill>
            <a:prstDash val="solid"/>
          </a:ln>
        </p:spPr>
      </p:sp>
      <p:sp>
        <p:nvSpPr>
          <p:cNvPr id="21" name="Shape 19"/>
          <p:cNvSpPr/>
          <p:nvPr/>
        </p:nvSpPr>
        <p:spPr>
          <a:xfrm>
            <a:off x="3063240" y="2103120"/>
            <a:ext cx="2697480" cy="457200"/>
          </a:xfrm>
          <a:prstGeom prst="rect">
            <a:avLst/>
          </a:prstGeom>
          <a:solidFill>
            <a:srgbClr val="F4F7FB"/>
          </a:solidFill>
          <a:ln w="6350">
            <a:solidFill>
              <a:srgbClr val="E0E8F0"/>
            </a:solidFill>
            <a:prstDash val="solid"/>
          </a:ln>
        </p:spPr>
      </p:sp>
      <p:sp>
        <p:nvSpPr>
          <p:cNvPr id="22" name="Shape 20"/>
          <p:cNvSpPr/>
          <p:nvPr/>
        </p:nvSpPr>
        <p:spPr>
          <a:xfrm>
            <a:off x="5897880" y="2103120"/>
            <a:ext cx="3017520" cy="457200"/>
          </a:xfrm>
          <a:prstGeom prst="rect">
            <a:avLst/>
          </a:prstGeom>
          <a:solidFill>
            <a:srgbClr val="D4F0E4"/>
          </a:solidFill>
          <a:ln w="6350">
            <a:solidFill>
              <a:srgbClr val="E0E8F0"/>
            </a:solidFill>
            <a:prstDash val="solid"/>
          </a:ln>
        </p:spPr>
      </p:sp>
      <p:sp>
        <p:nvSpPr>
          <p:cNvPr id="23" name="Shape 21"/>
          <p:cNvSpPr/>
          <p:nvPr/>
        </p:nvSpPr>
        <p:spPr>
          <a:xfrm>
            <a:off x="182880" y="2103120"/>
            <a:ext cx="45720" cy="457200"/>
          </a:xfrm>
          <a:prstGeom prst="rect">
            <a:avLst/>
          </a:prstGeom>
          <a:solidFill>
            <a:srgbClr val="0F2B5B"/>
          </a:solidFill>
          <a:ln w="12700">
            <a:solidFill>
              <a:srgbClr val="0F2B5B"/>
            </a:solidFill>
            <a:prstDash val="solid"/>
          </a:ln>
        </p:spPr>
      </p:sp>
      <p:sp>
        <p:nvSpPr>
          <p:cNvPr id="24" name="Shape 22"/>
          <p:cNvSpPr/>
          <p:nvPr/>
        </p:nvSpPr>
        <p:spPr>
          <a:xfrm>
            <a:off x="5897880" y="2103120"/>
            <a:ext cx="45720" cy="457200"/>
          </a:xfrm>
          <a:prstGeom prst="rect">
            <a:avLst/>
          </a:prstGeom>
          <a:solidFill>
            <a:srgbClr val="1A7A4A"/>
          </a:solidFill>
          <a:ln w="12700">
            <a:solidFill>
              <a:srgbClr val="1A7A4A"/>
            </a:solidFill>
            <a:prstDash val="solid"/>
          </a:ln>
        </p:spPr>
      </p:sp>
      <p:sp>
        <p:nvSpPr>
          <p:cNvPr id="25" name="Text 23"/>
          <p:cNvSpPr/>
          <p:nvPr/>
        </p:nvSpPr>
        <p:spPr>
          <a:xfrm>
            <a:off x="274320" y="2139696"/>
            <a:ext cx="2578608" cy="384048"/>
          </a:xfrm>
          <a:prstGeom prst="rect">
            <a:avLst/>
          </a:prstGeom>
          <a:noFill/>
          <a:ln/>
        </p:spPr>
        <p:txBody>
          <a:bodyPr wrap="square" rtlCol="0" anchor="ctr"/>
          <a:lstStyle/>
          <a:p>
            <a:pPr indent="0" marL="0">
              <a:buNone/>
            </a:pPr>
            <a:r>
              <a:rPr lang="en-US" sz="900" b="1" dirty="0">
                <a:solidFill>
                  <a:srgbClr val="1A2B3C"/>
                </a:solidFill>
                <a:latin typeface="Arial" pitchFamily="34" charset="0"/>
                <a:ea typeface="Arial" pitchFamily="34" charset="-122"/>
                <a:cs typeface="Arial" pitchFamily="34" charset="-120"/>
              </a:rPr>
              <a:t>Primary benefit sought</a:t>
            </a:r>
            <a:endParaRPr lang="en-US" sz="900" dirty="0"/>
          </a:p>
        </p:txBody>
      </p:sp>
      <p:sp>
        <p:nvSpPr>
          <p:cNvPr id="26" name="Text 24"/>
          <p:cNvSpPr/>
          <p:nvPr/>
        </p:nvSpPr>
        <p:spPr>
          <a:xfrm>
            <a:off x="3127248" y="2139696"/>
            <a:ext cx="2560320" cy="384048"/>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Speed on existing tasks</a:t>
            </a:r>
            <a:endParaRPr lang="en-US" sz="900" dirty="0"/>
          </a:p>
        </p:txBody>
      </p:sp>
      <p:sp>
        <p:nvSpPr>
          <p:cNvPr id="27" name="Text 25"/>
          <p:cNvSpPr/>
          <p:nvPr/>
        </p:nvSpPr>
        <p:spPr>
          <a:xfrm>
            <a:off x="5961888" y="2139696"/>
            <a:ext cx="2889504" cy="384048"/>
          </a:xfrm>
          <a:prstGeom prst="rect">
            <a:avLst/>
          </a:prstGeom>
          <a:noFill/>
          <a:ln/>
        </p:spPr>
        <p:txBody>
          <a:bodyPr wrap="square" rtlCol="0" anchor="ctr"/>
          <a:lstStyle/>
          <a:p>
            <a:pPr indent="0" marL="0">
              <a:buNone/>
            </a:pPr>
            <a:r>
              <a:rPr lang="en-US" sz="900" b="1" dirty="0">
                <a:solidFill>
                  <a:srgbClr val="0E6060"/>
                </a:solidFill>
                <a:latin typeface="Calibri" pitchFamily="34" charset="0"/>
                <a:ea typeface="Calibri" pitchFamily="34" charset="-122"/>
                <a:cs typeface="Calibri" pitchFamily="34" charset="-120"/>
              </a:rPr>
              <a:t>Capacity shift from commodity to irreplaceable work</a:t>
            </a:r>
            <a:endParaRPr lang="en-US" sz="900" dirty="0"/>
          </a:p>
        </p:txBody>
      </p:sp>
      <p:sp>
        <p:nvSpPr>
          <p:cNvPr id="28" name="Shape 26"/>
          <p:cNvSpPr/>
          <p:nvPr/>
        </p:nvSpPr>
        <p:spPr>
          <a:xfrm>
            <a:off x="182880" y="2596896"/>
            <a:ext cx="2743200" cy="457200"/>
          </a:xfrm>
          <a:prstGeom prst="rect">
            <a:avLst/>
          </a:prstGeom>
          <a:solidFill>
            <a:srgbClr val="FFFFFF"/>
          </a:solidFill>
          <a:ln w="6350">
            <a:solidFill>
              <a:srgbClr val="E0E8F0"/>
            </a:solidFill>
            <a:prstDash val="solid"/>
          </a:ln>
        </p:spPr>
      </p:sp>
      <p:sp>
        <p:nvSpPr>
          <p:cNvPr id="29" name="Shape 27"/>
          <p:cNvSpPr/>
          <p:nvPr/>
        </p:nvSpPr>
        <p:spPr>
          <a:xfrm>
            <a:off x="3063240" y="2596896"/>
            <a:ext cx="2697480" cy="457200"/>
          </a:xfrm>
          <a:prstGeom prst="rect">
            <a:avLst/>
          </a:prstGeom>
          <a:solidFill>
            <a:srgbClr val="FFFFFF"/>
          </a:solidFill>
          <a:ln w="6350">
            <a:solidFill>
              <a:srgbClr val="E0E8F0"/>
            </a:solidFill>
            <a:prstDash val="solid"/>
          </a:ln>
        </p:spPr>
      </p:sp>
      <p:sp>
        <p:nvSpPr>
          <p:cNvPr id="30" name="Shape 28"/>
          <p:cNvSpPr/>
          <p:nvPr/>
        </p:nvSpPr>
        <p:spPr>
          <a:xfrm>
            <a:off x="5897880" y="2596896"/>
            <a:ext cx="3017520" cy="457200"/>
          </a:xfrm>
          <a:prstGeom prst="rect">
            <a:avLst/>
          </a:prstGeom>
          <a:solidFill>
            <a:srgbClr val="E8F8F0"/>
          </a:solidFill>
          <a:ln w="6350">
            <a:solidFill>
              <a:srgbClr val="E0E8F0"/>
            </a:solidFill>
            <a:prstDash val="solid"/>
          </a:ln>
        </p:spPr>
      </p:sp>
      <p:sp>
        <p:nvSpPr>
          <p:cNvPr id="31" name="Shape 29"/>
          <p:cNvSpPr/>
          <p:nvPr/>
        </p:nvSpPr>
        <p:spPr>
          <a:xfrm>
            <a:off x="182880" y="2596896"/>
            <a:ext cx="45720" cy="457200"/>
          </a:xfrm>
          <a:prstGeom prst="rect">
            <a:avLst/>
          </a:prstGeom>
          <a:solidFill>
            <a:srgbClr val="0F2B5B"/>
          </a:solidFill>
          <a:ln w="12700">
            <a:solidFill>
              <a:srgbClr val="0F2B5B"/>
            </a:solidFill>
            <a:prstDash val="solid"/>
          </a:ln>
        </p:spPr>
      </p:sp>
      <p:sp>
        <p:nvSpPr>
          <p:cNvPr id="32" name="Shape 30"/>
          <p:cNvSpPr/>
          <p:nvPr/>
        </p:nvSpPr>
        <p:spPr>
          <a:xfrm>
            <a:off x="5897880" y="2596896"/>
            <a:ext cx="45720" cy="457200"/>
          </a:xfrm>
          <a:prstGeom prst="rect">
            <a:avLst/>
          </a:prstGeom>
          <a:solidFill>
            <a:srgbClr val="1A7A4A"/>
          </a:solidFill>
          <a:ln w="12700">
            <a:solidFill>
              <a:srgbClr val="1A7A4A"/>
            </a:solidFill>
            <a:prstDash val="solid"/>
          </a:ln>
        </p:spPr>
      </p:sp>
      <p:sp>
        <p:nvSpPr>
          <p:cNvPr id="33" name="Text 31"/>
          <p:cNvSpPr/>
          <p:nvPr/>
        </p:nvSpPr>
        <p:spPr>
          <a:xfrm>
            <a:off x="274320" y="2633472"/>
            <a:ext cx="2578608" cy="384048"/>
          </a:xfrm>
          <a:prstGeom prst="rect">
            <a:avLst/>
          </a:prstGeom>
          <a:noFill/>
          <a:ln/>
        </p:spPr>
        <p:txBody>
          <a:bodyPr wrap="square" rtlCol="0" anchor="ctr"/>
          <a:lstStyle/>
          <a:p>
            <a:pPr indent="0" marL="0">
              <a:buNone/>
            </a:pPr>
            <a:r>
              <a:rPr lang="en-US" sz="900" b="1" dirty="0">
                <a:solidFill>
                  <a:srgbClr val="1A2B3C"/>
                </a:solidFill>
                <a:latin typeface="Arial" pitchFamily="34" charset="0"/>
                <a:ea typeface="Arial" pitchFamily="34" charset="-122"/>
                <a:cs typeface="Arial" pitchFamily="34" charset="-120"/>
              </a:rPr>
              <a:t>Workflow change</a:t>
            </a:r>
            <a:endParaRPr lang="en-US" sz="900" dirty="0"/>
          </a:p>
        </p:txBody>
      </p:sp>
      <p:sp>
        <p:nvSpPr>
          <p:cNvPr id="34" name="Text 32"/>
          <p:cNvSpPr/>
          <p:nvPr/>
        </p:nvSpPr>
        <p:spPr>
          <a:xfrm>
            <a:off x="3127248" y="2633472"/>
            <a:ext cx="2560320" cy="384048"/>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Individual, ad hoc, optional</a:t>
            </a:r>
            <a:endParaRPr lang="en-US" sz="900" dirty="0"/>
          </a:p>
        </p:txBody>
      </p:sp>
      <p:sp>
        <p:nvSpPr>
          <p:cNvPr id="35" name="Text 33"/>
          <p:cNvSpPr/>
          <p:nvPr/>
        </p:nvSpPr>
        <p:spPr>
          <a:xfrm>
            <a:off x="5961888" y="2633472"/>
            <a:ext cx="2889504" cy="384048"/>
          </a:xfrm>
          <a:prstGeom prst="rect">
            <a:avLst/>
          </a:prstGeom>
          <a:noFill/>
          <a:ln/>
        </p:spPr>
        <p:txBody>
          <a:bodyPr wrap="square" rtlCol="0" anchor="ctr"/>
          <a:lstStyle/>
          <a:p>
            <a:pPr indent="0" marL="0">
              <a:buNone/>
            </a:pPr>
            <a:r>
              <a:rPr lang="en-US" sz="900" b="1" dirty="0">
                <a:solidFill>
                  <a:srgbClr val="0E6060"/>
                </a:solidFill>
                <a:latin typeface="Calibri" pitchFamily="34" charset="0"/>
                <a:ea typeface="Calibri" pitchFamily="34" charset="-122"/>
                <a:cs typeface="Calibri" pitchFamily="34" charset="-120"/>
              </a:rPr>
              <a:t>Team-wide, standardized, expected</a:t>
            </a:r>
            <a:endParaRPr lang="en-US" sz="900" dirty="0"/>
          </a:p>
        </p:txBody>
      </p:sp>
      <p:sp>
        <p:nvSpPr>
          <p:cNvPr id="36" name="Shape 34"/>
          <p:cNvSpPr/>
          <p:nvPr/>
        </p:nvSpPr>
        <p:spPr>
          <a:xfrm>
            <a:off x="182880" y="3090672"/>
            <a:ext cx="2743200" cy="457200"/>
          </a:xfrm>
          <a:prstGeom prst="rect">
            <a:avLst/>
          </a:prstGeom>
          <a:solidFill>
            <a:srgbClr val="F4F7FB"/>
          </a:solidFill>
          <a:ln w="6350">
            <a:solidFill>
              <a:srgbClr val="E0E8F0"/>
            </a:solidFill>
            <a:prstDash val="solid"/>
          </a:ln>
        </p:spPr>
      </p:sp>
      <p:sp>
        <p:nvSpPr>
          <p:cNvPr id="37" name="Shape 35"/>
          <p:cNvSpPr/>
          <p:nvPr/>
        </p:nvSpPr>
        <p:spPr>
          <a:xfrm>
            <a:off x="3063240" y="3090672"/>
            <a:ext cx="2697480" cy="457200"/>
          </a:xfrm>
          <a:prstGeom prst="rect">
            <a:avLst/>
          </a:prstGeom>
          <a:solidFill>
            <a:srgbClr val="F4F7FB"/>
          </a:solidFill>
          <a:ln w="6350">
            <a:solidFill>
              <a:srgbClr val="E0E8F0"/>
            </a:solidFill>
            <a:prstDash val="solid"/>
          </a:ln>
        </p:spPr>
      </p:sp>
      <p:sp>
        <p:nvSpPr>
          <p:cNvPr id="38" name="Shape 36"/>
          <p:cNvSpPr/>
          <p:nvPr/>
        </p:nvSpPr>
        <p:spPr>
          <a:xfrm>
            <a:off x="5897880" y="3090672"/>
            <a:ext cx="3017520" cy="457200"/>
          </a:xfrm>
          <a:prstGeom prst="rect">
            <a:avLst/>
          </a:prstGeom>
          <a:solidFill>
            <a:srgbClr val="D4F0E4"/>
          </a:solidFill>
          <a:ln w="6350">
            <a:solidFill>
              <a:srgbClr val="E0E8F0"/>
            </a:solidFill>
            <a:prstDash val="solid"/>
          </a:ln>
        </p:spPr>
      </p:sp>
      <p:sp>
        <p:nvSpPr>
          <p:cNvPr id="39" name="Shape 37"/>
          <p:cNvSpPr/>
          <p:nvPr/>
        </p:nvSpPr>
        <p:spPr>
          <a:xfrm>
            <a:off x="182880" y="3090672"/>
            <a:ext cx="45720" cy="457200"/>
          </a:xfrm>
          <a:prstGeom prst="rect">
            <a:avLst/>
          </a:prstGeom>
          <a:solidFill>
            <a:srgbClr val="0F2B5B"/>
          </a:solidFill>
          <a:ln w="12700">
            <a:solidFill>
              <a:srgbClr val="0F2B5B"/>
            </a:solidFill>
            <a:prstDash val="solid"/>
          </a:ln>
        </p:spPr>
      </p:sp>
      <p:sp>
        <p:nvSpPr>
          <p:cNvPr id="40" name="Shape 38"/>
          <p:cNvSpPr/>
          <p:nvPr/>
        </p:nvSpPr>
        <p:spPr>
          <a:xfrm>
            <a:off x="5897880" y="3090672"/>
            <a:ext cx="45720" cy="457200"/>
          </a:xfrm>
          <a:prstGeom prst="rect">
            <a:avLst/>
          </a:prstGeom>
          <a:solidFill>
            <a:srgbClr val="1A7A4A"/>
          </a:solidFill>
          <a:ln w="12700">
            <a:solidFill>
              <a:srgbClr val="1A7A4A"/>
            </a:solidFill>
            <a:prstDash val="solid"/>
          </a:ln>
        </p:spPr>
      </p:sp>
      <p:sp>
        <p:nvSpPr>
          <p:cNvPr id="41" name="Text 39"/>
          <p:cNvSpPr/>
          <p:nvPr/>
        </p:nvSpPr>
        <p:spPr>
          <a:xfrm>
            <a:off x="274320" y="3127248"/>
            <a:ext cx="2578608" cy="384048"/>
          </a:xfrm>
          <a:prstGeom prst="rect">
            <a:avLst/>
          </a:prstGeom>
          <a:noFill/>
          <a:ln/>
        </p:spPr>
        <p:txBody>
          <a:bodyPr wrap="square" rtlCol="0" anchor="ctr"/>
          <a:lstStyle/>
          <a:p>
            <a:pPr indent="0" marL="0">
              <a:buNone/>
            </a:pPr>
            <a:r>
              <a:rPr lang="en-US" sz="900" b="1" dirty="0">
                <a:solidFill>
                  <a:srgbClr val="1A2B3C"/>
                </a:solidFill>
                <a:latin typeface="Arial" pitchFamily="34" charset="0"/>
                <a:ea typeface="Arial" pitchFamily="34" charset="-122"/>
                <a:cs typeface="Arial" pitchFamily="34" charset="-120"/>
              </a:rPr>
              <a:t>Staffing implication</a:t>
            </a:r>
            <a:endParaRPr lang="en-US" sz="900" dirty="0"/>
          </a:p>
        </p:txBody>
      </p:sp>
      <p:sp>
        <p:nvSpPr>
          <p:cNvPr id="42" name="Text 40"/>
          <p:cNvSpPr/>
          <p:nvPr/>
        </p:nvSpPr>
        <p:spPr>
          <a:xfrm>
            <a:off x="3127248" y="3127248"/>
            <a:ext cx="2560320" cy="384048"/>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No change — same headcount, same roles</a:t>
            </a:r>
            <a:endParaRPr lang="en-US" sz="900" dirty="0"/>
          </a:p>
        </p:txBody>
      </p:sp>
      <p:sp>
        <p:nvSpPr>
          <p:cNvPr id="43" name="Text 41"/>
          <p:cNvSpPr/>
          <p:nvPr/>
        </p:nvSpPr>
        <p:spPr>
          <a:xfrm>
            <a:off x="5961888" y="3127248"/>
            <a:ext cx="2889504" cy="384048"/>
          </a:xfrm>
          <a:prstGeom prst="rect">
            <a:avLst/>
          </a:prstGeom>
          <a:noFill/>
          <a:ln/>
        </p:spPr>
        <p:txBody>
          <a:bodyPr wrap="square" rtlCol="0" anchor="ctr"/>
          <a:lstStyle/>
          <a:p>
            <a:pPr indent="0" marL="0">
              <a:buNone/>
            </a:pPr>
            <a:r>
              <a:rPr lang="en-US" sz="900" b="1" dirty="0">
                <a:solidFill>
                  <a:srgbClr val="0E6060"/>
                </a:solidFill>
                <a:latin typeface="Calibri" pitchFamily="34" charset="0"/>
                <a:ea typeface="Calibri" pitchFamily="34" charset="-122"/>
                <a:cs typeface="Calibri" pitchFamily="34" charset="-120"/>
              </a:rPr>
              <a:t>Roles are redesigned; capacity is redeployed</a:t>
            </a:r>
            <a:endParaRPr lang="en-US" sz="900" dirty="0"/>
          </a:p>
        </p:txBody>
      </p:sp>
      <p:sp>
        <p:nvSpPr>
          <p:cNvPr id="44" name="Shape 42"/>
          <p:cNvSpPr/>
          <p:nvPr/>
        </p:nvSpPr>
        <p:spPr>
          <a:xfrm>
            <a:off x="182880" y="3584448"/>
            <a:ext cx="2743200" cy="457200"/>
          </a:xfrm>
          <a:prstGeom prst="rect">
            <a:avLst/>
          </a:prstGeom>
          <a:solidFill>
            <a:srgbClr val="FFFFFF"/>
          </a:solidFill>
          <a:ln w="6350">
            <a:solidFill>
              <a:srgbClr val="E0E8F0"/>
            </a:solidFill>
            <a:prstDash val="solid"/>
          </a:ln>
        </p:spPr>
      </p:sp>
      <p:sp>
        <p:nvSpPr>
          <p:cNvPr id="45" name="Shape 43"/>
          <p:cNvSpPr/>
          <p:nvPr/>
        </p:nvSpPr>
        <p:spPr>
          <a:xfrm>
            <a:off x="3063240" y="3584448"/>
            <a:ext cx="2697480" cy="457200"/>
          </a:xfrm>
          <a:prstGeom prst="rect">
            <a:avLst/>
          </a:prstGeom>
          <a:solidFill>
            <a:srgbClr val="FFFFFF"/>
          </a:solidFill>
          <a:ln w="6350">
            <a:solidFill>
              <a:srgbClr val="E0E8F0"/>
            </a:solidFill>
            <a:prstDash val="solid"/>
          </a:ln>
        </p:spPr>
      </p:sp>
      <p:sp>
        <p:nvSpPr>
          <p:cNvPr id="46" name="Shape 44"/>
          <p:cNvSpPr/>
          <p:nvPr/>
        </p:nvSpPr>
        <p:spPr>
          <a:xfrm>
            <a:off x="5897880" y="3584448"/>
            <a:ext cx="3017520" cy="457200"/>
          </a:xfrm>
          <a:prstGeom prst="rect">
            <a:avLst/>
          </a:prstGeom>
          <a:solidFill>
            <a:srgbClr val="E8F8F0"/>
          </a:solidFill>
          <a:ln w="6350">
            <a:solidFill>
              <a:srgbClr val="E0E8F0"/>
            </a:solidFill>
            <a:prstDash val="solid"/>
          </a:ln>
        </p:spPr>
      </p:sp>
      <p:sp>
        <p:nvSpPr>
          <p:cNvPr id="47" name="Shape 45"/>
          <p:cNvSpPr/>
          <p:nvPr/>
        </p:nvSpPr>
        <p:spPr>
          <a:xfrm>
            <a:off x="182880" y="3584448"/>
            <a:ext cx="45720" cy="457200"/>
          </a:xfrm>
          <a:prstGeom prst="rect">
            <a:avLst/>
          </a:prstGeom>
          <a:solidFill>
            <a:srgbClr val="0F2B5B"/>
          </a:solidFill>
          <a:ln w="12700">
            <a:solidFill>
              <a:srgbClr val="0F2B5B"/>
            </a:solidFill>
            <a:prstDash val="solid"/>
          </a:ln>
        </p:spPr>
      </p:sp>
      <p:sp>
        <p:nvSpPr>
          <p:cNvPr id="48" name="Shape 46"/>
          <p:cNvSpPr/>
          <p:nvPr/>
        </p:nvSpPr>
        <p:spPr>
          <a:xfrm>
            <a:off x="5897880" y="3584448"/>
            <a:ext cx="45720" cy="457200"/>
          </a:xfrm>
          <a:prstGeom prst="rect">
            <a:avLst/>
          </a:prstGeom>
          <a:solidFill>
            <a:srgbClr val="1A7A4A"/>
          </a:solidFill>
          <a:ln w="12700">
            <a:solidFill>
              <a:srgbClr val="1A7A4A"/>
            </a:solidFill>
            <a:prstDash val="solid"/>
          </a:ln>
        </p:spPr>
      </p:sp>
      <p:sp>
        <p:nvSpPr>
          <p:cNvPr id="49" name="Text 47"/>
          <p:cNvSpPr/>
          <p:nvPr/>
        </p:nvSpPr>
        <p:spPr>
          <a:xfrm>
            <a:off x="274320" y="3621024"/>
            <a:ext cx="2578608" cy="384048"/>
          </a:xfrm>
          <a:prstGeom prst="rect">
            <a:avLst/>
          </a:prstGeom>
          <a:noFill/>
          <a:ln/>
        </p:spPr>
        <p:txBody>
          <a:bodyPr wrap="square" rtlCol="0" anchor="ctr"/>
          <a:lstStyle/>
          <a:p>
            <a:pPr indent="0" marL="0">
              <a:buNone/>
            </a:pPr>
            <a:r>
              <a:rPr lang="en-US" sz="900" b="1" dirty="0">
                <a:solidFill>
                  <a:srgbClr val="1A2B3C"/>
                </a:solidFill>
                <a:latin typeface="Arial" pitchFamily="34" charset="0"/>
                <a:ea typeface="Arial" pitchFamily="34" charset="-122"/>
                <a:cs typeface="Arial" pitchFamily="34" charset="-120"/>
              </a:rPr>
              <a:t>Content architecture</a:t>
            </a:r>
            <a:endParaRPr lang="en-US" sz="900" dirty="0"/>
          </a:p>
        </p:txBody>
      </p:sp>
      <p:sp>
        <p:nvSpPr>
          <p:cNvPr id="50" name="Text 48"/>
          <p:cNvSpPr/>
          <p:nvPr/>
        </p:nvSpPr>
        <p:spPr>
          <a:xfrm>
            <a:off x="3127248" y="3621024"/>
            <a:ext cx="2560320" cy="384048"/>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Same formats, faster to produce</a:t>
            </a:r>
            <a:endParaRPr lang="en-US" sz="900" dirty="0"/>
          </a:p>
        </p:txBody>
      </p:sp>
      <p:sp>
        <p:nvSpPr>
          <p:cNvPr id="51" name="Text 49"/>
          <p:cNvSpPr/>
          <p:nvPr/>
        </p:nvSpPr>
        <p:spPr>
          <a:xfrm>
            <a:off x="5961888" y="3621024"/>
            <a:ext cx="2889504" cy="384048"/>
          </a:xfrm>
          <a:prstGeom prst="rect">
            <a:avLst/>
          </a:prstGeom>
          <a:noFill/>
          <a:ln/>
        </p:spPr>
        <p:txBody>
          <a:bodyPr wrap="square" rtlCol="0" anchor="ctr"/>
          <a:lstStyle/>
          <a:p>
            <a:pPr indent="0" marL="0">
              <a:buNone/>
            </a:pPr>
            <a:r>
              <a:rPr lang="en-US" sz="900" b="1" dirty="0">
                <a:solidFill>
                  <a:srgbClr val="0E6060"/>
                </a:solidFill>
                <a:latin typeface="Calibri" pitchFamily="34" charset="0"/>
                <a:ea typeface="Calibri" pitchFamily="34" charset="-122"/>
                <a:cs typeface="Calibri" pitchFamily="34" charset="-120"/>
              </a:rPr>
              <a:t>New formats for agentic discovery; old formats maintained for humans</a:t>
            </a:r>
            <a:endParaRPr lang="en-US" sz="900" dirty="0"/>
          </a:p>
        </p:txBody>
      </p:sp>
      <p:sp>
        <p:nvSpPr>
          <p:cNvPr id="52" name="Shape 50"/>
          <p:cNvSpPr/>
          <p:nvPr/>
        </p:nvSpPr>
        <p:spPr>
          <a:xfrm>
            <a:off x="182880" y="4078224"/>
            <a:ext cx="2743200" cy="457200"/>
          </a:xfrm>
          <a:prstGeom prst="rect">
            <a:avLst/>
          </a:prstGeom>
          <a:solidFill>
            <a:srgbClr val="F4F7FB"/>
          </a:solidFill>
          <a:ln w="6350">
            <a:solidFill>
              <a:srgbClr val="E0E8F0"/>
            </a:solidFill>
            <a:prstDash val="solid"/>
          </a:ln>
        </p:spPr>
      </p:sp>
      <p:sp>
        <p:nvSpPr>
          <p:cNvPr id="53" name="Shape 51"/>
          <p:cNvSpPr/>
          <p:nvPr/>
        </p:nvSpPr>
        <p:spPr>
          <a:xfrm>
            <a:off x="3063240" y="4078224"/>
            <a:ext cx="2697480" cy="457200"/>
          </a:xfrm>
          <a:prstGeom prst="rect">
            <a:avLst/>
          </a:prstGeom>
          <a:solidFill>
            <a:srgbClr val="F4F7FB"/>
          </a:solidFill>
          <a:ln w="6350">
            <a:solidFill>
              <a:srgbClr val="E0E8F0"/>
            </a:solidFill>
            <a:prstDash val="solid"/>
          </a:ln>
        </p:spPr>
      </p:sp>
      <p:sp>
        <p:nvSpPr>
          <p:cNvPr id="54" name="Shape 52"/>
          <p:cNvSpPr/>
          <p:nvPr/>
        </p:nvSpPr>
        <p:spPr>
          <a:xfrm>
            <a:off x="5897880" y="4078224"/>
            <a:ext cx="3017520" cy="457200"/>
          </a:xfrm>
          <a:prstGeom prst="rect">
            <a:avLst/>
          </a:prstGeom>
          <a:solidFill>
            <a:srgbClr val="D4F0E4"/>
          </a:solidFill>
          <a:ln w="6350">
            <a:solidFill>
              <a:srgbClr val="E0E8F0"/>
            </a:solidFill>
            <a:prstDash val="solid"/>
          </a:ln>
        </p:spPr>
      </p:sp>
      <p:sp>
        <p:nvSpPr>
          <p:cNvPr id="55" name="Shape 53"/>
          <p:cNvSpPr/>
          <p:nvPr/>
        </p:nvSpPr>
        <p:spPr>
          <a:xfrm>
            <a:off x="182880" y="4078224"/>
            <a:ext cx="45720" cy="457200"/>
          </a:xfrm>
          <a:prstGeom prst="rect">
            <a:avLst/>
          </a:prstGeom>
          <a:solidFill>
            <a:srgbClr val="0F2B5B"/>
          </a:solidFill>
          <a:ln w="12700">
            <a:solidFill>
              <a:srgbClr val="0F2B5B"/>
            </a:solidFill>
            <a:prstDash val="solid"/>
          </a:ln>
        </p:spPr>
      </p:sp>
      <p:sp>
        <p:nvSpPr>
          <p:cNvPr id="56" name="Shape 54"/>
          <p:cNvSpPr/>
          <p:nvPr/>
        </p:nvSpPr>
        <p:spPr>
          <a:xfrm>
            <a:off x="5897880" y="4078224"/>
            <a:ext cx="45720" cy="457200"/>
          </a:xfrm>
          <a:prstGeom prst="rect">
            <a:avLst/>
          </a:prstGeom>
          <a:solidFill>
            <a:srgbClr val="1A7A4A"/>
          </a:solidFill>
          <a:ln w="12700">
            <a:solidFill>
              <a:srgbClr val="1A7A4A"/>
            </a:solidFill>
            <a:prstDash val="solid"/>
          </a:ln>
        </p:spPr>
      </p:sp>
      <p:sp>
        <p:nvSpPr>
          <p:cNvPr id="57" name="Text 55"/>
          <p:cNvSpPr/>
          <p:nvPr/>
        </p:nvSpPr>
        <p:spPr>
          <a:xfrm>
            <a:off x="274320" y="4114800"/>
            <a:ext cx="2578608" cy="384048"/>
          </a:xfrm>
          <a:prstGeom prst="rect">
            <a:avLst/>
          </a:prstGeom>
          <a:noFill/>
          <a:ln/>
        </p:spPr>
        <p:txBody>
          <a:bodyPr wrap="square" rtlCol="0" anchor="ctr"/>
          <a:lstStyle/>
          <a:p>
            <a:pPr indent="0" marL="0">
              <a:buNone/>
            </a:pPr>
            <a:r>
              <a:rPr lang="en-US" sz="900" b="1" dirty="0">
                <a:solidFill>
                  <a:srgbClr val="1A2B3C"/>
                </a:solidFill>
                <a:latin typeface="Arial" pitchFamily="34" charset="0"/>
                <a:ea typeface="Arial" pitchFamily="34" charset="-122"/>
                <a:cs typeface="Arial" pitchFamily="34" charset="-120"/>
              </a:rPr>
              <a:t>Success metric</a:t>
            </a:r>
            <a:endParaRPr lang="en-US" sz="900" dirty="0"/>
          </a:p>
        </p:txBody>
      </p:sp>
      <p:sp>
        <p:nvSpPr>
          <p:cNvPr id="58" name="Text 56"/>
          <p:cNvSpPr/>
          <p:nvPr/>
        </p:nvSpPr>
        <p:spPr>
          <a:xfrm>
            <a:off x="3127248" y="4114800"/>
            <a:ext cx="2560320" cy="384048"/>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'We're using AI more'</a:t>
            </a:r>
            <a:endParaRPr lang="en-US" sz="900" dirty="0"/>
          </a:p>
        </p:txBody>
      </p:sp>
      <p:sp>
        <p:nvSpPr>
          <p:cNvPr id="59" name="Text 57"/>
          <p:cNvSpPr/>
          <p:nvPr/>
        </p:nvSpPr>
        <p:spPr>
          <a:xfrm>
            <a:off x="5961888" y="4114800"/>
            <a:ext cx="2889504" cy="384048"/>
          </a:xfrm>
          <a:prstGeom prst="rect">
            <a:avLst/>
          </a:prstGeom>
          <a:noFill/>
          <a:ln/>
        </p:spPr>
        <p:txBody>
          <a:bodyPr wrap="square" rtlCol="0" anchor="ctr"/>
          <a:lstStyle/>
          <a:p>
            <a:pPr indent="0" marL="0">
              <a:buNone/>
            </a:pPr>
            <a:r>
              <a:rPr lang="en-US" sz="900" b="1" dirty="0">
                <a:solidFill>
                  <a:srgbClr val="0E6060"/>
                </a:solidFill>
                <a:latin typeface="Calibri" pitchFamily="34" charset="0"/>
                <a:ea typeface="Calibri" pitchFamily="34" charset="-122"/>
                <a:cs typeface="Calibri" pitchFamily="34" charset="-120"/>
              </a:rPr>
              <a:t>'Commodity work hours down X%; strategic work up X%'</a:t>
            </a:r>
            <a:endParaRPr lang="en-US" sz="900" dirty="0"/>
          </a:p>
        </p:txBody>
      </p:sp>
      <p:sp>
        <p:nvSpPr>
          <p:cNvPr id="60" name="Shape 58"/>
          <p:cNvSpPr/>
          <p:nvPr/>
        </p:nvSpPr>
        <p:spPr>
          <a:xfrm>
            <a:off x="182880" y="4572000"/>
            <a:ext cx="2743200" cy="457200"/>
          </a:xfrm>
          <a:prstGeom prst="rect">
            <a:avLst/>
          </a:prstGeom>
          <a:solidFill>
            <a:srgbClr val="FFFFFF"/>
          </a:solidFill>
          <a:ln w="6350">
            <a:solidFill>
              <a:srgbClr val="E0E8F0"/>
            </a:solidFill>
            <a:prstDash val="solid"/>
          </a:ln>
        </p:spPr>
      </p:sp>
      <p:sp>
        <p:nvSpPr>
          <p:cNvPr id="61" name="Shape 59"/>
          <p:cNvSpPr/>
          <p:nvPr/>
        </p:nvSpPr>
        <p:spPr>
          <a:xfrm>
            <a:off x="3063240" y="4572000"/>
            <a:ext cx="2697480" cy="457200"/>
          </a:xfrm>
          <a:prstGeom prst="rect">
            <a:avLst/>
          </a:prstGeom>
          <a:solidFill>
            <a:srgbClr val="FFFFFF"/>
          </a:solidFill>
          <a:ln w="6350">
            <a:solidFill>
              <a:srgbClr val="E0E8F0"/>
            </a:solidFill>
            <a:prstDash val="solid"/>
          </a:ln>
        </p:spPr>
      </p:sp>
      <p:sp>
        <p:nvSpPr>
          <p:cNvPr id="62" name="Shape 60"/>
          <p:cNvSpPr/>
          <p:nvPr/>
        </p:nvSpPr>
        <p:spPr>
          <a:xfrm>
            <a:off x="5897880" y="4572000"/>
            <a:ext cx="3017520" cy="457200"/>
          </a:xfrm>
          <a:prstGeom prst="rect">
            <a:avLst/>
          </a:prstGeom>
          <a:solidFill>
            <a:srgbClr val="E8F8F0"/>
          </a:solidFill>
          <a:ln w="6350">
            <a:solidFill>
              <a:srgbClr val="E0E8F0"/>
            </a:solidFill>
            <a:prstDash val="solid"/>
          </a:ln>
        </p:spPr>
      </p:sp>
      <p:sp>
        <p:nvSpPr>
          <p:cNvPr id="63" name="Shape 61"/>
          <p:cNvSpPr/>
          <p:nvPr/>
        </p:nvSpPr>
        <p:spPr>
          <a:xfrm>
            <a:off x="182880" y="4572000"/>
            <a:ext cx="45720" cy="457200"/>
          </a:xfrm>
          <a:prstGeom prst="rect">
            <a:avLst/>
          </a:prstGeom>
          <a:solidFill>
            <a:srgbClr val="0F2B5B"/>
          </a:solidFill>
          <a:ln w="12700">
            <a:solidFill>
              <a:srgbClr val="0F2B5B"/>
            </a:solidFill>
            <a:prstDash val="solid"/>
          </a:ln>
        </p:spPr>
      </p:sp>
      <p:sp>
        <p:nvSpPr>
          <p:cNvPr id="64" name="Shape 62"/>
          <p:cNvSpPr/>
          <p:nvPr/>
        </p:nvSpPr>
        <p:spPr>
          <a:xfrm>
            <a:off x="5897880" y="4572000"/>
            <a:ext cx="45720" cy="457200"/>
          </a:xfrm>
          <a:prstGeom prst="rect">
            <a:avLst/>
          </a:prstGeom>
          <a:solidFill>
            <a:srgbClr val="1A7A4A"/>
          </a:solidFill>
          <a:ln w="12700">
            <a:solidFill>
              <a:srgbClr val="1A7A4A"/>
            </a:solidFill>
            <a:prstDash val="solid"/>
          </a:ln>
        </p:spPr>
      </p:sp>
      <p:sp>
        <p:nvSpPr>
          <p:cNvPr id="65" name="Text 63"/>
          <p:cNvSpPr/>
          <p:nvPr/>
        </p:nvSpPr>
        <p:spPr>
          <a:xfrm>
            <a:off x="274320" y="4608576"/>
            <a:ext cx="2578608" cy="384048"/>
          </a:xfrm>
          <a:prstGeom prst="rect">
            <a:avLst/>
          </a:prstGeom>
          <a:noFill/>
          <a:ln/>
        </p:spPr>
        <p:txBody>
          <a:bodyPr wrap="square" rtlCol="0" anchor="ctr"/>
          <a:lstStyle/>
          <a:p>
            <a:pPr indent="0" marL="0">
              <a:buNone/>
            </a:pPr>
            <a:r>
              <a:rPr lang="en-US" sz="900" b="1" dirty="0">
                <a:solidFill>
                  <a:srgbClr val="1A2B3C"/>
                </a:solidFill>
                <a:latin typeface="Arial" pitchFamily="34" charset="0"/>
                <a:ea typeface="Arial" pitchFamily="34" charset="-122"/>
                <a:cs typeface="Arial" pitchFamily="34" charset="-120"/>
              </a:rPr>
              <a:t>Risk</a:t>
            </a:r>
            <a:endParaRPr lang="en-US" sz="900" dirty="0"/>
          </a:p>
        </p:txBody>
      </p:sp>
      <p:sp>
        <p:nvSpPr>
          <p:cNvPr id="66" name="Text 64"/>
          <p:cNvSpPr/>
          <p:nvPr/>
        </p:nvSpPr>
        <p:spPr>
          <a:xfrm>
            <a:off x="3127248" y="4608576"/>
            <a:ext cx="2560320" cy="384048"/>
          </a:xfrm>
          <a:prstGeom prst="rect">
            <a:avLst/>
          </a:prstGeom>
          <a:noFill/>
          <a:ln/>
        </p:spPr>
        <p:txBody>
          <a:bodyPr wrap="square" rtlCol="0" anchor="ctr"/>
          <a:lstStyle/>
          <a:p>
            <a:pPr indent="0" marL="0">
              <a:buNone/>
            </a:pPr>
            <a:r>
              <a:rPr lang="en-US" sz="900" dirty="0">
                <a:solidFill>
                  <a:srgbClr val="6B7B8D"/>
                </a:solidFill>
                <a:latin typeface="Calibri" pitchFamily="34" charset="0"/>
                <a:ea typeface="Calibri" pitchFamily="34" charset="-122"/>
                <a:cs typeface="Calibri" pitchFamily="34" charset="-120"/>
              </a:rPr>
              <a:t>Complacency disguised as adoption</a:t>
            </a:r>
            <a:endParaRPr lang="en-US" sz="900" dirty="0"/>
          </a:p>
        </p:txBody>
      </p:sp>
      <p:sp>
        <p:nvSpPr>
          <p:cNvPr id="67" name="Text 65"/>
          <p:cNvSpPr/>
          <p:nvPr/>
        </p:nvSpPr>
        <p:spPr>
          <a:xfrm>
            <a:off x="5961888" y="4608576"/>
            <a:ext cx="2889504" cy="384048"/>
          </a:xfrm>
          <a:prstGeom prst="rect">
            <a:avLst/>
          </a:prstGeom>
          <a:noFill/>
          <a:ln/>
        </p:spPr>
        <p:txBody>
          <a:bodyPr wrap="square" rtlCol="0" anchor="ctr"/>
          <a:lstStyle/>
          <a:p>
            <a:pPr indent="0" marL="0">
              <a:buNone/>
            </a:pPr>
            <a:r>
              <a:rPr lang="en-US" sz="900" b="1" dirty="0">
                <a:solidFill>
                  <a:srgbClr val="0E6060"/>
                </a:solidFill>
                <a:latin typeface="Calibri" pitchFamily="34" charset="0"/>
                <a:ea typeface="Calibri" pitchFamily="34" charset="-122"/>
                <a:cs typeface="Calibri" pitchFamily="34" charset="-120"/>
              </a:rPr>
              <a:t>Organizational change is hard; leadership must lead it</a:t>
            </a:r>
            <a:endParaRPr lang="en-US" sz="900" dirty="0"/>
          </a:p>
        </p:txBody>
      </p:sp>
      <p:sp>
        <p:nvSpPr>
          <p:cNvPr id="68" name="Shape 66"/>
          <p:cNvSpPr/>
          <p:nvPr/>
        </p:nvSpPr>
        <p:spPr>
          <a:xfrm>
            <a:off x="182880" y="5093208"/>
            <a:ext cx="8732520" cy="237744"/>
          </a:xfrm>
          <a:prstGeom prst="rect">
            <a:avLst/>
          </a:prstGeom>
          <a:solidFill>
            <a:srgbClr val="E8F8F0"/>
          </a:solidFill>
          <a:ln w="6350">
            <a:solidFill>
              <a:srgbClr val="1A7A4A"/>
            </a:solidFill>
            <a:prstDash val="solid"/>
          </a:ln>
        </p:spPr>
      </p:sp>
      <p:sp>
        <p:nvSpPr>
          <p:cNvPr id="69" name="Text 67"/>
          <p:cNvSpPr/>
          <p:nvPr/>
        </p:nvSpPr>
        <p:spPr>
          <a:xfrm>
            <a:off x="256032" y="5093208"/>
            <a:ext cx="8577072" cy="237744"/>
          </a:xfrm>
          <a:prstGeom prst="rect">
            <a:avLst/>
          </a:prstGeom>
          <a:noFill/>
          <a:ln/>
        </p:spPr>
        <p:txBody>
          <a:bodyPr wrap="square" rtlCol="0" anchor="ctr"/>
          <a:lstStyle/>
          <a:p>
            <a:pPr algn="ctr" indent="0" marL="0">
              <a:buNone/>
            </a:pPr>
            <a:r>
              <a:rPr lang="en-US" sz="950" b="1" i="1" dirty="0">
                <a:solidFill>
                  <a:srgbClr val="1A7A4A"/>
                </a:solidFill>
                <a:latin typeface="Georgia" pitchFamily="34" charset="0"/>
                <a:ea typeface="Georgia" pitchFamily="34" charset="-122"/>
                <a:cs typeface="Georgia" pitchFamily="34" charset="-120"/>
              </a:rPr>
              <a:t>Most organizations are at adoption. The six percent are at integration. The gap between them is not tools — it is decisions.</a:t>
            </a:r>
            <a:endParaRPr lang="en-US" sz="9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sp>
      <p:sp>
        <p:nvSpPr>
          <p:cNvPr id="3" name="Text 1"/>
          <p:cNvSpPr/>
          <p:nvPr/>
        </p:nvSpPr>
        <p:spPr>
          <a:xfrm>
            <a:off x="365760" y="0"/>
            <a:ext cx="8412480" cy="658368"/>
          </a:xfrm>
          <a:prstGeom prst="rect">
            <a:avLst/>
          </a:prstGeom>
          <a:noFill/>
          <a:ln/>
        </p:spPr>
        <p:txBody>
          <a:bodyPr wrap="square" rtlCol="0" anchor="ctr"/>
          <a:lstStyle/>
          <a:p>
            <a:pPr indent="0" marL="0">
              <a:buNone/>
            </a:pPr>
            <a:r>
              <a:rPr lang="en-US" sz="1700" b="1" spc="200" kern="0" dirty="0">
                <a:solidFill>
                  <a:srgbClr val="FFFFFF"/>
                </a:solidFill>
                <a:latin typeface="Arial" pitchFamily="34" charset="0"/>
                <a:ea typeface="Arial" pitchFamily="34" charset="-122"/>
                <a:cs typeface="Arial" pitchFamily="34" charset="-120"/>
              </a:rPr>
              <a:t>FIGURE 3: THE SIX PERCENT DIAGNOSTIC</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sp>
      <p:sp>
        <p:nvSpPr>
          <p:cNvPr id="5" name="Text 3"/>
          <p:cNvSpPr/>
          <p:nvPr/>
        </p:nvSpPr>
        <p:spPr>
          <a:xfrm>
            <a:off x="365760" y="658368"/>
            <a:ext cx="8412480" cy="384048"/>
          </a:xfrm>
          <a:prstGeom prst="rect">
            <a:avLst/>
          </a:prstGeom>
          <a:noFill/>
          <a:ln/>
        </p:spPr>
        <p:txBody>
          <a:bodyPr wrap="square" rtlCol="0" anchor="ctr"/>
          <a:lstStyle/>
          <a:p>
            <a:pPr indent="0" marL="0">
              <a:buNone/>
            </a:pPr>
            <a:r>
              <a:rPr lang="en-US" sz="1300" i="1" dirty="0">
                <a:solidFill>
                  <a:srgbClr val="FFFFFF"/>
                </a:solidFill>
                <a:latin typeface="Georgia" pitchFamily="34" charset="0"/>
                <a:ea typeface="Georgia" pitchFamily="34" charset="-122"/>
                <a:cs typeface="Georgia" pitchFamily="34" charset="-120"/>
              </a:rPr>
              <a:t>Eight questions that separate AI-integrated PMM organizations from AI-adopted ones.</a:t>
            </a:r>
            <a:endParaRPr lang="en-US" sz="1300" dirty="0"/>
          </a:p>
        </p:txBody>
      </p:sp>
      <p:sp>
        <p:nvSpPr>
          <p:cNvPr id="6" name="Shape 4"/>
          <p:cNvSpPr/>
          <p:nvPr/>
        </p:nvSpPr>
        <p:spPr>
          <a:xfrm>
            <a:off x="182880" y="1170432"/>
            <a:ext cx="4224528" cy="292608"/>
          </a:xfrm>
          <a:prstGeom prst="rect">
            <a:avLst/>
          </a:prstGeom>
          <a:solidFill>
            <a:srgbClr val="E0E8F0"/>
          </a:solidFill>
          <a:ln w="12700">
            <a:solidFill>
              <a:srgbClr val="E0E8F0"/>
            </a:solidFill>
            <a:prstDash val="solid"/>
          </a:ln>
        </p:spPr>
      </p:sp>
      <p:sp>
        <p:nvSpPr>
          <p:cNvPr id="7" name="Shape 5"/>
          <p:cNvSpPr/>
          <p:nvPr/>
        </p:nvSpPr>
        <p:spPr>
          <a:xfrm>
            <a:off x="4443984" y="1170432"/>
            <a:ext cx="2121408" cy="292608"/>
          </a:xfrm>
          <a:prstGeom prst="rect">
            <a:avLst/>
          </a:prstGeom>
          <a:solidFill>
            <a:srgbClr val="C0392B"/>
          </a:solidFill>
          <a:ln w="12700">
            <a:solidFill>
              <a:srgbClr val="C0392B"/>
            </a:solidFill>
            <a:prstDash val="solid"/>
          </a:ln>
        </p:spPr>
      </p:sp>
      <p:sp>
        <p:nvSpPr>
          <p:cNvPr id="8" name="Shape 6"/>
          <p:cNvSpPr/>
          <p:nvPr/>
        </p:nvSpPr>
        <p:spPr>
          <a:xfrm>
            <a:off x="6601968" y="1170432"/>
            <a:ext cx="2724912" cy="292608"/>
          </a:xfrm>
          <a:prstGeom prst="rect">
            <a:avLst/>
          </a:prstGeom>
          <a:solidFill>
            <a:srgbClr val="1A7A4A"/>
          </a:solidFill>
          <a:ln w="12700">
            <a:solidFill>
              <a:srgbClr val="1A7A4A"/>
            </a:solidFill>
            <a:prstDash val="solid"/>
          </a:ln>
        </p:spPr>
      </p:sp>
      <p:sp>
        <p:nvSpPr>
          <p:cNvPr id="9" name="Text 7"/>
          <p:cNvSpPr/>
          <p:nvPr/>
        </p:nvSpPr>
        <p:spPr>
          <a:xfrm>
            <a:off x="182880" y="1170432"/>
            <a:ext cx="4224528" cy="292608"/>
          </a:xfrm>
          <a:prstGeom prst="rect">
            <a:avLst/>
          </a:prstGeom>
          <a:noFill/>
          <a:ln/>
        </p:spPr>
        <p:txBody>
          <a:bodyPr wrap="square" rtlCol="0" anchor="ctr"/>
          <a:lstStyle/>
          <a:p>
            <a:pPr indent="0" marL="0">
              <a:buNone/>
            </a:pPr>
            <a:r>
              <a:rPr lang="en-US" sz="850" b="1" spc="100" kern="0" dirty="0">
                <a:solidFill>
                  <a:srgbClr val="6B7B8D"/>
                </a:solidFill>
                <a:latin typeface="Arial" pitchFamily="34" charset="0"/>
                <a:ea typeface="Arial" pitchFamily="34" charset="-122"/>
                <a:cs typeface="Arial" pitchFamily="34" charset="-120"/>
              </a:rPr>
              <a:t>DIAGNOSTIC QUESTION</a:t>
            </a:r>
            <a:endParaRPr lang="en-US" sz="850" dirty="0"/>
          </a:p>
        </p:txBody>
      </p:sp>
      <p:sp>
        <p:nvSpPr>
          <p:cNvPr id="10" name="Text 8"/>
          <p:cNvSpPr/>
          <p:nvPr/>
        </p:nvSpPr>
        <p:spPr>
          <a:xfrm>
            <a:off x="4443984" y="1170432"/>
            <a:ext cx="2121408" cy="292608"/>
          </a:xfrm>
          <a:prstGeom prst="rect">
            <a:avLst/>
          </a:prstGeom>
          <a:noFill/>
          <a:ln/>
        </p:spPr>
        <p:txBody>
          <a:bodyPr wrap="square" rtlCol="0" anchor="ctr"/>
          <a:lstStyle/>
          <a:p>
            <a:pPr algn="ctr" indent="0" marL="0">
              <a:buNone/>
            </a:pPr>
            <a:r>
              <a:rPr lang="en-US" sz="850" b="1" dirty="0">
                <a:solidFill>
                  <a:srgbClr val="FFFFFF"/>
                </a:solidFill>
                <a:latin typeface="Arial" pitchFamily="34" charset="0"/>
                <a:ea typeface="Arial" pitchFamily="34" charset="-122"/>
                <a:cs typeface="Arial" pitchFamily="34" charset="-120"/>
              </a:rPr>
              <a:t>ADOPTION ANSWER</a:t>
            </a:r>
            <a:endParaRPr lang="en-US" sz="850" dirty="0"/>
          </a:p>
        </p:txBody>
      </p:sp>
      <p:sp>
        <p:nvSpPr>
          <p:cNvPr id="11" name="Text 9"/>
          <p:cNvSpPr/>
          <p:nvPr/>
        </p:nvSpPr>
        <p:spPr>
          <a:xfrm>
            <a:off x="6601968" y="1170432"/>
            <a:ext cx="2724912" cy="292608"/>
          </a:xfrm>
          <a:prstGeom prst="rect">
            <a:avLst/>
          </a:prstGeom>
          <a:noFill/>
          <a:ln/>
        </p:spPr>
        <p:txBody>
          <a:bodyPr wrap="square" rtlCol="0" anchor="ctr"/>
          <a:lstStyle/>
          <a:p>
            <a:pPr algn="ctr" indent="0" marL="0">
              <a:buNone/>
            </a:pPr>
            <a:r>
              <a:rPr lang="en-US" sz="850" b="1" dirty="0">
                <a:solidFill>
                  <a:srgbClr val="FFFFFF"/>
                </a:solidFill>
                <a:latin typeface="Arial" pitchFamily="34" charset="0"/>
                <a:ea typeface="Arial" pitchFamily="34" charset="-122"/>
                <a:cs typeface="Arial" pitchFamily="34" charset="-120"/>
              </a:rPr>
              <a:t>INTEGRATION ANSWER</a:t>
            </a:r>
            <a:endParaRPr lang="en-US" sz="850" dirty="0"/>
          </a:p>
        </p:txBody>
      </p:sp>
      <p:sp>
        <p:nvSpPr>
          <p:cNvPr id="12" name="Shape 10"/>
          <p:cNvSpPr/>
          <p:nvPr/>
        </p:nvSpPr>
        <p:spPr>
          <a:xfrm>
            <a:off x="182880" y="1481328"/>
            <a:ext cx="4224528" cy="457200"/>
          </a:xfrm>
          <a:prstGeom prst="rect">
            <a:avLst/>
          </a:prstGeom>
          <a:solidFill>
            <a:srgbClr val="FFFFFF"/>
          </a:solidFill>
          <a:ln w="5080">
            <a:solidFill>
              <a:srgbClr val="E0E8F0"/>
            </a:solidFill>
            <a:prstDash val="solid"/>
          </a:ln>
        </p:spPr>
      </p:sp>
      <p:sp>
        <p:nvSpPr>
          <p:cNvPr id="13" name="Shape 11"/>
          <p:cNvSpPr/>
          <p:nvPr/>
        </p:nvSpPr>
        <p:spPr>
          <a:xfrm>
            <a:off x="4443984" y="1481328"/>
            <a:ext cx="2121408" cy="457200"/>
          </a:xfrm>
          <a:prstGeom prst="rect">
            <a:avLst/>
          </a:prstGeom>
          <a:solidFill>
            <a:srgbClr val="FFFFFF"/>
          </a:solidFill>
          <a:ln w="5080">
            <a:solidFill>
              <a:srgbClr val="E0E8F0"/>
            </a:solidFill>
            <a:prstDash val="solid"/>
          </a:ln>
        </p:spPr>
      </p:sp>
      <p:sp>
        <p:nvSpPr>
          <p:cNvPr id="14" name="Shape 12"/>
          <p:cNvSpPr/>
          <p:nvPr/>
        </p:nvSpPr>
        <p:spPr>
          <a:xfrm>
            <a:off x="6601968" y="1481328"/>
            <a:ext cx="2724912" cy="457200"/>
          </a:xfrm>
          <a:prstGeom prst="rect">
            <a:avLst/>
          </a:prstGeom>
          <a:solidFill>
            <a:srgbClr val="E8F8F0"/>
          </a:solidFill>
          <a:ln w="5080">
            <a:solidFill>
              <a:srgbClr val="E0E8F0"/>
            </a:solidFill>
            <a:prstDash val="solid"/>
          </a:ln>
        </p:spPr>
      </p:sp>
      <p:sp>
        <p:nvSpPr>
          <p:cNvPr id="15" name="Shape 13"/>
          <p:cNvSpPr/>
          <p:nvPr/>
        </p:nvSpPr>
        <p:spPr>
          <a:xfrm>
            <a:off x="182880" y="1481328"/>
            <a:ext cx="45720" cy="457200"/>
          </a:xfrm>
          <a:prstGeom prst="rect">
            <a:avLst/>
          </a:prstGeom>
          <a:solidFill>
            <a:srgbClr val="6B3FA0"/>
          </a:solidFill>
          <a:ln w="12700">
            <a:solidFill>
              <a:srgbClr val="6B3FA0"/>
            </a:solidFill>
            <a:prstDash val="solid"/>
          </a:ln>
        </p:spPr>
      </p:sp>
      <p:sp>
        <p:nvSpPr>
          <p:cNvPr id="16" name="Text 14"/>
          <p:cNvSpPr/>
          <p:nvPr/>
        </p:nvSpPr>
        <p:spPr>
          <a:xfrm>
            <a:off x="274320" y="1517904"/>
            <a:ext cx="4096512" cy="384048"/>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1. Has your PMM org explicitly mapped which activities are now AI-executable?</a:t>
            </a:r>
            <a:endParaRPr lang="en-US" sz="850" dirty="0"/>
          </a:p>
        </p:txBody>
      </p:sp>
      <p:sp>
        <p:nvSpPr>
          <p:cNvPr id="17" name="Text 15"/>
          <p:cNvSpPr/>
          <p:nvPr/>
        </p:nvSpPr>
        <p:spPr>
          <a:xfrm>
            <a:off x="4498848" y="1517904"/>
            <a:ext cx="2048256" cy="384048"/>
          </a:xfrm>
          <a:prstGeom prst="rect">
            <a:avLst/>
          </a:prstGeom>
          <a:noFill/>
          <a:ln/>
        </p:spPr>
        <p:txBody>
          <a:bodyPr wrap="square" rtlCol="0" anchor="ctr"/>
          <a:lstStyle/>
          <a:p>
            <a:pPr indent="0" marL="0">
              <a:buNone/>
            </a:pPr>
            <a:r>
              <a:rPr lang="en-US" sz="800" i="1" dirty="0">
                <a:solidFill>
                  <a:srgbClr val="C0392B"/>
                </a:solidFill>
                <a:latin typeface="Calibri" pitchFamily="34" charset="0"/>
                <a:ea typeface="Calibri" pitchFamily="34" charset="-122"/>
                <a:cs typeface="Calibri" pitchFamily="34" charset="-120"/>
              </a:rPr>
              <a:t>No formal mapping</a:t>
            </a:r>
            <a:endParaRPr lang="en-US" sz="800" dirty="0"/>
          </a:p>
        </p:txBody>
      </p:sp>
      <p:sp>
        <p:nvSpPr>
          <p:cNvPr id="18" name="Text 16"/>
          <p:cNvSpPr/>
          <p:nvPr/>
        </p:nvSpPr>
        <p:spPr>
          <a:xfrm>
            <a:off x="6656832" y="1517904"/>
            <a:ext cx="2651760" cy="384048"/>
          </a:xfrm>
          <a:prstGeom prst="rect">
            <a:avLst/>
          </a:prstGeom>
          <a:noFill/>
          <a:ln/>
        </p:spPr>
        <p:txBody>
          <a:bodyPr wrap="square" rtlCol="0" anchor="ctr"/>
          <a:lstStyle/>
          <a:p>
            <a:pPr indent="0" marL="0">
              <a:buNone/>
            </a:pPr>
            <a:r>
              <a:rPr lang="en-US" sz="800" b="1" dirty="0">
                <a:solidFill>
                  <a:srgbClr val="0E6060"/>
                </a:solidFill>
                <a:latin typeface="Calibri" pitchFamily="34" charset="0"/>
                <a:ea typeface="Calibri" pitchFamily="34" charset="-122"/>
                <a:cs typeface="Calibri" pitchFamily="34" charset="-120"/>
              </a:rPr>
              <a:t>Yes — and capacity has been redeployed</a:t>
            </a:r>
            <a:endParaRPr lang="en-US" sz="800" dirty="0"/>
          </a:p>
        </p:txBody>
      </p:sp>
      <p:sp>
        <p:nvSpPr>
          <p:cNvPr id="19" name="Shape 17"/>
          <p:cNvSpPr/>
          <p:nvPr/>
        </p:nvSpPr>
        <p:spPr>
          <a:xfrm>
            <a:off x="182880" y="1956816"/>
            <a:ext cx="4224528" cy="457200"/>
          </a:xfrm>
          <a:prstGeom prst="rect">
            <a:avLst/>
          </a:prstGeom>
          <a:solidFill>
            <a:srgbClr val="F4F7FB"/>
          </a:solidFill>
          <a:ln w="5080">
            <a:solidFill>
              <a:srgbClr val="E0E8F0"/>
            </a:solidFill>
            <a:prstDash val="solid"/>
          </a:ln>
        </p:spPr>
      </p:sp>
      <p:sp>
        <p:nvSpPr>
          <p:cNvPr id="20" name="Shape 18"/>
          <p:cNvSpPr/>
          <p:nvPr/>
        </p:nvSpPr>
        <p:spPr>
          <a:xfrm>
            <a:off x="4443984" y="1956816"/>
            <a:ext cx="2121408" cy="457200"/>
          </a:xfrm>
          <a:prstGeom prst="rect">
            <a:avLst/>
          </a:prstGeom>
          <a:solidFill>
            <a:srgbClr val="F4F7FB"/>
          </a:solidFill>
          <a:ln w="5080">
            <a:solidFill>
              <a:srgbClr val="E0E8F0"/>
            </a:solidFill>
            <a:prstDash val="solid"/>
          </a:ln>
        </p:spPr>
      </p:sp>
      <p:sp>
        <p:nvSpPr>
          <p:cNvPr id="21" name="Shape 19"/>
          <p:cNvSpPr/>
          <p:nvPr/>
        </p:nvSpPr>
        <p:spPr>
          <a:xfrm>
            <a:off x="6601968" y="1956816"/>
            <a:ext cx="2724912" cy="457200"/>
          </a:xfrm>
          <a:prstGeom prst="rect">
            <a:avLst/>
          </a:prstGeom>
          <a:solidFill>
            <a:srgbClr val="D4F0E4"/>
          </a:solidFill>
          <a:ln w="5080">
            <a:solidFill>
              <a:srgbClr val="E0E8F0"/>
            </a:solidFill>
            <a:prstDash val="solid"/>
          </a:ln>
        </p:spPr>
      </p:sp>
      <p:sp>
        <p:nvSpPr>
          <p:cNvPr id="22" name="Shape 20"/>
          <p:cNvSpPr/>
          <p:nvPr/>
        </p:nvSpPr>
        <p:spPr>
          <a:xfrm>
            <a:off x="182880" y="1956816"/>
            <a:ext cx="45720" cy="457200"/>
          </a:xfrm>
          <a:prstGeom prst="rect">
            <a:avLst/>
          </a:prstGeom>
          <a:solidFill>
            <a:srgbClr val="6B3FA0"/>
          </a:solidFill>
          <a:ln w="12700">
            <a:solidFill>
              <a:srgbClr val="6B3FA0"/>
            </a:solidFill>
            <a:prstDash val="solid"/>
          </a:ln>
        </p:spPr>
      </p:sp>
      <p:sp>
        <p:nvSpPr>
          <p:cNvPr id="23" name="Text 21"/>
          <p:cNvSpPr/>
          <p:nvPr/>
        </p:nvSpPr>
        <p:spPr>
          <a:xfrm>
            <a:off x="274320" y="1993392"/>
            <a:ext cx="4096512" cy="384048"/>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2. Do you have standardized prompts/agents for your highest-volume PMM tasks?</a:t>
            </a:r>
            <a:endParaRPr lang="en-US" sz="850" dirty="0"/>
          </a:p>
        </p:txBody>
      </p:sp>
      <p:sp>
        <p:nvSpPr>
          <p:cNvPr id="24" name="Text 22"/>
          <p:cNvSpPr/>
          <p:nvPr/>
        </p:nvSpPr>
        <p:spPr>
          <a:xfrm>
            <a:off x="4498848" y="1993392"/>
            <a:ext cx="2048256" cy="384048"/>
          </a:xfrm>
          <a:prstGeom prst="rect">
            <a:avLst/>
          </a:prstGeom>
          <a:noFill/>
          <a:ln/>
        </p:spPr>
        <p:txBody>
          <a:bodyPr wrap="square" rtlCol="0" anchor="ctr"/>
          <a:lstStyle/>
          <a:p>
            <a:pPr indent="0" marL="0">
              <a:buNone/>
            </a:pPr>
            <a:r>
              <a:rPr lang="en-US" sz="800" i="1" dirty="0">
                <a:solidFill>
                  <a:srgbClr val="C0392B"/>
                </a:solidFill>
                <a:latin typeface="Calibri" pitchFamily="34" charset="0"/>
                <a:ea typeface="Calibri" pitchFamily="34" charset="-122"/>
                <a:cs typeface="Calibri" pitchFamily="34" charset="-120"/>
              </a:rPr>
              <a:t>Individual experimentation only</a:t>
            </a:r>
            <a:endParaRPr lang="en-US" sz="800" dirty="0"/>
          </a:p>
        </p:txBody>
      </p:sp>
      <p:sp>
        <p:nvSpPr>
          <p:cNvPr id="25" name="Text 23"/>
          <p:cNvSpPr/>
          <p:nvPr/>
        </p:nvSpPr>
        <p:spPr>
          <a:xfrm>
            <a:off x="6656832" y="1993392"/>
            <a:ext cx="2651760" cy="384048"/>
          </a:xfrm>
          <a:prstGeom prst="rect">
            <a:avLst/>
          </a:prstGeom>
          <a:noFill/>
          <a:ln/>
        </p:spPr>
        <p:txBody>
          <a:bodyPr wrap="square" rtlCol="0" anchor="ctr"/>
          <a:lstStyle/>
          <a:p>
            <a:pPr indent="0" marL="0">
              <a:buNone/>
            </a:pPr>
            <a:r>
              <a:rPr lang="en-US" sz="800" b="1" dirty="0">
                <a:solidFill>
                  <a:srgbClr val="0E6060"/>
                </a:solidFill>
                <a:latin typeface="Calibri" pitchFamily="34" charset="0"/>
                <a:ea typeface="Calibri" pitchFamily="34" charset="-122"/>
                <a:cs typeface="Calibri" pitchFamily="34" charset="-120"/>
              </a:rPr>
              <a:t>Team-wide library, maintained, updated</a:t>
            </a:r>
            <a:endParaRPr lang="en-US" sz="800" dirty="0"/>
          </a:p>
        </p:txBody>
      </p:sp>
      <p:sp>
        <p:nvSpPr>
          <p:cNvPr id="26" name="Shape 24"/>
          <p:cNvSpPr/>
          <p:nvPr/>
        </p:nvSpPr>
        <p:spPr>
          <a:xfrm>
            <a:off x="182880" y="2432304"/>
            <a:ext cx="4224528" cy="457200"/>
          </a:xfrm>
          <a:prstGeom prst="rect">
            <a:avLst/>
          </a:prstGeom>
          <a:solidFill>
            <a:srgbClr val="FFFFFF"/>
          </a:solidFill>
          <a:ln w="5080">
            <a:solidFill>
              <a:srgbClr val="E0E8F0"/>
            </a:solidFill>
            <a:prstDash val="solid"/>
          </a:ln>
        </p:spPr>
      </p:sp>
      <p:sp>
        <p:nvSpPr>
          <p:cNvPr id="27" name="Shape 25"/>
          <p:cNvSpPr/>
          <p:nvPr/>
        </p:nvSpPr>
        <p:spPr>
          <a:xfrm>
            <a:off x="4443984" y="2432304"/>
            <a:ext cx="2121408" cy="457200"/>
          </a:xfrm>
          <a:prstGeom prst="rect">
            <a:avLst/>
          </a:prstGeom>
          <a:solidFill>
            <a:srgbClr val="FFFFFF"/>
          </a:solidFill>
          <a:ln w="5080">
            <a:solidFill>
              <a:srgbClr val="E0E8F0"/>
            </a:solidFill>
            <a:prstDash val="solid"/>
          </a:ln>
        </p:spPr>
      </p:sp>
      <p:sp>
        <p:nvSpPr>
          <p:cNvPr id="28" name="Shape 26"/>
          <p:cNvSpPr/>
          <p:nvPr/>
        </p:nvSpPr>
        <p:spPr>
          <a:xfrm>
            <a:off x="6601968" y="2432304"/>
            <a:ext cx="2724912" cy="457200"/>
          </a:xfrm>
          <a:prstGeom prst="rect">
            <a:avLst/>
          </a:prstGeom>
          <a:solidFill>
            <a:srgbClr val="E8F8F0"/>
          </a:solidFill>
          <a:ln w="5080">
            <a:solidFill>
              <a:srgbClr val="E0E8F0"/>
            </a:solidFill>
            <a:prstDash val="solid"/>
          </a:ln>
        </p:spPr>
      </p:sp>
      <p:sp>
        <p:nvSpPr>
          <p:cNvPr id="29" name="Shape 27"/>
          <p:cNvSpPr/>
          <p:nvPr/>
        </p:nvSpPr>
        <p:spPr>
          <a:xfrm>
            <a:off x="182880" y="2432304"/>
            <a:ext cx="45720" cy="457200"/>
          </a:xfrm>
          <a:prstGeom prst="rect">
            <a:avLst/>
          </a:prstGeom>
          <a:solidFill>
            <a:srgbClr val="6B3FA0"/>
          </a:solidFill>
          <a:ln w="12700">
            <a:solidFill>
              <a:srgbClr val="6B3FA0"/>
            </a:solidFill>
            <a:prstDash val="solid"/>
          </a:ln>
        </p:spPr>
      </p:sp>
      <p:sp>
        <p:nvSpPr>
          <p:cNvPr id="30" name="Text 28"/>
          <p:cNvSpPr/>
          <p:nvPr/>
        </p:nvSpPr>
        <p:spPr>
          <a:xfrm>
            <a:off x="274320" y="2468880"/>
            <a:ext cx="4096512" cy="384048"/>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3. Has AI changed how you staff commodity work (briefs, research, first drafts)?</a:t>
            </a:r>
            <a:endParaRPr lang="en-US" sz="850" dirty="0"/>
          </a:p>
        </p:txBody>
      </p:sp>
      <p:sp>
        <p:nvSpPr>
          <p:cNvPr id="31" name="Text 29"/>
          <p:cNvSpPr/>
          <p:nvPr/>
        </p:nvSpPr>
        <p:spPr>
          <a:xfrm>
            <a:off x="4498848" y="2468880"/>
            <a:ext cx="2048256" cy="384048"/>
          </a:xfrm>
          <a:prstGeom prst="rect">
            <a:avLst/>
          </a:prstGeom>
          <a:noFill/>
          <a:ln/>
        </p:spPr>
        <p:txBody>
          <a:bodyPr wrap="square" rtlCol="0" anchor="ctr"/>
          <a:lstStyle/>
          <a:p>
            <a:pPr indent="0" marL="0">
              <a:buNone/>
            </a:pPr>
            <a:r>
              <a:rPr lang="en-US" sz="800" i="1" dirty="0">
                <a:solidFill>
                  <a:srgbClr val="C0392B"/>
                </a:solidFill>
                <a:latin typeface="Calibri" pitchFamily="34" charset="0"/>
                <a:ea typeface="Calibri" pitchFamily="34" charset="-122"/>
                <a:cs typeface="Calibri" pitchFamily="34" charset="-120"/>
              </a:rPr>
              <a:t>Same headcount, same roles</a:t>
            </a:r>
            <a:endParaRPr lang="en-US" sz="800" dirty="0"/>
          </a:p>
        </p:txBody>
      </p:sp>
      <p:sp>
        <p:nvSpPr>
          <p:cNvPr id="32" name="Text 30"/>
          <p:cNvSpPr/>
          <p:nvPr/>
        </p:nvSpPr>
        <p:spPr>
          <a:xfrm>
            <a:off x="6656832" y="2468880"/>
            <a:ext cx="2651760" cy="384048"/>
          </a:xfrm>
          <a:prstGeom prst="rect">
            <a:avLst/>
          </a:prstGeom>
          <a:noFill/>
          <a:ln/>
        </p:spPr>
        <p:txBody>
          <a:bodyPr wrap="square" rtlCol="0" anchor="ctr"/>
          <a:lstStyle/>
          <a:p>
            <a:pPr indent="0" marL="0">
              <a:buNone/>
            </a:pPr>
            <a:r>
              <a:rPr lang="en-US" sz="800" b="1" dirty="0">
                <a:solidFill>
                  <a:srgbClr val="0E6060"/>
                </a:solidFill>
                <a:latin typeface="Calibri" pitchFamily="34" charset="0"/>
                <a:ea typeface="Calibri" pitchFamily="34" charset="-122"/>
                <a:cs typeface="Calibri" pitchFamily="34" charset="-120"/>
              </a:rPr>
              <a:t>Roles redesigned; fewer people needed for commodity</a:t>
            </a:r>
            <a:endParaRPr lang="en-US" sz="800" dirty="0"/>
          </a:p>
        </p:txBody>
      </p:sp>
      <p:sp>
        <p:nvSpPr>
          <p:cNvPr id="33" name="Shape 31"/>
          <p:cNvSpPr/>
          <p:nvPr/>
        </p:nvSpPr>
        <p:spPr>
          <a:xfrm>
            <a:off x="182880" y="2907792"/>
            <a:ext cx="4224528" cy="457200"/>
          </a:xfrm>
          <a:prstGeom prst="rect">
            <a:avLst/>
          </a:prstGeom>
          <a:solidFill>
            <a:srgbClr val="F4F7FB"/>
          </a:solidFill>
          <a:ln w="5080">
            <a:solidFill>
              <a:srgbClr val="E0E8F0"/>
            </a:solidFill>
            <a:prstDash val="solid"/>
          </a:ln>
        </p:spPr>
      </p:sp>
      <p:sp>
        <p:nvSpPr>
          <p:cNvPr id="34" name="Shape 32"/>
          <p:cNvSpPr/>
          <p:nvPr/>
        </p:nvSpPr>
        <p:spPr>
          <a:xfrm>
            <a:off x="4443984" y="2907792"/>
            <a:ext cx="2121408" cy="457200"/>
          </a:xfrm>
          <a:prstGeom prst="rect">
            <a:avLst/>
          </a:prstGeom>
          <a:solidFill>
            <a:srgbClr val="F4F7FB"/>
          </a:solidFill>
          <a:ln w="5080">
            <a:solidFill>
              <a:srgbClr val="E0E8F0"/>
            </a:solidFill>
            <a:prstDash val="solid"/>
          </a:ln>
        </p:spPr>
      </p:sp>
      <p:sp>
        <p:nvSpPr>
          <p:cNvPr id="35" name="Shape 33"/>
          <p:cNvSpPr/>
          <p:nvPr/>
        </p:nvSpPr>
        <p:spPr>
          <a:xfrm>
            <a:off x="6601968" y="2907792"/>
            <a:ext cx="2724912" cy="457200"/>
          </a:xfrm>
          <a:prstGeom prst="rect">
            <a:avLst/>
          </a:prstGeom>
          <a:solidFill>
            <a:srgbClr val="D4F0E4"/>
          </a:solidFill>
          <a:ln w="5080">
            <a:solidFill>
              <a:srgbClr val="E0E8F0"/>
            </a:solidFill>
            <a:prstDash val="solid"/>
          </a:ln>
        </p:spPr>
      </p:sp>
      <p:sp>
        <p:nvSpPr>
          <p:cNvPr id="36" name="Shape 34"/>
          <p:cNvSpPr/>
          <p:nvPr/>
        </p:nvSpPr>
        <p:spPr>
          <a:xfrm>
            <a:off x="182880" y="2907792"/>
            <a:ext cx="45720" cy="457200"/>
          </a:xfrm>
          <a:prstGeom prst="rect">
            <a:avLst/>
          </a:prstGeom>
          <a:solidFill>
            <a:srgbClr val="6B3FA0"/>
          </a:solidFill>
          <a:ln w="12700">
            <a:solidFill>
              <a:srgbClr val="6B3FA0"/>
            </a:solidFill>
            <a:prstDash val="solid"/>
          </a:ln>
        </p:spPr>
      </p:sp>
      <p:sp>
        <p:nvSpPr>
          <p:cNvPr id="37" name="Text 35"/>
          <p:cNvSpPr/>
          <p:nvPr/>
        </p:nvSpPr>
        <p:spPr>
          <a:xfrm>
            <a:off x="274320" y="2944368"/>
            <a:ext cx="4096512" cy="384048"/>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4. Do you measure AI productivity impact (hours recovered, quality delta)?</a:t>
            </a:r>
            <a:endParaRPr lang="en-US" sz="850" dirty="0"/>
          </a:p>
        </p:txBody>
      </p:sp>
      <p:sp>
        <p:nvSpPr>
          <p:cNvPr id="38" name="Text 36"/>
          <p:cNvSpPr/>
          <p:nvPr/>
        </p:nvSpPr>
        <p:spPr>
          <a:xfrm>
            <a:off x="4498848" y="2944368"/>
            <a:ext cx="2048256" cy="384048"/>
          </a:xfrm>
          <a:prstGeom prst="rect">
            <a:avLst/>
          </a:prstGeom>
          <a:noFill/>
          <a:ln/>
        </p:spPr>
        <p:txBody>
          <a:bodyPr wrap="square" rtlCol="0" anchor="ctr"/>
          <a:lstStyle/>
          <a:p>
            <a:pPr indent="0" marL="0">
              <a:buNone/>
            </a:pPr>
            <a:r>
              <a:rPr lang="en-US" sz="800" i="1" dirty="0">
                <a:solidFill>
                  <a:srgbClr val="C0392B"/>
                </a:solidFill>
                <a:latin typeface="Calibri" pitchFamily="34" charset="0"/>
                <a:ea typeface="Calibri" pitchFamily="34" charset="-122"/>
                <a:cs typeface="Calibri" pitchFamily="34" charset="-120"/>
              </a:rPr>
              <a:t>No measurement framework</a:t>
            </a:r>
            <a:endParaRPr lang="en-US" sz="800" dirty="0"/>
          </a:p>
        </p:txBody>
      </p:sp>
      <p:sp>
        <p:nvSpPr>
          <p:cNvPr id="39" name="Text 37"/>
          <p:cNvSpPr/>
          <p:nvPr/>
        </p:nvSpPr>
        <p:spPr>
          <a:xfrm>
            <a:off x="6656832" y="2944368"/>
            <a:ext cx="2651760" cy="384048"/>
          </a:xfrm>
          <a:prstGeom prst="rect">
            <a:avLst/>
          </a:prstGeom>
          <a:noFill/>
          <a:ln/>
        </p:spPr>
        <p:txBody>
          <a:bodyPr wrap="square" rtlCol="0" anchor="ctr"/>
          <a:lstStyle/>
          <a:p>
            <a:pPr indent="0" marL="0">
              <a:buNone/>
            </a:pPr>
            <a:r>
              <a:rPr lang="en-US" sz="800" b="1" dirty="0">
                <a:solidFill>
                  <a:srgbClr val="0E6060"/>
                </a:solidFill>
                <a:latin typeface="Calibri" pitchFamily="34" charset="0"/>
                <a:ea typeface="Calibri" pitchFamily="34" charset="-122"/>
                <a:cs typeface="Calibri" pitchFamily="34" charset="-120"/>
              </a:rPr>
              <a:t>Tracked and reported to leadership</a:t>
            </a:r>
            <a:endParaRPr lang="en-US" sz="800" dirty="0"/>
          </a:p>
        </p:txBody>
      </p:sp>
      <p:sp>
        <p:nvSpPr>
          <p:cNvPr id="40" name="Shape 38"/>
          <p:cNvSpPr/>
          <p:nvPr/>
        </p:nvSpPr>
        <p:spPr>
          <a:xfrm>
            <a:off x="182880" y="3383280"/>
            <a:ext cx="4224528" cy="457200"/>
          </a:xfrm>
          <a:prstGeom prst="rect">
            <a:avLst/>
          </a:prstGeom>
          <a:solidFill>
            <a:srgbClr val="FFFFFF"/>
          </a:solidFill>
          <a:ln w="5080">
            <a:solidFill>
              <a:srgbClr val="E0E8F0"/>
            </a:solidFill>
            <a:prstDash val="solid"/>
          </a:ln>
        </p:spPr>
      </p:sp>
      <p:sp>
        <p:nvSpPr>
          <p:cNvPr id="41" name="Shape 39"/>
          <p:cNvSpPr/>
          <p:nvPr/>
        </p:nvSpPr>
        <p:spPr>
          <a:xfrm>
            <a:off x="4443984" y="3383280"/>
            <a:ext cx="2121408" cy="457200"/>
          </a:xfrm>
          <a:prstGeom prst="rect">
            <a:avLst/>
          </a:prstGeom>
          <a:solidFill>
            <a:srgbClr val="FFFFFF"/>
          </a:solidFill>
          <a:ln w="5080">
            <a:solidFill>
              <a:srgbClr val="E0E8F0"/>
            </a:solidFill>
            <a:prstDash val="solid"/>
          </a:ln>
        </p:spPr>
      </p:sp>
      <p:sp>
        <p:nvSpPr>
          <p:cNvPr id="42" name="Shape 40"/>
          <p:cNvSpPr/>
          <p:nvPr/>
        </p:nvSpPr>
        <p:spPr>
          <a:xfrm>
            <a:off x="6601968" y="3383280"/>
            <a:ext cx="2724912" cy="457200"/>
          </a:xfrm>
          <a:prstGeom prst="rect">
            <a:avLst/>
          </a:prstGeom>
          <a:solidFill>
            <a:srgbClr val="E8F8F0"/>
          </a:solidFill>
          <a:ln w="5080">
            <a:solidFill>
              <a:srgbClr val="E0E8F0"/>
            </a:solidFill>
            <a:prstDash val="solid"/>
          </a:ln>
        </p:spPr>
      </p:sp>
      <p:sp>
        <p:nvSpPr>
          <p:cNvPr id="43" name="Shape 41"/>
          <p:cNvSpPr/>
          <p:nvPr/>
        </p:nvSpPr>
        <p:spPr>
          <a:xfrm>
            <a:off x="182880" y="3383280"/>
            <a:ext cx="45720" cy="457200"/>
          </a:xfrm>
          <a:prstGeom prst="rect">
            <a:avLst/>
          </a:prstGeom>
          <a:solidFill>
            <a:srgbClr val="6B3FA0"/>
          </a:solidFill>
          <a:ln w="12700">
            <a:solidFill>
              <a:srgbClr val="6B3FA0"/>
            </a:solidFill>
            <a:prstDash val="solid"/>
          </a:ln>
        </p:spPr>
      </p:sp>
      <p:sp>
        <p:nvSpPr>
          <p:cNvPr id="44" name="Text 42"/>
          <p:cNvSpPr/>
          <p:nvPr/>
        </p:nvSpPr>
        <p:spPr>
          <a:xfrm>
            <a:off x="274320" y="3419856"/>
            <a:ext cx="4096512" cy="384048"/>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5. Has your content architecture changed to include agent-readable formats?</a:t>
            </a:r>
            <a:endParaRPr lang="en-US" sz="850" dirty="0"/>
          </a:p>
        </p:txBody>
      </p:sp>
      <p:sp>
        <p:nvSpPr>
          <p:cNvPr id="45" name="Text 43"/>
          <p:cNvSpPr/>
          <p:nvPr/>
        </p:nvSpPr>
        <p:spPr>
          <a:xfrm>
            <a:off x="4498848" y="3419856"/>
            <a:ext cx="2048256" cy="384048"/>
          </a:xfrm>
          <a:prstGeom prst="rect">
            <a:avLst/>
          </a:prstGeom>
          <a:noFill/>
          <a:ln/>
        </p:spPr>
        <p:txBody>
          <a:bodyPr wrap="square" rtlCol="0" anchor="ctr"/>
          <a:lstStyle/>
          <a:p>
            <a:pPr indent="0" marL="0">
              <a:buNone/>
            </a:pPr>
            <a:r>
              <a:rPr lang="en-US" sz="800" i="1" dirty="0">
                <a:solidFill>
                  <a:srgbClr val="C0392B"/>
                </a:solidFill>
                <a:latin typeface="Calibri" pitchFamily="34" charset="0"/>
                <a:ea typeface="Calibri" pitchFamily="34" charset="-122"/>
                <a:cs typeface="Calibri" pitchFamily="34" charset="-120"/>
              </a:rPr>
              <a:t>Same content types, faster production</a:t>
            </a:r>
            <a:endParaRPr lang="en-US" sz="800" dirty="0"/>
          </a:p>
        </p:txBody>
      </p:sp>
      <p:sp>
        <p:nvSpPr>
          <p:cNvPr id="46" name="Text 44"/>
          <p:cNvSpPr/>
          <p:nvPr/>
        </p:nvSpPr>
        <p:spPr>
          <a:xfrm>
            <a:off x="6656832" y="3419856"/>
            <a:ext cx="2651760" cy="384048"/>
          </a:xfrm>
          <a:prstGeom prst="rect">
            <a:avLst/>
          </a:prstGeom>
          <a:noFill/>
          <a:ln/>
        </p:spPr>
        <p:txBody>
          <a:bodyPr wrap="square" rtlCol="0" anchor="ctr"/>
          <a:lstStyle/>
          <a:p>
            <a:pPr indent="0" marL="0">
              <a:buNone/>
            </a:pPr>
            <a:r>
              <a:rPr lang="en-US" sz="800" b="1" dirty="0">
                <a:solidFill>
                  <a:srgbClr val="0E6060"/>
                </a:solidFill>
                <a:latin typeface="Calibri" pitchFamily="34" charset="0"/>
                <a:ea typeface="Calibri" pitchFamily="34" charset="-122"/>
                <a:cs typeface="Calibri" pitchFamily="34" charset="-120"/>
              </a:rPr>
              <a:t>Schema markup, structured specs, GEO signals added</a:t>
            </a:r>
            <a:endParaRPr lang="en-US" sz="800" dirty="0"/>
          </a:p>
        </p:txBody>
      </p:sp>
      <p:sp>
        <p:nvSpPr>
          <p:cNvPr id="47" name="Shape 45"/>
          <p:cNvSpPr/>
          <p:nvPr/>
        </p:nvSpPr>
        <p:spPr>
          <a:xfrm>
            <a:off x="182880" y="3858768"/>
            <a:ext cx="4224528" cy="457200"/>
          </a:xfrm>
          <a:prstGeom prst="rect">
            <a:avLst/>
          </a:prstGeom>
          <a:solidFill>
            <a:srgbClr val="F4F7FB"/>
          </a:solidFill>
          <a:ln w="5080">
            <a:solidFill>
              <a:srgbClr val="E0E8F0"/>
            </a:solidFill>
            <a:prstDash val="solid"/>
          </a:ln>
        </p:spPr>
      </p:sp>
      <p:sp>
        <p:nvSpPr>
          <p:cNvPr id="48" name="Shape 46"/>
          <p:cNvSpPr/>
          <p:nvPr/>
        </p:nvSpPr>
        <p:spPr>
          <a:xfrm>
            <a:off x="4443984" y="3858768"/>
            <a:ext cx="2121408" cy="457200"/>
          </a:xfrm>
          <a:prstGeom prst="rect">
            <a:avLst/>
          </a:prstGeom>
          <a:solidFill>
            <a:srgbClr val="F4F7FB"/>
          </a:solidFill>
          <a:ln w="5080">
            <a:solidFill>
              <a:srgbClr val="E0E8F0"/>
            </a:solidFill>
            <a:prstDash val="solid"/>
          </a:ln>
        </p:spPr>
      </p:sp>
      <p:sp>
        <p:nvSpPr>
          <p:cNvPr id="49" name="Shape 47"/>
          <p:cNvSpPr/>
          <p:nvPr/>
        </p:nvSpPr>
        <p:spPr>
          <a:xfrm>
            <a:off x="6601968" y="3858768"/>
            <a:ext cx="2724912" cy="457200"/>
          </a:xfrm>
          <a:prstGeom prst="rect">
            <a:avLst/>
          </a:prstGeom>
          <a:solidFill>
            <a:srgbClr val="D4F0E4"/>
          </a:solidFill>
          <a:ln w="5080">
            <a:solidFill>
              <a:srgbClr val="E0E8F0"/>
            </a:solidFill>
            <a:prstDash val="solid"/>
          </a:ln>
        </p:spPr>
      </p:sp>
      <p:sp>
        <p:nvSpPr>
          <p:cNvPr id="50" name="Shape 48"/>
          <p:cNvSpPr/>
          <p:nvPr/>
        </p:nvSpPr>
        <p:spPr>
          <a:xfrm>
            <a:off x="182880" y="3858768"/>
            <a:ext cx="45720" cy="457200"/>
          </a:xfrm>
          <a:prstGeom prst="rect">
            <a:avLst/>
          </a:prstGeom>
          <a:solidFill>
            <a:srgbClr val="6B3FA0"/>
          </a:solidFill>
          <a:ln w="12700">
            <a:solidFill>
              <a:srgbClr val="6B3FA0"/>
            </a:solidFill>
            <a:prstDash val="solid"/>
          </a:ln>
        </p:spPr>
      </p:sp>
      <p:sp>
        <p:nvSpPr>
          <p:cNvPr id="51" name="Text 49"/>
          <p:cNvSpPr/>
          <p:nvPr/>
        </p:nvSpPr>
        <p:spPr>
          <a:xfrm>
            <a:off x="274320" y="3895344"/>
            <a:ext cx="4096512" cy="384048"/>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6. Do your battlecards and competitive assets update continuously vs. quarterly?</a:t>
            </a:r>
            <a:endParaRPr lang="en-US" sz="850" dirty="0"/>
          </a:p>
        </p:txBody>
      </p:sp>
      <p:sp>
        <p:nvSpPr>
          <p:cNvPr id="52" name="Text 50"/>
          <p:cNvSpPr/>
          <p:nvPr/>
        </p:nvSpPr>
        <p:spPr>
          <a:xfrm>
            <a:off x="4498848" y="3895344"/>
            <a:ext cx="2048256" cy="384048"/>
          </a:xfrm>
          <a:prstGeom prst="rect">
            <a:avLst/>
          </a:prstGeom>
          <a:noFill/>
          <a:ln/>
        </p:spPr>
        <p:txBody>
          <a:bodyPr wrap="square" rtlCol="0" anchor="ctr"/>
          <a:lstStyle/>
          <a:p>
            <a:pPr indent="0" marL="0">
              <a:buNone/>
            </a:pPr>
            <a:r>
              <a:rPr lang="en-US" sz="800" i="1" dirty="0">
                <a:solidFill>
                  <a:srgbClr val="C0392B"/>
                </a:solidFill>
                <a:latin typeface="Calibri" pitchFamily="34" charset="0"/>
                <a:ea typeface="Calibri" pitchFamily="34" charset="-122"/>
                <a:cs typeface="Calibri" pitchFamily="34" charset="-120"/>
              </a:rPr>
              <a:t>Quarterly manual update cycle</a:t>
            </a:r>
            <a:endParaRPr lang="en-US" sz="800" dirty="0"/>
          </a:p>
        </p:txBody>
      </p:sp>
      <p:sp>
        <p:nvSpPr>
          <p:cNvPr id="53" name="Text 51"/>
          <p:cNvSpPr/>
          <p:nvPr/>
        </p:nvSpPr>
        <p:spPr>
          <a:xfrm>
            <a:off x="6656832" y="3895344"/>
            <a:ext cx="2651760" cy="384048"/>
          </a:xfrm>
          <a:prstGeom prst="rect">
            <a:avLst/>
          </a:prstGeom>
          <a:noFill/>
          <a:ln/>
        </p:spPr>
        <p:txBody>
          <a:bodyPr wrap="square" rtlCol="0" anchor="ctr"/>
          <a:lstStyle/>
          <a:p>
            <a:pPr indent="0" marL="0">
              <a:buNone/>
            </a:pPr>
            <a:r>
              <a:rPr lang="en-US" sz="800" b="1" dirty="0">
                <a:solidFill>
                  <a:srgbClr val="0E6060"/>
                </a:solidFill>
                <a:latin typeface="Calibri" pitchFamily="34" charset="0"/>
                <a:ea typeface="Calibri" pitchFamily="34" charset="-122"/>
                <a:cs typeface="Calibri" pitchFamily="34" charset="-120"/>
              </a:rPr>
              <a:t>Agent-monitored, near-real-time updates</a:t>
            </a:r>
            <a:endParaRPr lang="en-US" sz="800" dirty="0"/>
          </a:p>
        </p:txBody>
      </p:sp>
      <p:sp>
        <p:nvSpPr>
          <p:cNvPr id="54" name="Shape 52"/>
          <p:cNvSpPr/>
          <p:nvPr/>
        </p:nvSpPr>
        <p:spPr>
          <a:xfrm>
            <a:off x="182880" y="4334256"/>
            <a:ext cx="4224528" cy="457200"/>
          </a:xfrm>
          <a:prstGeom prst="rect">
            <a:avLst/>
          </a:prstGeom>
          <a:solidFill>
            <a:srgbClr val="FFFFFF"/>
          </a:solidFill>
          <a:ln w="5080">
            <a:solidFill>
              <a:srgbClr val="E0E8F0"/>
            </a:solidFill>
            <a:prstDash val="solid"/>
          </a:ln>
        </p:spPr>
      </p:sp>
      <p:sp>
        <p:nvSpPr>
          <p:cNvPr id="55" name="Shape 53"/>
          <p:cNvSpPr/>
          <p:nvPr/>
        </p:nvSpPr>
        <p:spPr>
          <a:xfrm>
            <a:off x="4443984" y="4334256"/>
            <a:ext cx="2121408" cy="457200"/>
          </a:xfrm>
          <a:prstGeom prst="rect">
            <a:avLst/>
          </a:prstGeom>
          <a:solidFill>
            <a:srgbClr val="FFFFFF"/>
          </a:solidFill>
          <a:ln w="5080">
            <a:solidFill>
              <a:srgbClr val="E0E8F0"/>
            </a:solidFill>
            <a:prstDash val="solid"/>
          </a:ln>
        </p:spPr>
      </p:sp>
      <p:sp>
        <p:nvSpPr>
          <p:cNvPr id="56" name="Shape 54"/>
          <p:cNvSpPr/>
          <p:nvPr/>
        </p:nvSpPr>
        <p:spPr>
          <a:xfrm>
            <a:off x="6601968" y="4334256"/>
            <a:ext cx="2724912" cy="457200"/>
          </a:xfrm>
          <a:prstGeom prst="rect">
            <a:avLst/>
          </a:prstGeom>
          <a:solidFill>
            <a:srgbClr val="E8F8F0"/>
          </a:solidFill>
          <a:ln w="5080">
            <a:solidFill>
              <a:srgbClr val="E0E8F0"/>
            </a:solidFill>
            <a:prstDash val="solid"/>
          </a:ln>
        </p:spPr>
      </p:sp>
      <p:sp>
        <p:nvSpPr>
          <p:cNvPr id="57" name="Shape 55"/>
          <p:cNvSpPr/>
          <p:nvPr/>
        </p:nvSpPr>
        <p:spPr>
          <a:xfrm>
            <a:off x="182880" y="4334256"/>
            <a:ext cx="45720" cy="457200"/>
          </a:xfrm>
          <a:prstGeom prst="rect">
            <a:avLst/>
          </a:prstGeom>
          <a:solidFill>
            <a:srgbClr val="6B3FA0"/>
          </a:solidFill>
          <a:ln w="12700">
            <a:solidFill>
              <a:srgbClr val="6B3FA0"/>
            </a:solidFill>
            <a:prstDash val="solid"/>
          </a:ln>
        </p:spPr>
      </p:sp>
      <p:sp>
        <p:nvSpPr>
          <p:cNvPr id="58" name="Text 56"/>
          <p:cNvSpPr/>
          <p:nvPr/>
        </p:nvSpPr>
        <p:spPr>
          <a:xfrm>
            <a:off x="274320" y="4370832"/>
            <a:ext cx="4096512" cy="384048"/>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7. Can your PMM team describe the difference between AI adoption and integration?</a:t>
            </a:r>
            <a:endParaRPr lang="en-US" sz="850" dirty="0"/>
          </a:p>
        </p:txBody>
      </p:sp>
      <p:sp>
        <p:nvSpPr>
          <p:cNvPr id="59" name="Text 57"/>
          <p:cNvSpPr/>
          <p:nvPr/>
        </p:nvSpPr>
        <p:spPr>
          <a:xfrm>
            <a:off x="4498848" y="4370832"/>
            <a:ext cx="2048256" cy="384048"/>
          </a:xfrm>
          <a:prstGeom prst="rect">
            <a:avLst/>
          </a:prstGeom>
          <a:noFill/>
          <a:ln/>
        </p:spPr>
        <p:txBody>
          <a:bodyPr wrap="square" rtlCol="0" anchor="ctr"/>
          <a:lstStyle/>
          <a:p>
            <a:pPr indent="0" marL="0">
              <a:buNone/>
            </a:pPr>
            <a:r>
              <a:rPr lang="en-US" sz="800" i="1" dirty="0">
                <a:solidFill>
                  <a:srgbClr val="C0392B"/>
                </a:solidFill>
                <a:latin typeface="Calibri" pitchFamily="34" charset="0"/>
                <a:ea typeface="Calibri" pitchFamily="34" charset="-122"/>
                <a:cs typeface="Calibri" pitchFamily="34" charset="-120"/>
              </a:rPr>
              <a:t>Not part of team vocabulary</a:t>
            </a:r>
            <a:endParaRPr lang="en-US" sz="800" dirty="0"/>
          </a:p>
        </p:txBody>
      </p:sp>
      <p:sp>
        <p:nvSpPr>
          <p:cNvPr id="60" name="Text 58"/>
          <p:cNvSpPr/>
          <p:nvPr/>
        </p:nvSpPr>
        <p:spPr>
          <a:xfrm>
            <a:off x="6656832" y="4370832"/>
            <a:ext cx="2651760" cy="384048"/>
          </a:xfrm>
          <a:prstGeom prst="rect">
            <a:avLst/>
          </a:prstGeom>
          <a:noFill/>
          <a:ln/>
        </p:spPr>
        <p:txBody>
          <a:bodyPr wrap="square" rtlCol="0" anchor="ctr"/>
          <a:lstStyle/>
          <a:p>
            <a:pPr indent="0" marL="0">
              <a:buNone/>
            </a:pPr>
            <a:r>
              <a:rPr lang="en-US" sz="800" b="1" dirty="0">
                <a:solidFill>
                  <a:srgbClr val="0E6060"/>
                </a:solidFill>
                <a:latin typeface="Calibri" pitchFamily="34" charset="0"/>
                <a:ea typeface="Calibri" pitchFamily="34" charset="-122"/>
                <a:cs typeface="Calibri" pitchFamily="34" charset="-120"/>
              </a:rPr>
              <a:t>Active distinction, used in planning</a:t>
            </a:r>
            <a:endParaRPr lang="en-US" sz="800" dirty="0"/>
          </a:p>
        </p:txBody>
      </p:sp>
      <p:sp>
        <p:nvSpPr>
          <p:cNvPr id="61" name="Shape 59"/>
          <p:cNvSpPr/>
          <p:nvPr/>
        </p:nvSpPr>
        <p:spPr>
          <a:xfrm>
            <a:off x="182880" y="4809744"/>
            <a:ext cx="4224528" cy="457200"/>
          </a:xfrm>
          <a:prstGeom prst="rect">
            <a:avLst/>
          </a:prstGeom>
          <a:solidFill>
            <a:srgbClr val="F4F7FB"/>
          </a:solidFill>
          <a:ln w="5080">
            <a:solidFill>
              <a:srgbClr val="E0E8F0"/>
            </a:solidFill>
            <a:prstDash val="solid"/>
          </a:ln>
        </p:spPr>
      </p:sp>
      <p:sp>
        <p:nvSpPr>
          <p:cNvPr id="62" name="Shape 60"/>
          <p:cNvSpPr/>
          <p:nvPr/>
        </p:nvSpPr>
        <p:spPr>
          <a:xfrm>
            <a:off x="4443984" y="4809744"/>
            <a:ext cx="2121408" cy="457200"/>
          </a:xfrm>
          <a:prstGeom prst="rect">
            <a:avLst/>
          </a:prstGeom>
          <a:solidFill>
            <a:srgbClr val="F4F7FB"/>
          </a:solidFill>
          <a:ln w="5080">
            <a:solidFill>
              <a:srgbClr val="E0E8F0"/>
            </a:solidFill>
            <a:prstDash val="solid"/>
          </a:ln>
        </p:spPr>
      </p:sp>
      <p:sp>
        <p:nvSpPr>
          <p:cNvPr id="63" name="Shape 61"/>
          <p:cNvSpPr/>
          <p:nvPr/>
        </p:nvSpPr>
        <p:spPr>
          <a:xfrm>
            <a:off x="6601968" y="4809744"/>
            <a:ext cx="2724912" cy="457200"/>
          </a:xfrm>
          <a:prstGeom prst="rect">
            <a:avLst/>
          </a:prstGeom>
          <a:solidFill>
            <a:srgbClr val="D4F0E4"/>
          </a:solidFill>
          <a:ln w="5080">
            <a:solidFill>
              <a:srgbClr val="E0E8F0"/>
            </a:solidFill>
            <a:prstDash val="solid"/>
          </a:ln>
        </p:spPr>
      </p:sp>
      <p:sp>
        <p:nvSpPr>
          <p:cNvPr id="64" name="Shape 62"/>
          <p:cNvSpPr/>
          <p:nvPr/>
        </p:nvSpPr>
        <p:spPr>
          <a:xfrm>
            <a:off x="182880" y="4809744"/>
            <a:ext cx="45720" cy="457200"/>
          </a:xfrm>
          <a:prstGeom prst="rect">
            <a:avLst/>
          </a:prstGeom>
          <a:solidFill>
            <a:srgbClr val="6B3FA0"/>
          </a:solidFill>
          <a:ln w="12700">
            <a:solidFill>
              <a:srgbClr val="6B3FA0"/>
            </a:solidFill>
            <a:prstDash val="solid"/>
          </a:ln>
        </p:spPr>
      </p:sp>
      <p:sp>
        <p:nvSpPr>
          <p:cNvPr id="65" name="Text 63"/>
          <p:cNvSpPr/>
          <p:nvPr/>
        </p:nvSpPr>
        <p:spPr>
          <a:xfrm>
            <a:off x="274320" y="4846320"/>
            <a:ext cx="4096512" cy="384048"/>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8. Has leadership set integration targets with accountability?</a:t>
            </a:r>
            <a:endParaRPr lang="en-US" sz="850" dirty="0"/>
          </a:p>
        </p:txBody>
      </p:sp>
      <p:sp>
        <p:nvSpPr>
          <p:cNvPr id="66" name="Text 64"/>
          <p:cNvSpPr/>
          <p:nvPr/>
        </p:nvSpPr>
        <p:spPr>
          <a:xfrm>
            <a:off x="4498848" y="4846320"/>
            <a:ext cx="2048256" cy="384048"/>
          </a:xfrm>
          <a:prstGeom prst="rect">
            <a:avLst/>
          </a:prstGeom>
          <a:noFill/>
          <a:ln/>
        </p:spPr>
        <p:txBody>
          <a:bodyPr wrap="square" rtlCol="0" anchor="ctr"/>
          <a:lstStyle/>
          <a:p>
            <a:pPr indent="0" marL="0">
              <a:buNone/>
            </a:pPr>
            <a:r>
              <a:rPr lang="en-US" sz="800" i="1" dirty="0">
                <a:solidFill>
                  <a:srgbClr val="C0392B"/>
                </a:solidFill>
                <a:latin typeface="Calibri" pitchFamily="34" charset="0"/>
                <a:ea typeface="Calibri" pitchFamily="34" charset="-122"/>
                <a:cs typeface="Calibri" pitchFamily="34" charset="-120"/>
              </a:rPr>
              <a:t>AI as individual initiative</a:t>
            </a:r>
            <a:endParaRPr lang="en-US" sz="800" dirty="0"/>
          </a:p>
        </p:txBody>
      </p:sp>
      <p:sp>
        <p:nvSpPr>
          <p:cNvPr id="67" name="Text 65"/>
          <p:cNvSpPr/>
          <p:nvPr/>
        </p:nvSpPr>
        <p:spPr>
          <a:xfrm>
            <a:off x="6656832" y="4846320"/>
            <a:ext cx="2651760" cy="384048"/>
          </a:xfrm>
          <a:prstGeom prst="rect">
            <a:avLst/>
          </a:prstGeom>
          <a:noFill/>
          <a:ln/>
        </p:spPr>
        <p:txBody>
          <a:bodyPr wrap="square" rtlCol="0" anchor="ctr"/>
          <a:lstStyle/>
          <a:p>
            <a:pPr indent="0" marL="0">
              <a:buNone/>
            </a:pPr>
            <a:r>
              <a:rPr lang="en-US" sz="800" b="1" dirty="0">
                <a:solidFill>
                  <a:srgbClr val="0E6060"/>
                </a:solidFill>
                <a:latin typeface="Calibri" pitchFamily="34" charset="0"/>
                <a:ea typeface="Calibri" pitchFamily="34" charset="-122"/>
                <a:cs typeface="Calibri" pitchFamily="34" charset="-120"/>
              </a:rPr>
              <a:t>Org-level KPIs; leader-owned</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F2B5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D4A843"/>
          </a:solidFill>
          <a:ln w="12700">
            <a:solidFill>
              <a:srgbClr val="D4A843"/>
            </a:solidFill>
            <a:prstDash val="solid"/>
          </a:ln>
        </p:spPr>
      </p:sp>
      <p:sp>
        <p:nvSpPr>
          <p:cNvPr id="3" name="Text 1"/>
          <p:cNvSpPr/>
          <p:nvPr/>
        </p:nvSpPr>
        <p:spPr>
          <a:xfrm>
            <a:off x="365760" y="0"/>
            <a:ext cx="8412480" cy="658368"/>
          </a:xfrm>
          <a:prstGeom prst="rect">
            <a:avLst/>
          </a:prstGeom>
          <a:noFill/>
          <a:ln/>
        </p:spPr>
        <p:txBody>
          <a:bodyPr wrap="square" rtlCol="0" anchor="ctr"/>
          <a:lstStyle/>
          <a:p>
            <a:pPr indent="0" marL="0">
              <a:buNone/>
            </a:pPr>
            <a:r>
              <a:rPr lang="en-US" sz="1700" b="1" spc="200" kern="0" dirty="0">
                <a:solidFill>
                  <a:srgbClr val="0F2B5B"/>
                </a:solidFill>
                <a:latin typeface="Arial" pitchFamily="34" charset="0"/>
                <a:ea typeface="Arial" pitchFamily="34" charset="-122"/>
                <a:cs typeface="Arial" pitchFamily="34" charset="-120"/>
              </a:rPr>
              <a:t>FIGURE 4: THE ORG DESIGN SHIFT</a:t>
            </a:r>
            <a:endParaRPr lang="en-US" sz="1700" dirty="0"/>
          </a:p>
        </p:txBody>
      </p:sp>
      <p:sp>
        <p:nvSpPr>
          <p:cNvPr id="4" name="Text 2"/>
          <p:cNvSpPr/>
          <p:nvPr/>
        </p:nvSpPr>
        <p:spPr>
          <a:xfrm>
            <a:off x="365760" y="749808"/>
            <a:ext cx="8412480" cy="347472"/>
          </a:xfrm>
          <a:prstGeom prst="rect">
            <a:avLst/>
          </a:prstGeom>
          <a:noFill/>
          <a:ln/>
        </p:spPr>
        <p:txBody>
          <a:bodyPr wrap="square" rtlCol="0" anchor="ctr"/>
          <a:lstStyle/>
          <a:p>
            <a:pPr indent="0" marL="0">
              <a:buNone/>
            </a:pPr>
            <a:r>
              <a:rPr lang="en-US" sz="1350" i="1" dirty="0">
                <a:solidFill>
                  <a:srgbClr val="D4A843"/>
                </a:solidFill>
                <a:latin typeface="Georgia" pitchFamily="34" charset="0"/>
                <a:ea typeface="Georgia" pitchFamily="34" charset="-122"/>
                <a:cs typeface="Georgia" pitchFamily="34" charset="-120"/>
              </a:rPr>
              <a:t>What a PMM organization looks like when the commodity work is fully automated.</a:t>
            </a:r>
            <a:endParaRPr lang="en-US" sz="1350" dirty="0"/>
          </a:p>
        </p:txBody>
      </p:sp>
      <p:sp>
        <p:nvSpPr>
          <p:cNvPr id="5" name="Shape 3"/>
          <p:cNvSpPr/>
          <p:nvPr/>
        </p:nvSpPr>
        <p:spPr>
          <a:xfrm>
            <a:off x="228600" y="1170432"/>
            <a:ext cx="4160520" cy="3749040"/>
          </a:xfrm>
          <a:prstGeom prst="rect">
            <a:avLst/>
          </a:prstGeom>
          <a:solidFill>
            <a:srgbClr val="0D2448"/>
          </a:solidFill>
          <a:ln w="19050">
            <a:solidFill>
              <a:srgbClr val="C0392B"/>
            </a:solidFill>
            <a:prstDash val="solid"/>
          </a:ln>
        </p:spPr>
      </p:sp>
      <p:sp>
        <p:nvSpPr>
          <p:cNvPr id="6" name="Shape 4"/>
          <p:cNvSpPr/>
          <p:nvPr/>
        </p:nvSpPr>
        <p:spPr>
          <a:xfrm>
            <a:off x="228600" y="1170432"/>
            <a:ext cx="4160520" cy="457200"/>
          </a:xfrm>
          <a:prstGeom prst="rect">
            <a:avLst/>
          </a:prstGeom>
          <a:solidFill>
            <a:srgbClr val="C0392B"/>
          </a:solidFill>
          <a:ln w="12700">
            <a:solidFill>
              <a:srgbClr val="C0392B"/>
            </a:solidFill>
            <a:prstDash val="solid"/>
          </a:ln>
        </p:spPr>
      </p:sp>
      <p:pic>
        <p:nvPicPr>
          <p:cNvPr id="7" name="Image 0" descr="preencoded.png">    </p:cNvPr>
          <p:cNvPicPr>
            <a:picLocks noChangeAspect="1"/>
          </p:cNvPicPr>
          <p:nvPr/>
        </p:nvPicPr>
        <p:blipFill>
          <a:blip r:embed="rId1"/>
          <a:stretch>
            <a:fillRect/>
          </a:stretch>
        </p:blipFill>
        <p:spPr>
          <a:xfrm>
            <a:off x="320040" y="1216152"/>
            <a:ext cx="329184" cy="329184"/>
          </a:xfrm>
          <a:prstGeom prst="rect">
            <a:avLst/>
          </a:prstGeom>
        </p:spPr>
      </p:pic>
      <p:sp>
        <p:nvSpPr>
          <p:cNvPr id="8" name="Text 5"/>
          <p:cNvSpPr/>
          <p:nvPr/>
        </p:nvSpPr>
        <p:spPr>
          <a:xfrm>
            <a:off x="713232" y="1170432"/>
            <a:ext cx="3566160" cy="457200"/>
          </a:xfrm>
          <a:prstGeom prst="rect">
            <a:avLst/>
          </a:prstGeom>
          <a:noFill/>
          <a:ln/>
        </p:spPr>
        <p:txBody>
          <a:bodyPr wrap="square" rtlCol="0" anchor="ctr"/>
          <a:lstStyle/>
          <a:p>
            <a:pPr indent="0" marL="0">
              <a:buNone/>
            </a:pPr>
            <a:r>
              <a:rPr lang="en-US" sz="1100" b="1" dirty="0">
                <a:solidFill>
                  <a:srgbClr val="FFFFFF"/>
                </a:solidFill>
                <a:latin typeface="Arial" pitchFamily="34" charset="0"/>
                <a:ea typeface="Arial" pitchFamily="34" charset="-122"/>
                <a:cs typeface="Arial" pitchFamily="34" charset="-120"/>
              </a:rPr>
              <a:t>BEFORE: Traditional PMM Org</a:t>
            </a:r>
            <a:endParaRPr lang="en-US" sz="1100" dirty="0"/>
          </a:p>
        </p:txBody>
      </p:sp>
      <p:sp>
        <p:nvSpPr>
          <p:cNvPr id="9" name="Shape 6"/>
          <p:cNvSpPr/>
          <p:nvPr/>
        </p:nvSpPr>
        <p:spPr>
          <a:xfrm>
            <a:off x="320040" y="1737360"/>
            <a:ext cx="3977640" cy="621792"/>
          </a:xfrm>
          <a:prstGeom prst="rect">
            <a:avLst/>
          </a:prstGeom>
          <a:solidFill>
            <a:srgbClr val="0A1E3A"/>
          </a:solidFill>
          <a:ln w="6350">
            <a:solidFill>
              <a:srgbClr val="C0392B">
                <a:alpha val="30000"/>
              </a:srgbClr>
            </a:solidFill>
            <a:prstDash val="solid"/>
          </a:ln>
        </p:spPr>
      </p:sp>
      <p:sp>
        <p:nvSpPr>
          <p:cNvPr id="10" name="Shape 7"/>
          <p:cNvSpPr/>
          <p:nvPr/>
        </p:nvSpPr>
        <p:spPr>
          <a:xfrm>
            <a:off x="320040" y="2194560"/>
            <a:ext cx="2386584" cy="109728"/>
          </a:xfrm>
          <a:prstGeom prst="rect">
            <a:avLst/>
          </a:prstGeom>
          <a:solidFill>
            <a:srgbClr val="C0392B"/>
          </a:solidFill>
          <a:ln w="12700">
            <a:solidFill>
              <a:srgbClr val="C0392B"/>
            </a:solidFill>
            <a:prstDash val="solid"/>
          </a:ln>
        </p:spPr>
      </p:sp>
      <p:sp>
        <p:nvSpPr>
          <p:cNvPr id="11" name="Text 8"/>
          <p:cNvSpPr/>
          <p:nvPr/>
        </p:nvSpPr>
        <p:spPr>
          <a:xfrm>
            <a:off x="384048" y="1792224"/>
            <a:ext cx="658368" cy="274320"/>
          </a:xfrm>
          <a:prstGeom prst="rect">
            <a:avLst/>
          </a:prstGeom>
          <a:noFill/>
          <a:ln/>
        </p:spPr>
        <p:txBody>
          <a:bodyPr wrap="square" rtlCol="0" anchor="ctr"/>
          <a:lstStyle/>
          <a:p>
            <a:pPr indent="0" marL="0">
              <a:buNone/>
            </a:pPr>
            <a:r>
              <a:rPr lang="en-US" sz="1400" b="1" dirty="0">
                <a:solidFill>
                  <a:srgbClr val="C0392B"/>
                </a:solidFill>
                <a:latin typeface="Arial Black" pitchFamily="34" charset="0"/>
                <a:ea typeface="Arial Black" pitchFamily="34" charset="-122"/>
                <a:cs typeface="Arial Black" pitchFamily="34" charset="-120"/>
              </a:rPr>
              <a:t>60–70%</a:t>
            </a:r>
            <a:endParaRPr lang="en-US" sz="1400" dirty="0"/>
          </a:p>
        </p:txBody>
      </p:sp>
      <p:sp>
        <p:nvSpPr>
          <p:cNvPr id="12" name="Text 9"/>
          <p:cNvSpPr/>
          <p:nvPr/>
        </p:nvSpPr>
        <p:spPr>
          <a:xfrm>
            <a:off x="1078992" y="1792224"/>
            <a:ext cx="3108960" cy="25603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Commodity execution</a:t>
            </a:r>
            <a:endParaRPr lang="en-US" sz="1050" dirty="0"/>
          </a:p>
        </p:txBody>
      </p:sp>
      <p:sp>
        <p:nvSpPr>
          <p:cNvPr id="13" name="Text 10"/>
          <p:cNvSpPr/>
          <p:nvPr/>
        </p:nvSpPr>
        <p:spPr>
          <a:xfrm>
            <a:off x="1078992" y="2048256"/>
            <a:ext cx="3108960" cy="219456"/>
          </a:xfrm>
          <a:prstGeom prst="rect">
            <a:avLst/>
          </a:prstGeom>
          <a:noFill/>
          <a:ln/>
        </p:spPr>
        <p:txBody>
          <a:bodyPr wrap="square" rtlCol="0" anchor="ctr"/>
          <a:lstStyle/>
          <a:p>
            <a:pPr indent="0" marL="0">
              <a:buNone/>
            </a:pPr>
            <a:r>
              <a:rPr lang="en-US" sz="850" dirty="0">
                <a:solidFill>
                  <a:srgbClr val="8899AA"/>
                </a:solidFill>
                <a:latin typeface="Calibri" pitchFamily="34" charset="0"/>
                <a:ea typeface="Calibri" pitchFamily="34" charset="-122"/>
                <a:cs typeface="Calibri" pitchFamily="34" charset="-120"/>
              </a:rPr>
              <a:t>Content production, research, templates, first drafts</a:t>
            </a:r>
            <a:endParaRPr lang="en-US" sz="850" dirty="0"/>
          </a:p>
        </p:txBody>
      </p:sp>
      <p:sp>
        <p:nvSpPr>
          <p:cNvPr id="14" name="Shape 11"/>
          <p:cNvSpPr/>
          <p:nvPr/>
        </p:nvSpPr>
        <p:spPr>
          <a:xfrm>
            <a:off x="320040" y="2450592"/>
            <a:ext cx="3977640" cy="621792"/>
          </a:xfrm>
          <a:prstGeom prst="rect">
            <a:avLst/>
          </a:prstGeom>
          <a:solidFill>
            <a:srgbClr val="0A1E3A"/>
          </a:solidFill>
          <a:ln w="6350">
            <a:solidFill>
              <a:srgbClr val="C0392B">
                <a:alpha val="30000"/>
              </a:srgbClr>
            </a:solidFill>
            <a:prstDash val="solid"/>
          </a:ln>
        </p:spPr>
      </p:sp>
      <p:sp>
        <p:nvSpPr>
          <p:cNvPr id="15" name="Shape 12"/>
          <p:cNvSpPr/>
          <p:nvPr/>
        </p:nvSpPr>
        <p:spPr>
          <a:xfrm>
            <a:off x="320040" y="2907792"/>
            <a:ext cx="596646" cy="109728"/>
          </a:xfrm>
          <a:prstGeom prst="rect">
            <a:avLst/>
          </a:prstGeom>
          <a:solidFill>
            <a:srgbClr val="C0392B"/>
          </a:solidFill>
          <a:ln w="12700">
            <a:solidFill>
              <a:srgbClr val="C0392B"/>
            </a:solidFill>
            <a:prstDash val="solid"/>
          </a:ln>
        </p:spPr>
      </p:sp>
      <p:sp>
        <p:nvSpPr>
          <p:cNvPr id="16" name="Text 13"/>
          <p:cNvSpPr/>
          <p:nvPr/>
        </p:nvSpPr>
        <p:spPr>
          <a:xfrm>
            <a:off x="384048" y="2505456"/>
            <a:ext cx="658368" cy="274320"/>
          </a:xfrm>
          <a:prstGeom prst="rect">
            <a:avLst/>
          </a:prstGeom>
          <a:noFill/>
          <a:ln/>
        </p:spPr>
        <p:txBody>
          <a:bodyPr wrap="square" rtlCol="0" anchor="ctr"/>
          <a:lstStyle/>
          <a:p>
            <a:pPr indent="0" marL="0">
              <a:buNone/>
            </a:pPr>
            <a:r>
              <a:rPr lang="en-US" sz="1400" b="1" dirty="0">
                <a:solidFill>
                  <a:srgbClr val="C0392B"/>
                </a:solidFill>
                <a:latin typeface="Arial Black" pitchFamily="34" charset="0"/>
                <a:ea typeface="Arial Black" pitchFamily="34" charset="-122"/>
                <a:cs typeface="Arial Black" pitchFamily="34" charset="-120"/>
              </a:rPr>
              <a:t>15–20%</a:t>
            </a:r>
            <a:endParaRPr lang="en-US" sz="1400" dirty="0"/>
          </a:p>
        </p:txBody>
      </p:sp>
      <p:sp>
        <p:nvSpPr>
          <p:cNvPr id="17" name="Text 14"/>
          <p:cNvSpPr/>
          <p:nvPr/>
        </p:nvSpPr>
        <p:spPr>
          <a:xfrm>
            <a:off x="1078992" y="2505456"/>
            <a:ext cx="3108960" cy="25603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Enablement ops</a:t>
            </a:r>
            <a:endParaRPr lang="en-US" sz="1050" dirty="0"/>
          </a:p>
        </p:txBody>
      </p:sp>
      <p:sp>
        <p:nvSpPr>
          <p:cNvPr id="18" name="Text 15"/>
          <p:cNvSpPr/>
          <p:nvPr/>
        </p:nvSpPr>
        <p:spPr>
          <a:xfrm>
            <a:off x="1078992" y="2761488"/>
            <a:ext cx="3108960" cy="219456"/>
          </a:xfrm>
          <a:prstGeom prst="rect">
            <a:avLst/>
          </a:prstGeom>
          <a:noFill/>
          <a:ln/>
        </p:spPr>
        <p:txBody>
          <a:bodyPr wrap="square" rtlCol="0" anchor="ctr"/>
          <a:lstStyle/>
          <a:p>
            <a:pPr indent="0" marL="0">
              <a:buNone/>
            </a:pPr>
            <a:r>
              <a:rPr lang="en-US" sz="850" dirty="0">
                <a:solidFill>
                  <a:srgbClr val="8899AA"/>
                </a:solidFill>
                <a:latin typeface="Calibri" pitchFamily="34" charset="0"/>
                <a:ea typeface="Calibri" pitchFamily="34" charset="-122"/>
                <a:cs typeface="Calibri" pitchFamily="34" charset="-120"/>
              </a:rPr>
              <a:t>Battlecard maintenance, training materials, RFPs</a:t>
            </a:r>
            <a:endParaRPr lang="en-US" sz="850" dirty="0"/>
          </a:p>
        </p:txBody>
      </p:sp>
      <p:sp>
        <p:nvSpPr>
          <p:cNvPr id="19" name="Shape 16"/>
          <p:cNvSpPr/>
          <p:nvPr/>
        </p:nvSpPr>
        <p:spPr>
          <a:xfrm>
            <a:off x="320040" y="3163824"/>
            <a:ext cx="3977640" cy="621792"/>
          </a:xfrm>
          <a:prstGeom prst="rect">
            <a:avLst/>
          </a:prstGeom>
          <a:solidFill>
            <a:srgbClr val="0A1E3A"/>
          </a:solidFill>
          <a:ln w="6350">
            <a:solidFill>
              <a:srgbClr val="C0392B">
                <a:alpha val="30000"/>
              </a:srgbClr>
            </a:solidFill>
            <a:prstDash val="solid"/>
          </a:ln>
        </p:spPr>
      </p:sp>
      <p:sp>
        <p:nvSpPr>
          <p:cNvPr id="20" name="Shape 17"/>
          <p:cNvSpPr/>
          <p:nvPr/>
        </p:nvSpPr>
        <p:spPr>
          <a:xfrm>
            <a:off x="320040" y="3621024"/>
            <a:ext cx="397764" cy="109728"/>
          </a:xfrm>
          <a:prstGeom prst="rect">
            <a:avLst/>
          </a:prstGeom>
          <a:solidFill>
            <a:srgbClr val="C0392B"/>
          </a:solidFill>
          <a:ln w="12700">
            <a:solidFill>
              <a:srgbClr val="C0392B"/>
            </a:solidFill>
            <a:prstDash val="solid"/>
          </a:ln>
        </p:spPr>
      </p:sp>
      <p:sp>
        <p:nvSpPr>
          <p:cNvPr id="21" name="Text 18"/>
          <p:cNvSpPr/>
          <p:nvPr/>
        </p:nvSpPr>
        <p:spPr>
          <a:xfrm>
            <a:off x="384048" y="3218688"/>
            <a:ext cx="658368" cy="274320"/>
          </a:xfrm>
          <a:prstGeom prst="rect">
            <a:avLst/>
          </a:prstGeom>
          <a:noFill/>
          <a:ln/>
        </p:spPr>
        <p:txBody>
          <a:bodyPr wrap="square" rtlCol="0" anchor="ctr"/>
          <a:lstStyle/>
          <a:p>
            <a:pPr indent="0" marL="0">
              <a:buNone/>
            </a:pPr>
            <a:r>
              <a:rPr lang="en-US" sz="1400" b="1" dirty="0">
                <a:solidFill>
                  <a:srgbClr val="C0392B"/>
                </a:solidFill>
                <a:latin typeface="Arial Black" pitchFamily="34" charset="0"/>
                <a:ea typeface="Arial Black" pitchFamily="34" charset="-122"/>
                <a:cs typeface="Arial Black" pitchFamily="34" charset="-120"/>
              </a:rPr>
              <a:t>10–15%</a:t>
            </a:r>
            <a:endParaRPr lang="en-US" sz="1400" dirty="0"/>
          </a:p>
        </p:txBody>
      </p:sp>
      <p:sp>
        <p:nvSpPr>
          <p:cNvPr id="22" name="Text 19"/>
          <p:cNvSpPr/>
          <p:nvPr/>
        </p:nvSpPr>
        <p:spPr>
          <a:xfrm>
            <a:off x="1078992" y="3218688"/>
            <a:ext cx="3108960" cy="25603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Campaigns support</a:t>
            </a:r>
            <a:endParaRPr lang="en-US" sz="1050" dirty="0"/>
          </a:p>
        </p:txBody>
      </p:sp>
      <p:sp>
        <p:nvSpPr>
          <p:cNvPr id="23" name="Text 20"/>
          <p:cNvSpPr/>
          <p:nvPr/>
        </p:nvSpPr>
        <p:spPr>
          <a:xfrm>
            <a:off x="1078992" y="3474720"/>
            <a:ext cx="3108960" cy="219456"/>
          </a:xfrm>
          <a:prstGeom prst="rect">
            <a:avLst/>
          </a:prstGeom>
          <a:noFill/>
          <a:ln/>
        </p:spPr>
        <p:txBody>
          <a:bodyPr wrap="square" rtlCol="0" anchor="ctr"/>
          <a:lstStyle/>
          <a:p>
            <a:pPr indent="0" marL="0">
              <a:buNone/>
            </a:pPr>
            <a:r>
              <a:rPr lang="en-US" sz="850" dirty="0">
                <a:solidFill>
                  <a:srgbClr val="8899AA"/>
                </a:solidFill>
                <a:latin typeface="Calibri" pitchFamily="34" charset="0"/>
                <a:ea typeface="Calibri" pitchFamily="34" charset="-122"/>
                <a:cs typeface="Calibri" pitchFamily="34" charset="-120"/>
              </a:rPr>
              <a:t>Brief writing, copy, asset management</a:t>
            </a:r>
            <a:endParaRPr lang="en-US" sz="850" dirty="0"/>
          </a:p>
        </p:txBody>
      </p:sp>
      <p:sp>
        <p:nvSpPr>
          <p:cNvPr id="24" name="Shape 21"/>
          <p:cNvSpPr/>
          <p:nvPr/>
        </p:nvSpPr>
        <p:spPr>
          <a:xfrm>
            <a:off x="320040" y="3877056"/>
            <a:ext cx="3977640" cy="621792"/>
          </a:xfrm>
          <a:prstGeom prst="rect">
            <a:avLst/>
          </a:prstGeom>
          <a:solidFill>
            <a:srgbClr val="0A1E3A"/>
          </a:solidFill>
          <a:ln w="6350">
            <a:solidFill>
              <a:srgbClr val="C0392B">
                <a:alpha val="30000"/>
              </a:srgbClr>
            </a:solidFill>
            <a:prstDash val="solid"/>
          </a:ln>
        </p:spPr>
      </p:sp>
      <p:sp>
        <p:nvSpPr>
          <p:cNvPr id="25" name="Shape 22"/>
          <p:cNvSpPr/>
          <p:nvPr/>
        </p:nvSpPr>
        <p:spPr>
          <a:xfrm>
            <a:off x="320040" y="4334256"/>
            <a:ext cx="397764" cy="109728"/>
          </a:xfrm>
          <a:prstGeom prst="rect">
            <a:avLst/>
          </a:prstGeom>
          <a:solidFill>
            <a:srgbClr val="1A7A4A"/>
          </a:solidFill>
          <a:ln w="12700">
            <a:solidFill>
              <a:srgbClr val="1A7A4A"/>
            </a:solidFill>
            <a:prstDash val="solid"/>
          </a:ln>
        </p:spPr>
      </p:sp>
      <p:sp>
        <p:nvSpPr>
          <p:cNvPr id="26" name="Text 23"/>
          <p:cNvSpPr/>
          <p:nvPr/>
        </p:nvSpPr>
        <p:spPr>
          <a:xfrm>
            <a:off x="384048" y="3931920"/>
            <a:ext cx="658368" cy="274320"/>
          </a:xfrm>
          <a:prstGeom prst="rect">
            <a:avLst/>
          </a:prstGeom>
          <a:noFill/>
          <a:ln/>
        </p:spPr>
        <p:txBody>
          <a:bodyPr wrap="square" rtlCol="0" anchor="ctr"/>
          <a:lstStyle/>
          <a:p>
            <a:pPr indent="0" marL="0">
              <a:buNone/>
            </a:pPr>
            <a:r>
              <a:rPr lang="en-US" sz="1400" b="1" dirty="0">
                <a:solidFill>
                  <a:srgbClr val="1A7A4A"/>
                </a:solidFill>
                <a:latin typeface="Arial Black" pitchFamily="34" charset="0"/>
                <a:ea typeface="Arial Black" pitchFamily="34" charset="-122"/>
                <a:cs typeface="Arial Black" pitchFamily="34" charset="-120"/>
              </a:rPr>
              <a:t>~10%</a:t>
            </a:r>
            <a:endParaRPr lang="en-US" sz="1400" dirty="0"/>
          </a:p>
        </p:txBody>
      </p:sp>
      <p:sp>
        <p:nvSpPr>
          <p:cNvPr id="27" name="Text 24"/>
          <p:cNvSpPr/>
          <p:nvPr/>
        </p:nvSpPr>
        <p:spPr>
          <a:xfrm>
            <a:off x="1078992" y="3931920"/>
            <a:ext cx="3108960" cy="25603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Strategic work</a:t>
            </a:r>
            <a:endParaRPr lang="en-US" sz="1050" dirty="0"/>
          </a:p>
        </p:txBody>
      </p:sp>
      <p:sp>
        <p:nvSpPr>
          <p:cNvPr id="28" name="Text 25"/>
          <p:cNvSpPr/>
          <p:nvPr/>
        </p:nvSpPr>
        <p:spPr>
          <a:xfrm>
            <a:off x="1078992" y="4187952"/>
            <a:ext cx="3108960" cy="219456"/>
          </a:xfrm>
          <a:prstGeom prst="rect">
            <a:avLst/>
          </a:prstGeom>
          <a:noFill/>
          <a:ln/>
        </p:spPr>
        <p:txBody>
          <a:bodyPr wrap="square" rtlCol="0" anchor="ctr"/>
          <a:lstStyle/>
          <a:p>
            <a:pPr indent="0" marL="0">
              <a:buNone/>
            </a:pPr>
            <a:r>
              <a:rPr lang="en-US" sz="850" dirty="0">
                <a:solidFill>
                  <a:srgbClr val="8899AA"/>
                </a:solidFill>
                <a:latin typeface="Calibri" pitchFamily="34" charset="0"/>
                <a:ea typeface="Calibri" pitchFamily="34" charset="-122"/>
                <a:cs typeface="Calibri" pitchFamily="34" charset="-120"/>
              </a:rPr>
              <a:t>Positioning, narrative, category work, exec comms</a:t>
            </a:r>
            <a:endParaRPr lang="en-US" sz="850" dirty="0"/>
          </a:p>
        </p:txBody>
      </p:sp>
      <p:sp>
        <p:nvSpPr>
          <p:cNvPr id="29" name="Shape 26"/>
          <p:cNvSpPr/>
          <p:nvPr/>
        </p:nvSpPr>
        <p:spPr>
          <a:xfrm>
            <a:off x="4754880" y="1170432"/>
            <a:ext cx="4160520" cy="3749040"/>
          </a:xfrm>
          <a:prstGeom prst="rect">
            <a:avLst/>
          </a:prstGeom>
          <a:solidFill>
            <a:srgbClr val="0D2448"/>
          </a:solidFill>
          <a:ln w="19050">
            <a:solidFill>
              <a:srgbClr val="1A7A4A"/>
            </a:solidFill>
            <a:prstDash val="solid"/>
          </a:ln>
        </p:spPr>
      </p:sp>
      <p:sp>
        <p:nvSpPr>
          <p:cNvPr id="30" name="Shape 27"/>
          <p:cNvSpPr/>
          <p:nvPr/>
        </p:nvSpPr>
        <p:spPr>
          <a:xfrm>
            <a:off x="4754880" y="1170432"/>
            <a:ext cx="4160520" cy="457200"/>
          </a:xfrm>
          <a:prstGeom prst="rect">
            <a:avLst/>
          </a:prstGeom>
          <a:solidFill>
            <a:srgbClr val="1A7A4A"/>
          </a:solidFill>
          <a:ln w="12700">
            <a:solidFill>
              <a:srgbClr val="1A7A4A"/>
            </a:solidFill>
            <a:prstDash val="solid"/>
          </a:ln>
        </p:spPr>
      </p:sp>
      <p:pic>
        <p:nvPicPr>
          <p:cNvPr id="31" name="Image 1" descr="preencoded.png">    </p:cNvPr>
          <p:cNvPicPr>
            <a:picLocks noChangeAspect="1"/>
          </p:cNvPicPr>
          <p:nvPr/>
        </p:nvPicPr>
        <p:blipFill>
          <a:blip r:embed="rId2"/>
          <a:stretch>
            <a:fillRect/>
          </a:stretch>
        </p:blipFill>
        <p:spPr>
          <a:xfrm>
            <a:off x="4846320" y="1216152"/>
            <a:ext cx="329184" cy="329184"/>
          </a:xfrm>
          <a:prstGeom prst="rect">
            <a:avLst/>
          </a:prstGeom>
        </p:spPr>
      </p:pic>
      <p:sp>
        <p:nvSpPr>
          <p:cNvPr id="32" name="Text 28"/>
          <p:cNvSpPr/>
          <p:nvPr/>
        </p:nvSpPr>
        <p:spPr>
          <a:xfrm>
            <a:off x="5239512" y="1170432"/>
            <a:ext cx="3566160" cy="457200"/>
          </a:xfrm>
          <a:prstGeom prst="rect">
            <a:avLst/>
          </a:prstGeom>
          <a:noFill/>
          <a:ln/>
        </p:spPr>
        <p:txBody>
          <a:bodyPr wrap="square" rtlCol="0" anchor="ctr"/>
          <a:lstStyle/>
          <a:p>
            <a:pPr indent="0" marL="0">
              <a:buNone/>
            </a:pPr>
            <a:r>
              <a:rPr lang="en-US" sz="1100" b="1" dirty="0">
                <a:solidFill>
                  <a:srgbClr val="FFFFFF"/>
                </a:solidFill>
                <a:latin typeface="Arial" pitchFamily="34" charset="0"/>
                <a:ea typeface="Arial" pitchFamily="34" charset="-122"/>
                <a:cs typeface="Arial" pitchFamily="34" charset="-120"/>
              </a:rPr>
              <a:t>AFTER: AI-Integrated PMM Org</a:t>
            </a:r>
            <a:endParaRPr lang="en-US" sz="1100" dirty="0"/>
          </a:p>
        </p:txBody>
      </p:sp>
      <p:sp>
        <p:nvSpPr>
          <p:cNvPr id="33" name="Shape 29"/>
          <p:cNvSpPr/>
          <p:nvPr/>
        </p:nvSpPr>
        <p:spPr>
          <a:xfrm>
            <a:off x="4846320" y="1737360"/>
            <a:ext cx="3977640" cy="621792"/>
          </a:xfrm>
          <a:prstGeom prst="rect">
            <a:avLst/>
          </a:prstGeom>
          <a:solidFill>
            <a:srgbClr val="0A1E3A"/>
          </a:solidFill>
          <a:ln w="6350">
            <a:solidFill>
              <a:srgbClr val="1A7A4A">
                <a:alpha val="30000"/>
              </a:srgbClr>
            </a:solidFill>
            <a:prstDash val="solid"/>
          </a:ln>
        </p:spPr>
      </p:sp>
      <p:sp>
        <p:nvSpPr>
          <p:cNvPr id="34" name="Shape 30"/>
          <p:cNvSpPr/>
          <p:nvPr/>
        </p:nvSpPr>
        <p:spPr>
          <a:xfrm>
            <a:off x="4846320" y="2194560"/>
            <a:ext cx="198882" cy="109728"/>
          </a:xfrm>
          <a:prstGeom prst="rect">
            <a:avLst/>
          </a:prstGeom>
          <a:solidFill>
            <a:srgbClr val="1A7A4A"/>
          </a:solidFill>
          <a:ln w="12700">
            <a:solidFill>
              <a:srgbClr val="1A7A4A"/>
            </a:solidFill>
            <a:prstDash val="solid"/>
          </a:ln>
        </p:spPr>
      </p:sp>
      <p:sp>
        <p:nvSpPr>
          <p:cNvPr id="35" name="Text 31"/>
          <p:cNvSpPr/>
          <p:nvPr/>
        </p:nvSpPr>
        <p:spPr>
          <a:xfrm>
            <a:off x="4910328" y="1792224"/>
            <a:ext cx="658368" cy="274320"/>
          </a:xfrm>
          <a:prstGeom prst="rect">
            <a:avLst/>
          </a:prstGeom>
          <a:noFill/>
          <a:ln/>
        </p:spPr>
        <p:txBody>
          <a:bodyPr wrap="square" rtlCol="0" anchor="ctr"/>
          <a:lstStyle/>
          <a:p>
            <a:pPr indent="0" marL="0">
              <a:buNone/>
            </a:pPr>
            <a:r>
              <a:rPr lang="en-US" sz="1400" b="1" dirty="0">
                <a:solidFill>
                  <a:srgbClr val="1A7A4A"/>
                </a:solidFill>
                <a:latin typeface="Arial Black" pitchFamily="34" charset="0"/>
                <a:ea typeface="Arial Black" pitchFamily="34" charset="-122"/>
                <a:cs typeface="Arial Black" pitchFamily="34" charset="-120"/>
              </a:rPr>
              <a:t>~5%</a:t>
            </a:r>
            <a:endParaRPr lang="en-US" sz="1400" dirty="0"/>
          </a:p>
        </p:txBody>
      </p:sp>
      <p:sp>
        <p:nvSpPr>
          <p:cNvPr id="36" name="Text 32"/>
          <p:cNvSpPr/>
          <p:nvPr/>
        </p:nvSpPr>
        <p:spPr>
          <a:xfrm>
            <a:off x="5605272" y="1792224"/>
            <a:ext cx="3108960" cy="25603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AI-supervised commodity</a:t>
            </a:r>
            <a:endParaRPr lang="en-US" sz="1050" dirty="0"/>
          </a:p>
        </p:txBody>
      </p:sp>
      <p:sp>
        <p:nvSpPr>
          <p:cNvPr id="37" name="Text 33"/>
          <p:cNvSpPr/>
          <p:nvPr/>
        </p:nvSpPr>
        <p:spPr>
          <a:xfrm>
            <a:off x="5605272" y="2048256"/>
            <a:ext cx="3108960" cy="219456"/>
          </a:xfrm>
          <a:prstGeom prst="rect">
            <a:avLst/>
          </a:prstGeom>
          <a:noFill/>
          <a:ln/>
        </p:spPr>
        <p:txBody>
          <a:bodyPr wrap="square" rtlCol="0" anchor="ctr"/>
          <a:lstStyle/>
          <a:p>
            <a:pPr indent="0" marL="0">
              <a:buNone/>
            </a:pPr>
            <a:r>
              <a:rPr lang="en-US" sz="850" dirty="0">
                <a:solidFill>
                  <a:srgbClr val="8899AA"/>
                </a:solidFill>
                <a:latin typeface="Calibri" pitchFamily="34" charset="0"/>
                <a:ea typeface="Calibri" pitchFamily="34" charset="-122"/>
                <a:cs typeface="Calibri" pitchFamily="34" charset="-120"/>
              </a:rPr>
              <a:t>Agents produce; PMMs review and direct. Fraction of former headcount.</a:t>
            </a:r>
            <a:endParaRPr lang="en-US" sz="850" dirty="0"/>
          </a:p>
        </p:txBody>
      </p:sp>
      <p:sp>
        <p:nvSpPr>
          <p:cNvPr id="38" name="Shape 34"/>
          <p:cNvSpPr/>
          <p:nvPr/>
        </p:nvSpPr>
        <p:spPr>
          <a:xfrm>
            <a:off x="4846320" y="2450592"/>
            <a:ext cx="3977640" cy="621792"/>
          </a:xfrm>
          <a:prstGeom prst="rect">
            <a:avLst/>
          </a:prstGeom>
          <a:solidFill>
            <a:srgbClr val="0A1E3A"/>
          </a:solidFill>
          <a:ln w="6350">
            <a:solidFill>
              <a:srgbClr val="1A7A4A">
                <a:alpha val="30000"/>
              </a:srgbClr>
            </a:solidFill>
            <a:prstDash val="solid"/>
          </a:ln>
        </p:spPr>
      </p:sp>
      <p:sp>
        <p:nvSpPr>
          <p:cNvPr id="39" name="Shape 35"/>
          <p:cNvSpPr/>
          <p:nvPr/>
        </p:nvSpPr>
        <p:spPr>
          <a:xfrm>
            <a:off x="4846320" y="2907792"/>
            <a:ext cx="795528" cy="109728"/>
          </a:xfrm>
          <a:prstGeom prst="rect">
            <a:avLst/>
          </a:prstGeom>
          <a:solidFill>
            <a:srgbClr val="1A7A4A"/>
          </a:solidFill>
          <a:ln w="12700">
            <a:solidFill>
              <a:srgbClr val="1A7A4A"/>
            </a:solidFill>
            <a:prstDash val="solid"/>
          </a:ln>
        </p:spPr>
      </p:sp>
      <p:sp>
        <p:nvSpPr>
          <p:cNvPr id="40" name="Text 36"/>
          <p:cNvSpPr/>
          <p:nvPr/>
        </p:nvSpPr>
        <p:spPr>
          <a:xfrm>
            <a:off x="4910328" y="2505456"/>
            <a:ext cx="658368" cy="274320"/>
          </a:xfrm>
          <a:prstGeom prst="rect">
            <a:avLst/>
          </a:prstGeom>
          <a:noFill/>
          <a:ln/>
        </p:spPr>
        <p:txBody>
          <a:bodyPr wrap="square" rtlCol="0" anchor="ctr"/>
          <a:lstStyle/>
          <a:p>
            <a:pPr indent="0" marL="0">
              <a:buNone/>
            </a:pPr>
            <a:r>
              <a:rPr lang="en-US" sz="1400" b="1" dirty="0">
                <a:solidFill>
                  <a:srgbClr val="1A7A4A"/>
                </a:solidFill>
                <a:latin typeface="Arial Black" pitchFamily="34" charset="0"/>
                <a:ea typeface="Arial Black" pitchFamily="34" charset="-122"/>
                <a:cs typeface="Arial Black" pitchFamily="34" charset="-120"/>
              </a:rPr>
              <a:t>20–25%</a:t>
            </a:r>
            <a:endParaRPr lang="en-US" sz="1400" dirty="0"/>
          </a:p>
        </p:txBody>
      </p:sp>
      <p:sp>
        <p:nvSpPr>
          <p:cNvPr id="41" name="Text 37"/>
          <p:cNvSpPr/>
          <p:nvPr/>
        </p:nvSpPr>
        <p:spPr>
          <a:xfrm>
            <a:off x="5605272" y="2505456"/>
            <a:ext cx="3108960" cy="25603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Competitive intelligence</a:t>
            </a:r>
            <a:endParaRPr lang="en-US" sz="1050" dirty="0"/>
          </a:p>
        </p:txBody>
      </p:sp>
      <p:sp>
        <p:nvSpPr>
          <p:cNvPr id="42" name="Text 38"/>
          <p:cNvSpPr/>
          <p:nvPr/>
        </p:nvSpPr>
        <p:spPr>
          <a:xfrm>
            <a:off x="5605272" y="2761488"/>
            <a:ext cx="3108960" cy="219456"/>
          </a:xfrm>
          <a:prstGeom prst="rect">
            <a:avLst/>
          </a:prstGeom>
          <a:noFill/>
          <a:ln/>
        </p:spPr>
        <p:txBody>
          <a:bodyPr wrap="square" rtlCol="0" anchor="ctr"/>
          <a:lstStyle/>
          <a:p>
            <a:pPr indent="0" marL="0">
              <a:buNone/>
            </a:pPr>
            <a:r>
              <a:rPr lang="en-US" sz="850" dirty="0">
                <a:solidFill>
                  <a:srgbClr val="8899AA"/>
                </a:solidFill>
                <a:latin typeface="Calibri" pitchFamily="34" charset="0"/>
                <a:ea typeface="Calibri" pitchFamily="34" charset="-122"/>
                <a:cs typeface="Calibri" pitchFamily="34" charset="-120"/>
              </a:rPr>
              <a:t>Living systems, agent-monitored. High-leverage, always-on.</a:t>
            </a:r>
            <a:endParaRPr lang="en-US" sz="850" dirty="0"/>
          </a:p>
        </p:txBody>
      </p:sp>
      <p:sp>
        <p:nvSpPr>
          <p:cNvPr id="43" name="Shape 39"/>
          <p:cNvSpPr/>
          <p:nvPr/>
        </p:nvSpPr>
        <p:spPr>
          <a:xfrm>
            <a:off x="4846320" y="3163824"/>
            <a:ext cx="3977640" cy="621792"/>
          </a:xfrm>
          <a:prstGeom prst="rect">
            <a:avLst/>
          </a:prstGeom>
          <a:solidFill>
            <a:srgbClr val="0A1E3A"/>
          </a:solidFill>
          <a:ln w="6350">
            <a:solidFill>
              <a:srgbClr val="1A7A4A">
                <a:alpha val="30000"/>
              </a:srgbClr>
            </a:solidFill>
            <a:prstDash val="solid"/>
          </a:ln>
        </p:spPr>
      </p:sp>
      <p:sp>
        <p:nvSpPr>
          <p:cNvPr id="44" name="Shape 40"/>
          <p:cNvSpPr/>
          <p:nvPr/>
        </p:nvSpPr>
        <p:spPr>
          <a:xfrm>
            <a:off x="4846320" y="3621024"/>
            <a:ext cx="994410" cy="109728"/>
          </a:xfrm>
          <a:prstGeom prst="rect">
            <a:avLst/>
          </a:prstGeom>
          <a:solidFill>
            <a:srgbClr val="1A7A4A"/>
          </a:solidFill>
          <a:ln w="12700">
            <a:solidFill>
              <a:srgbClr val="1A7A4A"/>
            </a:solidFill>
            <a:prstDash val="solid"/>
          </a:ln>
        </p:spPr>
      </p:sp>
      <p:sp>
        <p:nvSpPr>
          <p:cNvPr id="45" name="Text 41"/>
          <p:cNvSpPr/>
          <p:nvPr/>
        </p:nvSpPr>
        <p:spPr>
          <a:xfrm>
            <a:off x="4910328" y="3218688"/>
            <a:ext cx="658368" cy="274320"/>
          </a:xfrm>
          <a:prstGeom prst="rect">
            <a:avLst/>
          </a:prstGeom>
          <a:noFill/>
          <a:ln/>
        </p:spPr>
        <p:txBody>
          <a:bodyPr wrap="square" rtlCol="0" anchor="ctr"/>
          <a:lstStyle/>
          <a:p>
            <a:pPr indent="0" marL="0">
              <a:buNone/>
            </a:pPr>
            <a:r>
              <a:rPr lang="en-US" sz="1400" b="1" dirty="0">
                <a:solidFill>
                  <a:srgbClr val="1A7A4A"/>
                </a:solidFill>
                <a:latin typeface="Arial Black" pitchFamily="34" charset="0"/>
                <a:ea typeface="Arial Black" pitchFamily="34" charset="-122"/>
                <a:cs typeface="Arial Black" pitchFamily="34" charset="-120"/>
              </a:rPr>
              <a:t>25–30%</a:t>
            </a:r>
            <a:endParaRPr lang="en-US" sz="1400" dirty="0"/>
          </a:p>
        </p:txBody>
      </p:sp>
      <p:sp>
        <p:nvSpPr>
          <p:cNvPr id="46" name="Text 42"/>
          <p:cNvSpPr/>
          <p:nvPr/>
        </p:nvSpPr>
        <p:spPr>
          <a:xfrm>
            <a:off x="5605272" y="3218688"/>
            <a:ext cx="3108960" cy="25603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Narrative &amp; positioning</a:t>
            </a:r>
            <a:endParaRPr lang="en-US" sz="1050" dirty="0"/>
          </a:p>
        </p:txBody>
      </p:sp>
      <p:sp>
        <p:nvSpPr>
          <p:cNvPr id="47" name="Text 43"/>
          <p:cNvSpPr/>
          <p:nvPr/>
        </p:nvSpPr>
        <p:spPr>
          <a:xfrm>
            <a:off x="5605272" y="3474720"/>
            <a:ext cx="3108960" cy="219456"/>
          </a:xfrm>
          <a:prstGeom prst="rect">
            <a:avLst/>
          </a:prstGeom>
          <a:noFill/>
          <a:ln/>
        </p:spPr>
        <p:txBody>
          <a:bodyPr wrap="square" rtlCol="0" anchor="ctr"/>
          <a:lstStyle/>
          <a:p>
            <a:pPr indent="0" marL="0">
              <a:buNone/>
            </a:pPr>
            <a:r>
              <a:rPr lang="en-US" sz="850" dirty="0">
                <a:solidFill>
                  <a:srgbClr val="8899AA"/>
                </a:solidFill>
                <a:latin typeface="Calibri" pitchFamily="34" charset="0"/>
                <a:ea typeface="Calibri" pitchFamily="34" charset="-122"/>
                <a:cs typeface="Calibri" pitchFamily="34" charset="-120"/>
              </a:rPr>
              <a:t>More time here than ever. Story architecture, category framing.</a:t>
            </a:r>
            <a:endParaRPr lang="en-US" sz="850" dirty="0"/>
          </a:p>
        </p:txBody>
      </p:sp>
      <p:sp>
        <p:nvSpPr>
          <p:cNvPr id="48" name="Shape 44"/>
          <p:cNvSpPr/>
          <p:nvPr/>
        </p:nvSpPr>
        <p:spPr>
          <a:xfrm>
            <a:off x="4846320" y="3877056"/>
            <a:ext cx="3977640" cy="621792"/>
          </a:xfrm>
          <a:prstGeom prst="rect">
            <a:avLst/>
          </a:prstGeom>
          <a:solidFill>
            <a:srgbClr val="0A1E3A"/>
          </a:solidFill>
          <a:ln w="6350">
            <a:solidFill>
              <a:srgbClr val="1A7A4A">
                <a:alpha val="30000"/>
              </a:srgbClr>
            </a:solidFill>
            <a:prstDash val="solid"/>
          </a:ln>
        </p:spPr>
      </p:sp>
      <p:sp>
        <p:nvSpPr>
          <p:cNvPr id="49" name="Shape 45"/>
          <p:cNvSpPr/>
          <p:nvPr/>
        </p:nvSpPr>
        <p:spPr>
          <a:xfrm>
            <a:off x="4846320" y="4334256"/>
            <a:ext cx="1591056" cy="109728"/>
          </a:xfrm>
          <a:prstGeom prst="rect">
            <a:avLst/>
          </a:prstGeom>
          <a:solidFill>
            <a:srgbClr val="1A7A4A"/>
          </a:solidFill>
          <a:ln w="12700">
            <a:solidFill>
              <a:srgbClr val="1A7A4A"/>
            </a:solidFill>
            <a:prstDash val="solid"/>
          </a:ln>
        </p:spPr>
      </p:sp>
      <p:sp>
        <p:nvSpPr>
          <p:cNvPr id="50" name="Text 46"/>
          <p:cNvSpPr/>
          <p:nvPr/>
        </p:nvSpPr>
        <p:spPr>
          <a:xfrm>
            <a:off x="4910328" y="3931920"/>
            <a:ext cx="658368" cy="274320"/>
          </a:xfrm>
          <a:prstGeom prst="rect">
            <a:avLst/>
          </a:prstGeom>
          <a:noFill/>
          <a:ln/>
        </p:spPr>
        <p:txBody>
          <a:bodyPr wrap="square" rtlCol="0" anchor="ctr"/>
          <a:lstStyle/>
          <a:p>
            <a:pPr indent="0" marL="0">
              <a:buNone/>
            </a:pPr>
            <a:r>
              <a:rPr lang="en-US" sz="1400" b="1" dirty="0">
                <a:solidFill>
                  <a:srgbClr val="1A7A4A"/>
                </a:solidFill>
                <a:latin typeface="Arial Black" pitchFamily="34" charset="0"/>
                <a:ea typeface="Arial Black" pitchFamily="34" charset="-122"/>
                <a:cs typeface="Arial Black" pitchFamily="34" charset="-120"/>
              </a:rPr>
              <a:t>40–50%</a:t>
            </a:r>
            <a:endParaRPr lang="en-US" sz="1400" dirty="0"/>
          </a:p>
        </p:txBody>
      </p:sp>
      <p:sp>
        <p:nvSpPr>
          <p:cNvPr id="51" name="Text 47"/>
          <p:cNvSpPr/>
          <p:nvPr/>
        </p:nvSpPr>
        <p:spPr>
          <a:xfrm>
            <a:off x="5605272" y="3931920"/>
            <a:ext cx="3108960" cy="256032"/>
          </a:xfrm>
          <a:prstGeom prst="rect">
            <a:avLst/>
          </a:prstGeom>
          <a:noFill/>
          <a:ln/>
        </p:spPr>
        <p:txBody>
          <a:bodyPr wrap="square" rtlCol="0" anchor="ctr"/>
          <a:lstStyle/>
          <a:p>
            <a:pPr indent="0" marL="0">
              <a:buNone/>
            </a:pPr>
            <a:r>
              <a:rPr lang="en-US" sz="1050" b="1" dirty="0">
                <a:solidFill>
                  <a:srgbClr val="FFFFFF"/>
                </a:solidFill>
                <a:latin typeface="Arial" pitchFamily="34" charset="0"/>
                <a:ea typeface="Arial" pitchFamily="34" charset="-122"/>
                <a:cs typeface="Arial" pitchFamily="34" charset="-120"/>
              </a:rPr>
              <a:t>Strategic &amp; exec work</a:t>
            </a:r>
            <a:endParaRPr lang="en-US" sz="1050" dirty="0"/>
          </a:p>
        </p:txBody>
      </p:sp>
      <p:sp>
        <p:nvSpPr>
          <p:cNvPr id="52" name="Text 48"/>
          <p:cNvSpPr/>
          <p:nvPr/>
        </p:nvSpPr>
        <p:spPr>
          <a:xfrm>
            <a:off x="5605272" y="4187952"/>
            <a:ext cx="3108960" cy="219456"/>
          </a:xfrm>
          <a:prstGeom prst="rect">
            <a:avLst/>
          </a:prstGeom>
          <a:noFill/>
          <a:ln/>
        </p:spPr>
        <p:txBody>
          <a:bodyPr wrap="square" rtlCol="0" anchor="ctr"/>
          <a:lstStyle/>
          <a:p>
            <a:pPr indent="0" marL="0">
              <a:buNone/>
            </a:pPr>
            <a:r>
              <a:rPr lang="en-US" sz="850" dirty="0">
                <a:solidFill>
                  <a:srgbClr val="8899AA"/>
                </a:solidFill>
                <a:latin typeface="Calibri" pitchFamily="34" charset="0"/>
                <a:ea typeface="Calibri" pitchFamily="34" charset="-122"/>
                <a:cs typeface="Calibri" pitchFamily="34" charset="-120"/>
              </a:rPr>
              <a:t>Positioning bets, roadmap influence, executive communication.</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B"/>
        </a:solidFill>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F2B5B"/>
          </a:solidFill>
          <a:ln w="12700">
            <a:solidFill>
              <a:srgbClr val="0F2B5B"/>
            </a:solidFill>
            <a:prstDash val="solid"/>
          </a:ln>
        </p:spPr>
      </p:sp>
      <p:sp>
        <p:nvSpPr>
          <p:cNvPr id="3" name="Text 1"/>
          <p:cNvSpPr/>
          <p:nvPr/>
        </p:nvSpPr>
        <p:spPr>
          <a:xfrm>
            <a:off x="365760" y="0"/>
            <a:ext cx="8412480" cy="658368"/>
          </a:xfrm>
          <a:prstGeom prst="rect">
            <a:avLst/>
          </a:prstGeom>
          <a:noFill/>
          <a:ln/>
        </p:spPr>
        <p:txBody>
          <a:bodyPr wrap="square" rtlCol="0" anchor="ctr"/>
          <a:lstStyle/>
          <a:p>
            <a:pPr indent="0" marL="0">
              <a:buNone/>
            </a:pPr>
            <a:r>
              <a:rPr lang="en-US" sz="1700" b="1" spc="200" kern="0" dirty="0">
                <a:solidFill>
                  <a:srgbClr val="FFFFFF"/>
                </a:solidFill>
                <a:latin typeface="Arial" pitchFamily="34" charset="0"/>
                <a:ea typeface="Arial" pitchFamily="34" charset="-122"/>
                <a:cs typeface="Arial" pitchFamily="34" charset="-120"/>
              </a:rPr>
              <a:t>HOW TO CROSS THE LINE</a:t>
            </a:r>
            <a:endParaRPr lang="en-US" sz="1700" dirty="0"/>
          </a:p>
        </p:txBody>
      </p:sp>
      <p:sp>
        <p:nvSpPr>
          <p:cNvPr id="4" name="Shape 2"/>
          <p:cNvSpPr/>
          <p:nvPr/>
        </p:nvSpPr>
        <p:spPr>
          <a:xfrm>
            <a:off x="0" y="658368"/>
            <a:ext cx="9144000" cy="384048"/>
          </a:xfrm>
          <a:prstGeom prst="rect">
            <a:avLst/>
          </a:prstGeom>
          <a:solidFill>
            <a:srgbClr val="1A4A8A"/>
          </a:solidFill>
          <a:ln w="12700">
            <a:solidFill>
              <a:srgbClr val="1A4A8A"/>
            </a:solidFill>
            <a:prstDash val="solid"/>
          </a:ln>
        </p:spPr>
      </p:sp>
      <p:sp>
        <p:nvSpPr>
          <p:cNvPr id="5" name="Text 3"/>
          <p:cNvSpPr/>
          <p:nvPr/>
        </p:nvSpPr>
        <p:spPr>
          <a:xfrm>
            <a:off x="365760" y="658368"/>
            <a:ext cx="8412480" cy="384048"/>
          </a:xfrm>
          <a:prstGeom prst="rect">
            <a:avLst/>
          </a:prstGeom>
          <a:noFill/>
          <a:ln/>
        </p:spPr>
        <p:txBody>
          <a:bodyPr wrap="square" rtlCol="0" anchor="ctr"/>
          <a:lstStyle/>
          <a:p>
            <a:pPr indent="0" marL="0">
              <a:buNone/>
            </a:pPr>
            <a:r>
              <a:rPr lang="en-US" sz="1300" i="1" dirty="0">
                <a:solidFill>
                  <a:srgbClr val="FFFFFF"/>
                </a:solidFill>
                <a:latin typeface="Georgia" pitchFamily="34" charset="0"/>
                <a:ea typeface="Georgia" pitchFamily="34" charset="-122"/>
                <a:cs typeface="Georgia" pitchFamily="34" charset="-120"/>
              </a:rPr>
              <a:t>Three organizational moves that separate AI-integrated PMM orgs from AI-adopted ones.</a:t>
            </a:r>
            <a:endParaRPr lang="en-US" sz="1300" dirty="0"/>
          </a:p>
        </p:txBody>
      </p:sp>
      <p:sp>
        <p:nvSpPr>
          <p:cNvPr id="6" name="Shape 4"/>
          <p:cNvSpPr/>
          <p:nvPr/>
        </p:nvSpPr>
        <p:spPr>
          <a:xfrm>
            <a:off x="228600" y="1170432"/>
            <a:ext cx="8686800" cy="1170432"/>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7" name="Shape 5"/>
          <p:cNvSpPr/>
          <p:nvPr/>
        </p:nvSpPr>
        <p:spPr>
          <a:xfrm>
            <a:off x="228600" y="1170432"/>
            <a:ext cx="73152" cy="1170432"/>
          </a:xfrm>
          <a:prstGeom prst="rect">
            <a:avLst/>
          </a:prstGeom>
          <a:solidFill>
            <a:srgbClr val="6B3FA0"/>
          </a:solidFill>
          <a:ln w="12700">
            <a:solidFill>
              <a:srgbClr val="6B3FA0"/>
            </a:solidFill>
            <a:prstDash val="solid"/>
          </a:ln>
        </p:spPr>
      </p:sp>
      <p:sp>
        <p:nvSpPr>
          <p:cNvPr id="8" name="Shape 6"/>
          <p:cNvSpPr/>
          <p:nvPr/>
        </p:nvSpPr>
        <p:spPr>
          <a:xfrm>
            <a:off x="365760" y="1335024"/>
            <a:ext cx="548640" cy="548640"/>
          </a:xfrm>
          <a:prstGeom prst="ellipse">
            <a:avLst/>
          </a:prstGeom>
          <a:solidFill>
            <a:srgbClr val="6B3FA0"/>
          </a:solidFill>
          <a:ln w="12700">
            <a:solidFill>
              <a:srgbClr val="6B3FA0"/>
            </a:solidFill>
            <a:prstDash val="solid"/>
          </a:ln>
        </p:spPr>
      </p:sp>
      <p:pic>
        <p:nvPicPr>
          <p:cNvPr id="9" name="Image 0" descr="preencoded.png">    </p:cNvPr>
          <p:cNvPicPr>
            <a:picLocks noChangeAspect="1"/>
          </p:cNvPicPr>
          <p:nvPr/>
        </p:nvPicPr>
        <p:blipFill>
          <a:blip r:embed="rId1"/>
          <a:stretch>
            <a:fillRect/>
          </a:stretch>
        </p:blipFill>
        <p:spPr>
          <a:xfrm>
            <a:off x="429768" y="1399032"/>
            <a:ext cx="329184" cy="329184"/>
          </a:xfrm>
          <a:prstGeom prst="rect">
            <a:avLst/>
          </a:prstGeom>
        </p:spPr>
      </p:pic>
      <p:sp>
        <p:nvSpPr>
          <p:cNvPr id="10" name="Text 7"/>
          <p:cNvSpPr/>
          <p:nvPr/>
        </p:nvSpPr>
        <p:spPr>
          <a:xfrm>
            <a:off x="1024128" y="1243584"/>
            <a:ext cx="594360" cy="347472"/>
          </a:xfrm>
          <a:prstGeom prst="rect">
            <a:avLst/>
          </a:prstGeom>
          <a:noFill/>
          <a:ln/>
        </p:spPr>
        <p:txBody>
          <a:bodyPr wrap="square" rtlCol="0" anchor="ctr"/>
          <a:lstStyle/>
          <a:p>
            <a:pPr indent="0" marL="0">
              <a:buNone/>
            </a:pPr>
            <a:r>
              <a:rPr lang="en-US" sz="2000" b="1" dirty="0">
                <a:solidFill>
                  <a:srgbClr val="6B3FA0">
                    <a:alpha val="55000"/>
                  </a:srgbClr>
                </a:solidFill>
                <a:latin typeface="Arial Black" pitchFamily="34" charset="0"/>
                <a:ea typeface="Arial Black" pitchFamily="34" charset="-122"/>
                <a:cs typeface="Arial Black" pitchFamily="34" charset="-120"/>
              </a:rPr>
              <a:t>01</a:t>
            </a:r>
            <a:endParaRPr lang="en-US" sz="2000" dirty="0"/>
          </a:p>
        </p:txBody>
      </p:sp>
      <p:sp>
        <p:nvSpPr>
          <p:cNvPr id="11" name="Text 8"/>
          <p:cNvSpPr/>
          <p:nvPr/>
        </p:nvSpPr>
        <p:spPr>
          <a:xfrm>
            <a:off x="1609344" y="1261872"/>
            <a:ext cx="5212080" cy="347472"/>
          </a:xfrm>
          <a:prstGeom prst="rect">
            <a:avLst/>
          </a:prstGeom>
          <a:noFill/>
          <a:ln/>
        </p:spPr>
        <p:txBody>
          <a:bodyPr wrap="square" rtlCol="0" anchor="ctr"/>
          <a:lstStyle/>
          <a:p>
            <a:pPr indent="0" marL="0">
              <a:buNone/>
            </a:pPr>
            <a:r>
              <a:rPr lang="en-US" sz="1250" b="1" dirty="0">
                <a:solidFill>
                  <a:srgbClr val="1A2B3C"/>
                </a:solidFill>
                <a:latin typeface="Arial" pitchFamily="34" charset="0"/>
                <a:ea typeface="Arial" pitchFamily="34" charset="-122"/>
                <a:cs typeface="Arial" pitchFamily="34" charset="-120"/>
              </a:rPr>
              <a:t>Define Readiness Before You Buy Anything Else</a:t>
            </a:r>
            <a:endParaRPr lang="en-US" sz="1250" dirty="0"/>
          </a:p>
        </p:txBody>
      </p:sp>
      <p:sp>
        <p:nvSpPr>
          <p:cNvPr id="12" name="Text 9"/>
          <p:cNvSpPr/>
          <p:nvPr/>
        </p:nvSpPr>
        <p:spPr>
          <a:xfrm>
            <a:off x="1609344" y="1627632"/>
            <a:ext cx="5166360" cy="640080"/>
          </a:xfrm>
          <a:prstGeom prst="rect">
            <a:avLst/>
          </a:prstGeom>
          <a:noFill/>
          <a:ln/>
        </p:spPr>
        <p:txBody>
          <a:bodyPr wrap="square" rtlCol="0" anchor="ctr"/>
          <a:lstStyle/>
          <a:p>
            <a:pPr indent="0" marL="0">
              <a:buNone/>
            </a:pPr>
            <a:r>
              <a:rPr lang="en-US" sz="950" dirty="0">
                <a:solidFill>
                  <a:srgbClr val="6B7B8D"/>
                </a:solidFill>
                <a:latin typeface="Calibri" pitchFamily="34" charset="0"/>
                <a:ea typeface="Calibri" pitchFamily="34" charset="-122"/>
                <a:cs typeface="Calibri" pitchFamily="34" charset="-120"/>
              </a:rPr>
              <a:t>Most organizations are buying tools faster than they are defining what success looks like. Readiness is not a license count — it is a workflow map, a capacity plan, and a set of KPIs that tell you whether AI integration is actually happening. Define that before the next procurement decision.</a:t>
            </a:r>
            <a:endParaRPr lang="en-US" sz="950" dirty="0"/>
          </a:p>
        </p:txBody>
      </p:sp>
      <p:sp>
        <p:nvSpPr>
          <p:cNvPr id="13" name="Shape 10"/>
          <p:cNvSpPr/>
          <p:nvPr/>
        </p:nvSpPr>
        <p:spPr>
          <a:xfrm>
            <a:off x="6876288" y="1280160"/>
            <a:ext cx="1993392" cy="868680"/>
          </a:xfrm>
          <a:prstGeom prst="rect">
            <a:avLst/>
          </a:prstGeom>
          <a:solidFill>
            <a:srgbClr val="6B3FA0">
              <a:alpha val="12000"/>
            </a:srgbClr>
          </a:solidFill>
          <a:ln w="12700">
            <a:solidFill>
              <a:srgbClr val="6B3FA0">
                <a:alpha val="40000"/>
              </a:srgbClr>
            </a:solidFill>
            <a:prstDash val="solid"/>
          </a:ln>
        </p:spPr>
      </p:sp>
      <p:sp>
        <p:nvSpPr>
          <p:cNvPr id="14" name="Text 11"/>
          <p:cNvSpPr/>
          <p:nvPr/>
        </p:nvSpPr>
        <p:spPr>
          <a:xfrm>
            <a:off x="6940296" y="1298448"/>
            <a:ext cx="1865376" cy="228600"/>
          </a:xfrm>
          <a:prstGeom prst="rect">
            <a:avLst/>
          </a:prstGeom>
          <a:noFill/>
          <a:ln/>
        </p:spPr>
        <p:txBody>
          <a:bodyPr wrap="square" rtlCol="0" anchor="ctr"/>
          <a:lstStyle/>
          <a:p>
            <a:pPr indent="0" marL="0">
              <a:buNone/>
            </a:pPr>
            <a:r>
              <a:rPr lang="en-US" sz="800" b="1" dirty="0">
                <a:solidFill>
                  <a:srgbClr val="6B3FA0"/>
                </a:solidFill>
                <a:latin typeface="Arial" pitchFamily="34" charset="0"/>
                <a:ea typeface="Arial" pitchFamily="34" charset="-122"/>
                <a:cs typeface="Arial" pitchFamily="34" charset="-120"/>
              </a:rPr>
              <a:t>Action →</a:t>
            </a:r>
            <a:endParaRPr lang="en-US" sz="800" dirty="0"/>
          </a:p>
        </p:txBody>
      </p:sp>
      <p:sp>
        <p:nvSpPr>
          <p:cNvPr id="15" name="Text 12"/>
          <p:cNvSpPr/>
          <p:nvPr/>
        </p:nvSpPr>
        <p:spPr>
          <a:xfrm>
            <a:off x="6940296" y="1499616"/>
            <a:ext cx="1865376" cy="594360"/>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Write a one-page definition of what AI-integrated looks like for your PMM org. Share it with your team before next quarter.</a:t>
            </a:r>
            <a:endParaRPr lang="en-US" sz="850" dirty="0"/>
          </a:p>
        </p:txBody>
      </p:sp>
      <p:sp>
        <p:nvSpPr>
          <p:cNvPr id="16" name="Shape 13"/>
          <p:cNvSpPr/>
          <p:nvPr/>
        </p:nvSpPr>
        <p:spPr>
          <a:xfrm>
            <a:off x="228600" y="2432304"/>
            <a:ext cx="8686800" cy="1170432"/>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17" name="Shape 14"/>
          <p:cNvSpPr/>
          <p:nvPr/>
        </p:nvSpPr>
        <p:spPr>
          <a:xfrm>
            <a:off x="228600" y="2432304"/>
            <a:ext cx="73152" cy="1170432"/>
          </a:xfrm>
          <a:prstGeom prst="rect">
            <a:avLst/>
          </a:prstGeom>
          <a:solidFill>
            <a:srgbClr val="0E8C8C"/>
          </a:solidFill>
          <a:ln w="12700">
            <a:solidFill>
              <a:srgbClr val="0E8C8C"/>
            </a:solidFill>
            <a:prstDash val="solid"/>
          </a:ln>
        </p:spPr>
      </p:sp>
      <p:sp>
        <p:nvSpPr>
          <p:cNvPr id="18" name="Shape 15"/>
          <p:cNvSpPr/>
          <p:nvPr/>
        </p:nvSpPr>
        <p:spPr>
          <a:xfrm>
            <a:off x="365760" y="2596896"/>
            <a:ext cx="548640" cy="548640"/>
          </a:xfrm>
          <a:prstGeom prst="ellipse">
            <a:avLst/>
          </a:prstGeom>
          <a:solidFill>
            <a:srgbClr val="0E8C8C"/>
          </a:solidFill>
          <a:ln w="12700">
            <a:solidFill>
              <a:srgbClr val="0E8C8C"/>
            </a:solidFill>
            <a:prstDash val="solid"/>
          </a:ln>
        </p:spPr>
      </p:sp>
      <p:pic>
        <p:nvPicPr>
          <p:cNvPr id="19" name="Image 1" descr="preencoded.png">    </p:cNvPr>
          <p:cNvPicPr>
            <a:picLocks noChangeAspect="1"/>
          </p:cNvPicPr>
          <p:nvPr/>
        </p:nvPicPr>
        <p:blipFill>
          <a:blip r:embed="rId2"/>
          <a:stretch>
            <a:fillRect/>
          </a:stretch>
        </p:blipFill>
        <p:spPr>
          <a:xfrm>
            <a:off x="429768" y="2660904"/>
            <a:ext cx="329184" cy="329184"/>
          </a:xfrm>
          <a:prstGeom prst="rect">
            <a:avLst/>
          </a:prstGeom>
        </p:spPr>
      </p:pic>
      <p:sp>
        <p:nvSpPr>
          <p:cNvPr id="20" name="Text 16"/>
          <p:cNvSpPr/>
          <p:nvPr/>
        </p:nvSpPr>
        <p:spPr>
          <a:xfrm>
            <a:off x="1024128" y="2505456"/>
            <a:ext cx="594360" cy="347472"/>
          </a:xfrm>
          <a:prstGeom prst="rect">
            <a:avLst/>
          </a:prstGeom>
          <a:noFill/>
          <a:ln/>
        </p:spPr>
        <p:txBody>
          <a:bodyPr wrap="square" rtlCol="0" anchor="ctr"/>
          <a:lstStyle/>
          <a:p>
            <a:pPr indent="0" marL="0">
              <a:buNone/>
            </a:pPr>
            <a:r>
              <a:rPr lang="en-US" sz="2000" b="1" dirty="0">
                <a:solidFill>
                  <a:srgbClr val="0E8C8C">
                    <a:alpha val="55000"/>
                  </a:srgbClr>
                </a:solidFill>
                <a:latin typeface="Arial Black" pitchFamily="34" charset="0"/>
                <a:ea typeface="Arial Black" pitchFamily="34" charset="-122"/>
                <a:cs typeface="Arial Black" pitchFamily="34" charset="-120"/>
              </a:rPr>
              <a:t>02</a:t>
            </a:r>
            <a:endParaRPr lang="en-US" sz="2000" dirty="0"/>
          </a:p>
        </p:txBody>
      </p:sp>
      <p:sp>
        <p:nvSpPr>
          <p:cNvPr id="21" name="Text 17"/>
          <p:cNvSpPr/>
          <p:nvPr/>
        </p:nvSpPr>
        <p:spPr>
          <a:xfrm>
            <a:off x="1609344" y="2523744"/>
            <a:ext cx="5212080" cy="347472"/>
          </a:xfrm>
          <a:prstGeom prst="rect">
            <a:avLst/>
          </a:prstGeom>
          <a:noFill/>
          <a:ln/>
        </p:spPr>
        <p:txBody>
          <a:bodyPr wrap="square" rtlCol="0" anchor="ctr"/>
          <a:lstStyle/>
          <a:p>
            <a:pPr indent="0" marL="0">
              <a:buNone/>
            </a:pPr>
            <a:r>
              <a:rPr lang="en-US" sz="1250" b="1" dirty="0">
                <a:solidFill>
                  <a:srgbClr val="1A2B3C"/>
                </a:solidFill>
                <a:latin typeface="Arial" pitchFamily="34" charset="0"/>
                <a:ea typeface="Arial" pitchFamily="34" charset="-122"/>
                <a:cs typeface="Arial" pitchFamily="34" charset="-120"/>
              </a:rPr>
              <a:t>Redesign Roles Around the Commodity/Irreplaceable Split</a:t>
            </a:r>
            <a:endParaRPr lang="en-US" sz="1250" dirty="0"/>
          </a:p>
        </p:txBody>
      </p:sp>
      <p:sp>
        <p:nvSpPr>
          <p:cNvPr id="22" name="Text 18"/>
          <p:cNvSpPr/>
          <p:nvPr/>
        </p:nvSpPr>
        <p:spPr>
          <a:xfrm>
            <a:off x="1609344" y="2889504"/>
            <a:ext cx="5166360" cy="640080"/>
          </a:xfrm>
          <a:prstGeom prst="rect">
            <a:avLst/>
          </a:prstGeom>
          <a:noFill/>
          <a:ln/>
        </p:spPr>
        <p:txBody>
          <a:bodyPr wrap="square" rtlCol="0" anchor="ctr"/>
          <a:lstStyle/>
          <a:p>
            <a:pPr indent="0" marL="0">
              <a:buNone/>
            </a:pPr>
            <a:r>
              <a:rPr lang="en-US" sz="950" dirty="0">
                <a:solidFill>
                  <a:srgbClr val="6B7B8D"/>
                </a:solidFill>
                <a:latin typeface="Calibri" pitchFamily="34" charset="0"/>
                <a:ea typeface="Calibri" pitchFamily="34" charset="-122"/>
                <a:cs typeface="Calibri" pitchFamily="34" charset="-120"/>
              </a:rPr>
              <a:t>If your PMM roles look the same as they did in 2022, AI adoption is happening but integration is not. The commodity work should be flowing through agents. The headcount that was doing that work should be redeployed to the irreplaceable activities — or, in some cases, honestly acknowledged as no longer required at the same scale.</a:t>
            </a:r>
            <a:endParaRPr lang="en-US" sz="950" dirty="0"/>
          </a:p>
        </p:txBody>
      </p:sp>
      <p:sp>
        <p:nvSpPr>
          <p:cNvPr id="23" name="Shape 19"/>
          <p:cNvSpPr/>
          <p:nvPr/>
        </p:nvSpPr>
        <p:spPr>
          <a:xfrm>
            <a:off x="6876288" y="2542032"/>
            <a:ext cx="1993392" cy="868680"/>
          </a:xfrm>
          <a:prstGeom prst="rect">
            <a:avLst/>
          </a:prstGeom>
          <a:solidFill>
            <a:srgbClr val="0E8C8C">
              <a:alpha val="12000"/>
            </a:srgbClr>
          </a:solidFill>
          <a:ln w="12700">
            <a:solidFill>
              <a:srgbClr val="0E8C8C">
                <a:alpha val="40000"/>
              </a:srgbClr>
            </a:solidFill>
            <a:prstDash val="solid"/>
          </a:ln>
        </p:spPr>
      </p:sp>
      <p:sp>
        <p:nvSpPr>
          <p:cNvPr id="24" name="Text 20"/>
          <p:cNvSpPr/>
          <p:nvPr/>
        </p:nvSpPr>
        <p:spPr>
          <a:xfrm>
            <a:off x="6940296" y="2560320"/>
            <a:ext cx="1865376" cy="228600"/>
          </a:xfrm>
          <a:prstGeom prst="rect">
            <a:avLst/>
          </a:prstGeom>
          <a:noFill/>
          <a:ln/>
        </p:spPr>
        <p:txBody>
          <a:bodyPr wrap="square" rtlCol="0" anchor="ctr"/>
          <a:lstStyle/>
          <a:p>
            <a:pPr indent="0" marL="0">
              <a:buNone/>
            </a:pPr>
            <a:r>
              <a:rPr lang="en-US" sz="800" b="1" dirty="0">
                <a:solidFill>
                  <a:srgbClr val="0E8C8C"/>
                </a:solidFill>
                <a:latin typeface="Arial" pitchFamily="34" charset="0"/>
                <a:ea typeface="Arial" pitchFamily="34" charset="-122"/>
                <a:cs typeface="Arial" pitchFamily="34" charset="-120"/>
              </a:rPr>
              <a:t>Action →</a:t>
            </a:r>
            <a:endParaRPr lang="en-US" sz="800" dirty="0"/>
          </a:p>
        </p:txBody>
      </p:sp>
      <p:sp>
        <p:nvSpPr>
          <p:cNvPr id="25" name="Text 21"/>
          <p:cNvSpPr/>
          <p:nvPr/>
        </p:nvSpPr>
        <p:spPr>
          <a:xfrm>
            <a:off x="6940296" y="2761488"/>
            <a:ext cx="1865376" cy="594360"/>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Map each PMM role to the commodity/irreplaceable split. Identify which roles need to evolve and when.</a:t>
            </a:r>
            <a:endParaRPr lang="en-US" sz="850" dirty="0"/>
          </a:p>
        </p:txBody>
      </p:sp>
      <p:sp>
        <p:nvSpPr>
          <p:cNvPr id="26" name="Shape 22"/>
          <p:cNvSpPr/>
          <p:nvPr/>
        </p:nvSpPr>
        <p:spPr>
          <a:xfrm>
            <a:off x="228600" y="3694176"/>
            <a:ext cx="8686800" cy="1170432"/>
          </a:xfrm>
          <a:prstGeom prst="rect">
            <a:avLst/>
          </a:prstGeom>
          <a:solidFill>
            <a:srgbClr val="FFFFFF"/>
          </a:solidFill>
          <a:ln w="6350">
            <a:solidFill>
              <a:srgbClr val="E0E8F0"/>
            </a:solidFill>
            <a:prstDash val="solid"/>
          </a:ln>
          <a:effectLst>
            <a:outerShdw sx="100000" sy="100000" kx="0" ky="0" algn="bl" rotWithShape="0" blurRad="101600" dist="38100" dir="8100000">
              <a:srgbClr val="000000">
                <a:alpha val="10000"/>
              </a:srgbClr>
            </a:outerShdw>
          </a:effectLst>
        </p:spPr>
      </p:sp>
      <p:sp>
        <p:nvSpPr>
          <p:cNvPr id="27" name="Shape 23"/>
          <p:cNvSpPr/>
          <p:nvPr/>
        </p:nvSpPr>
        <p:spPr>
          <a:xfrm>
            <a:off x="228600" y="3694176"/>
            <a:ext cx="73152" cy="1170432"/>
          </a:xfrm>
          <a:prstGeom prst="rect">
            <a:avLst/>
          </a:prstGeom>
          <a:solidFill>
            <a:srgbClr val="1A7A4A"/>
          </a:solidFill>
          <a:ln w="12700">
            <a:solidFill>
              <a:srgbClr val="1A7A4A"/>
            </a:solidFill>
            <a:prstDash val="solid"/>
          </a:ln>
        </p:spPr>
      </p:sp>
      <p:sp>
        <p:nvSpPr>
          <p:cNvPr id="28" name="Shape 24"/>
          <p:cNvSpPr/>
          <p:nvPr/>
        </p:nvSpPr>
        <p:spPr>
          <a:xfrm>
            <a:off x="365760" y="3858768"/>
            <a:ext cx="548640" cy="548640"/>
          </a:xfrm>
          <a:prstGeom prst="ellipse">
            <a:avLst/>
          </a:prstGeom>
          <a:solidFill>
            <a:srgbClr val="1A7A4A"/>
          </a:solidFill>
          <a:ln w="12700">
            <a:solidFill>
              <a:srgbClr val="1A7A4A"/>
            </a:solidFill>
            <a:prstDash val="solid"/>
          </a:ln>
        </p:spPr>
      </p:sp>
      <p:pic>
        <p:nvPicPr>
          <p:cNvPr id="29" name="Image 2" descr="preencoded.png">    </p:cNvPr>
          <p:cNvPicPr>
            <a:picLocks noChangeAspect="1"/>
          </p:cNvPicPr>
          <p:nvPr/>
        </p:nvPicPr>
        <p:blipFill>
          <a:blip r:embed="rId3"/>
          <a:stretch>
            <a:fillRect/>
          </a:stretch>
        </p:blipFill>
        <p:spPr>
          <a:xfrm>
            <a:off x="429768" y="3922776"/>
            <a:ext cx="329184" cy="329184"/>
          </a:xfrm>
          <a:prstGeom prst="rect">
            <a:avLst/>
          </a:prstGeom>
        </p:spPr>
      </p:pic>
      <p:sp>
        <p:nvSpPr>
          <p:cNvPr id="30" name="Text 25"/>
          <p:cNvSpPr/>
          <p:nvPr/>
        </p:nvSpPr>
        <p:spPr>
          <a:xfrm>
            <a:off x="1024128" y="3767328"/>
            <a:ext cx="594360" cy="347472"/>
          </a:xfrm>
          <a:prstGeom prst="rect">
            <a:avLst/>
          </a:prstGeom>
          <a:noFill/>
          <a:ln/>
        </p:spPr>
        <p:txBody>
          <a:bodyPr wrap="square" rtlCol="0" anchor="ctr"/>
          <a:lstStyle/>
          <a:p>
            <a:pPr indent="0" marL="0">
              <a:buNone/>
            </a:pPr>
            <a:r>
              <a:rPr lang="en-US" sz="2000" b="1" dirty="0">
                <a:solidFill>
                  <a:srgbClr val="1A7A4A">
                    <a:alpha val="55000"/>
                  </a:srgbClr>
                </a:solidFill>
                <a:latin typeface="Arial Black" pitchFamily="34" charset="0"/>
                <a:ea typeface="Arial Black" pitchFamily="34" charset="-122"/>
                <a:cs typeface="Arial Black" pitchFamily="34" charset="-120"/>
              </a:rPr>
              <a:t>03</a:t>
            </a:r>
            <a:endParaRPr lang="en-US" sz="2000" dirty="0"/>
          </a:p>
        </p:txBody>
      </p:sp>
      <p:sp>
        <p:nvSpPr>
          <p:cNvPr id="31" name="Text 26"/>
          <p:cNvSpPr/>
          <p:nvPr/>
        </p:nvSpPr>
        <p:spPr>
          <a:xfrm>
            <a:off x="1609344" y="3785616"/>
            <a:ext cx="5212080" cy="347472"/>
          </a:xfrm>
          <a:prstGeom prst="rect">
            <a:avLst/>
          </a:prstGeom>
          <a:noFill/>
          <a:ln/>
        </p:spPr>
        <p:txBody>
          <a:bodyPr wrap="square" rtlCol="0" anchor="ctr"/>
          <a:lstStyle/>
          <a:p>
            <a:pPr indent="0" marL="0">
              <a:buNone/>
            </a:pPr>
            <a:r>
              <a:rPr lang="en-US" sz="1250" b="1" dirty="0">
                <a:solidFill>
                  <a:srgbClr val="1A2B3C"/>
                </a:solidFill>
                <a:latin typeface="Arial" pitchFamily="34" charset="0"/>
                <a:ea typeface="Arial" pitchFamily="34" charset="-122"/>
                <a:cs typeface="Arial" pitchFamily="34" charset="-120"/>
              </a:rPr>
              <a:t>Measure What You're Actually Trying to Change</a:t>
            </a:r>
            <a:endParaRPr lang="en-US" sz="1250" dirty="0"/>
          </a:p>
        </p:txBody>
      </p:sp>
      <p:sp>
        <p:nvSpPr>
          <p:cNvPr id="32" name="Text 27"/>
          <p:cNvSpPr/>
          <p:nvPr/>
        </p:nvSpPr>
        <p:spPr>
          <a:xfrm>
            <a:off x="1609344" y="4151376"/>
            <a:ext cx="5166360" cy="640080"/>
          </a:xfrm>
          <a:prstGeom prst="rect">
            <a:avLst/>
          </a:prstGeom>
          <a:noFill/>
          <a:ln/>
        </p:spPr>
        <p:txBody>
          <a:bodyPr wrap="square" rtlCol="0" anchor="ctr"/>
          <a:lstStyle/>
          <a:p>
            <a:pPr indent="0" marL="0">
              <a:buNone/>
            </a:pPr>
            <a:r>
              <a:rPr lang="en-US" sz="950" dirty="0">
                <a:solidFill>
                  <a:srgbClr val="6B7B8D"/>
                </a:solidFill>
                <a:latin typeface="Calibri" pitchFamily="34" charset="0"/>
                <a:ea typeface="Calibri" pitchFamily="34" charset="-122"/>
                <a:cs typeface="Calibri" pitchFamily="34" charset="-120"/>
              </a:rPr>
              <a:t>'We're using AI more' is not a metric. 'PMM team spent 65% of hours on strategic work this quarter vs. 38% last year' is a metric. The organizations that are genuinely integrating AI are tracking the shift in where their people's time goes — not because it is easy to measure, but because it is the only way to know if the integration is actually working.</a:t>
            </a:r>
            <a:endParaRPr lang="en-US" sz="950" dirty="0"/>
          </a:p>
        </p:txBody>
      </p:sp>
      <p:sp>
        <p:nvSpPr>
          <p:cNvPr id="33" name="Shape 28"/>
          <p:cNvSpPr/>
          <p:nvPr/>
        </p:nvSpPr>
        <p:spPr>
          <a:xfrm>
            <a:off x="6876288" y="3803904"/>
            <a:ext cx="1993392" cy="868680"/>
          </a:xfrm>
          <a:prstGeom prst="rect">
            <a:avLst/>
          </a:prstGeom>
          <a:solidFill>
            <a:srgbClr val="1A7A4A">
              <a:alpha val="12000"/>
            </a:srgbClr>
          </a:solidFill>
          <a:ln w="12700">
            <a:solidFill>
              <a:srgbClr val="1A7A4A">
                <a:alpha val="40000"/>
              </a:srgbClr>
            </a:solidFill>
            <a:prstDash val="solid"/>
          </a:ln>
        </p:spPr>
      </p:sp>
      <p:sp>
        <p:nvSpPr>
          <p:cNvPr id="34" name="Text 29"/>
          <p:cNvSpPr/>
          <p:nvPr/>
        </p:nvSpPr>
        <p:spPr>
          <a:xfrm>
            <a:off x="6940296" y="3822192"/>
            <a:ext cx="1865376" cy="228600"/>
          </a:xfrm>
          <a:prstGeom prst="rect">
            <a:avLst/>
          </a:prstGeom>
          <a:noFill/>
          <a:ln/>
        </p:spPr>
        <p:txBody>
          <a:bodyPr wrap="square" rtlCol="0" anchor="ctr"/>
          <a:lstStyle/>
          <a:p>
            <a:pPr indent="0" marL="0">
              <a:buNone/>
            </a:pPr>
            <a:r>
              <a:rPr lang="en-US" sz="800" b="1" dirty="0">
                <a:solidFill>
                  <a:srgbClr val="1A7A4A"/>
                </a:solidFill>
                <a:latin typeface="Arial" pitchFamily="34" charset="0"/>
                <a:ea typeface="Arial" pitchFamily="34" charset="-122"/>
                <a:cs typeface="Arial" pitchFamily="34" charset="-120"/>
              </a:rPr>
              <a:t>Action →</a:t>
            </a:r>
            <a:endParaRPr lang="en-US" sz="800" dirty="0"/>
          </a:p>
        </p:txBody>
      </p:sp>
      <p:sp>
        <p:nvSpPr>
          <p:cNvPr id="35" name="Text 30"/>
          <p:cNvSpPr/>
          <p:nvPr/>
        </p:nvSpPr>
        <p:spPr>
          <a:xfrm>
            <a:off x="6940296" y="4023360"/>
            <a:ext cx="1865376" cy="594360"/>
          </a:xfrm>
          <a:prstGeom prst="rect">
            <a:avLst/>
          </a:prstGeom>
          <a:noFill/>
          <a:ln/>
        </p:spPr>
        <p:txBody>
          <a:bodyPr wrap="square" rtlCol="0" anchor="ctr"/>
          <a:lstStyle/>
          <a:p>
            <a:pPr indent="0" marL="0">
              <a:buNone/>
            </a:pPr>
            <a:r>
              <a:rPr lang="en-US" sz="850" dirty="0">
                <a:solidFill>
                  <a:srgbClr val="1A2B3C"/>
                </a:solidFill>
                <a:latin typeface="Calibri" pitchFamily="34" charset="0"/>
                <a:ea typeface="Calibri" pitchFamily="34" charset="-122"/>
                <a:cs typeface="Calibri" pitchFamily="34" charset="-120"/>
              </a:rPr>
              <a:t>Set one measurement target for AI integration this quarter. Make it specific, directional, and ownable by a named person.</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F2B5B"/>
        </a:solidFill>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D4A843"/>
          </a:solidFill>
          <a:ln w="12700">
            <a:solidFill>
              <a:srgbClr val="D4A843"/>
            </a:solidFill>
            <a:prstDash val="solid"/>
          </a:ln>
        </p:spPr>
      </p:sp>
      <p:sp>
        <p:nvSpPr>
          <p:cNvPr id="3" name="Shape 1"/>
          <p:cNvSpPr/>
          <p:nvPr/>
        </p:nvSpPr>
        <p:spPr>
          <a:xfrm>
            <a:off x="6217920" y="0"/>
            <a:ext cx="16459" cy="5143500"/>
          </a:xfrm>
          <a:prstGeom prst="rect">
            <a:avLst/>
          </a:prstGeom>
          <a:solidFill>
            <a:srgbClr val="FFFFFF">
              <a:alpha val="10000"/>
            </a:srgbClr>
          </a:solidFill>
          <a:ln w="12700">
            <a:solidFill>
              <a:srgbClr val="FFFFFF">
                <a:alpha val="10000"/>
              </a:srgbClr>
            </a:solidFill>
            <a:prstDash val="solid"/>
          </a:ln>
        </p:spPr>
      </p:sp>
      <p:sp>
        <p:nvSpPr>
          <p:cNvPr id="4" name="Shape 2"/>
          <p:cNvSpPr/>
          <p:nvPr/>
        </p:nvSpPr>
        <p:spPr>
          <a:xfrm>
            <a:off x="6812280" y="0"/>
            <a:ext cx="16459" cy="5143500"/>
          </a:xfrm>
          <a:prstGeom prst="rect">
            <a:avLst/>
          </a:prstGeom>
          <a:solidFill>
            <a:srgbClr val="FFFFFF">
              <a:alpha val="10000"/>
            </a:srgbClr>
          </a:solidFill>
          <a:ln w="12700">
            <a:solidFill>
              <a:srgbClr val="FFFFFF">
                <a:alpha val="10000"/>
              </a:srgbClr>
            </a:solidFill>
            <a:prstDash val="solid"/>
          </a:ln>
        </p:spPr>
      </p:sp>
      <p:sp>
        <p:nvSpPr>
          <p:cNvPr id="5" name="Shape 3"/>
          <p:cNvSpPr/>
          <p:nvPr/>
        </p:nvSpPr>
        <p:spPr>
          <a:xfrm>
            <a:off x="7406640" y="0"/>
            <a:ext cx="16459" cy="5143500"/>
          </a:xfrm>
          <a:prstGeom prst="rect">
            <a:avLst/>
          </a:prstGeom>
          <a:solidFill>
            <a:srgbClr val="FFFFFF">
              <a:alpha val="10000"/>
            </a:srgbClr>
          </a:solidFill>
          <a:ln w="12700">
            <a:solidFill>
              <a:srgbClr val="FFFFFF">
                <a:alpha val="10000"/>
              </a:srgbClr>
            </a:solidFill>
            <a:prstDash val="solid"/>
          </a:ln>
        </p:spPr>
      </p:sp>
      <p:sp>
        <p:nvSpPr>
          <p:cNvPr id="6" name="Shape 4"/>
          <p:cNvSpPr/>
          <p:nvPr/>
        </p:nvSpPr>
        <p:spPr>
          <a:xfrm>
            <a:off x="8001000" y="0"/>
            <a:ext cx="16459" cy="5143500"/>
          </a:xfrm>
          <a:prstGeom prst="rect">
            <a:avLst/>
          </a:prstGeom>
          <a:solidFill>
            <a:srgbClr val="FFFFFF">
              <a:alpha val="10000"/>
            </a:srgbClr>
          </a:solidFill>
          <a:ln w="12700">
            <a:solidFill>
              <a:srgbClr val="FFFFFF">
                <a:alpha val="10000"/>
              </a:srgbClr>
            </a:solidFill>
            <a:prstDash val="solid"/>
          </a:ln>
        </p:spPr>
      </p:sp>
      <p:sp>
        <p:nvSpPr>
          <p:cNvPr id="7" name="Shape 5"/>
          <p:cNvSpPr/>
          <p:nvPr/>
        </p:nvSpPr>
        <p:spPr>
          <a:xfrm>
            <a:off x="8595360" y="0"/>
            <a:ext cx="16459" cy="5143500"/>
          </a:xfrm>
          <a:prstGeom prst="rect">
            <a:avLst/>
          </a:prstGeom>
          <a:solidFill>
            <a:srgbClr val="FFFFFF">
              <a:alpha val="10000"/>
            </a:srgbClr>
          </a:solidFill>
          <a:ln w="12700">
            <a:solidFill>
              <a:srgbClr val="FFFFFF">
                <a:alpha val="10000"/>
              </a:srgbClr>
            </a:solidFill>
            <a:prstDash val="solid"/>
          </a:ln>
        </p:spPr>
      </p:sp>
      <p:sp>
        <p:nvSpPr>
          <p:cNvPr id="8" name="Shape 6"/>
          <p:cNvSpPr/>
          <p:nvPr/>
        </p:nvSpPr>
        <p:spPr>
          <a:xfrm>
            <a:off x="6949440" y="548640"/>
            <a:ext cx="2286000" cy="2286000"/>
          </a:xfrm>
          <a:prstGeom prst="ellipse">
            <a:avLst/>
          </a:prstGeom>
          <a:solidFill>
            <a:srgbClr val="6B3FA0">
              <a:alpha val="70000"/>
            </a:srgbClr>
          </a:solidFill>
          <a:ln w="12700">
            <a:solidFill>
              <a:srgbClr val="6B3FA0">
                <a:alpha val="90000"/>
              </a:srgbClr>
            </a:solidFill>
            <a:prstDash val="solid"/>
          </a:ln>
        </p:spPr>
      </p:sp>
      <p:pic>
        <p:nvPicPr>
          <p:cNvPr id="9" name="Image 0" descr="preencoded.png">    </p:cNvPr>
          <p:cNvPicPr>
            <a:picLocks noChangeAspect="1"/>
          </p:cNvPicPr>
          <p:nvPr/>
        </p:nvPicPr>
        <p:blipFill>
          <a:blip r:embed="rId1"/>
          <a:stretch>
            <a:fillRect/>
          </a:stretch>
        </p:blipFill>
        <p:spPr>
          <a:xfrm>
            <a:off x="7543800" y="1097280"/>
            <a:ext cx="1097280" cy="1097280"/>
          </a:xfrm>
          <a:prstGeom prst="rect">
            <a:avLst/>
          </a:prstGeom>
        </p:spPr>
      </p:pic>
      <p:sp>
        <p:nvSpPr>
          <p:cNvPr id="10" name="Text 7"/>
          <p:cNvSpPr/>
          <p:nvPr/>
        </p:nvSpPr>
        <p:spPr>
          <a:xfrm>
            <a:off x="411480" y="457200"/>
            <a:ext cx="6400800" cy="914400"/>
          </a:xfrm>
          <a:prstGeom prst="rect">
            <a:avLst/>
          </a:prstGeom>
          <a:noFill/>
          <a:ln/>
        </p:spPr>
        <p:txBody>
          <a:bodyPr wrap="square" rtlCol="0" anchor="ctr"/>
          <a:lstStyle/>
          <a:p>
            <a:pPr indent="0" marL="0">
              <a:buNone/>
            </a:pPr>
            <a:r>
              <a:rPr lang="en-US" sz="3200" b="1" spc="100" kern="0" dirty="0">
                <a:solidFill>
                  <a:srgbClr val="FFFFFF"/>
                </a:solidFill>
                <a:latin typeface="Arial Black" pitchFamily="34" charset="0"/>
                <a:ea typeface="Arial Black" pitchFamily="34" charset="-122"/>
                <a:cs typeface="Arial Black" pitchFamily="34" charset="-120"/>
              </a:rPr>
              <a:t>THE CHAPTER</a:t>
            </a:r>
            <a:endParaRPr lang="en-US" sz="3200" dirty="0"/>
          </a:p>
          <a:p>
            <a:pPr indent="0" marL="0">
              <a:buNone/>
            </a:pPr>
            <a:r>
              <a:rPr lang="en-US" sz="3200" b="1" spc="100" kern="0" dirty="0">
                <a:solidFill>
                  <a:srgbClr val="FFFFFF"/>
                </a:solidFill>
                <a:latin typeface="Arial Black" pitchFamily="34" charset="0"/>
                <a:ea typeface="Arial Black" pitchFamily="34" charset="-122"/>
                <a:cs typeface="Arial Black" pitchFamily="34" charset="-120"/>
              </a:rPr>
              <a:t>TAKEAWAY</a:t>
            </a:r>
            <a:endParaRPr lang="en-US" sz="3200" dirty="0"/>
          </a:p>
        </p:txBody>
      </p:sp>
      <p:sp>
        <p:nvSpPr>
          <p:cNvPr id="11" name="Shape 8"/>
          <p:cNvSpPr/>
          <p:nvPr/>
        </p:nvSpPr>
        <p:spPr>
          <a:xfrm>
            <a:off x="411480" y="1463040"/>
            <a:ext cx="5943600" cy="36576"/>
          </a:xfrm>
          <a:prstGeom prst="rect">
            <a:avLst/>
          </a:prstGeom>
          <a:solidFill>
            <a:srgbClr val="D4A843"/>
          </a:solidFill>
          <a:ln w="12700">
            <a:solidFill>
              <a:srgbClr val="D4A843"/>
            </a:solidFill>
            <a:prstDash val="solid"/>
          </a:ln>
        </p:spPr>
      </p:sp>
      <p:sp>
        <p:nvSpPr>
          <p:cNvPr id="12" name="Shape 9"/>
          <p:cNvSpPr/>
          <p:nvPr/>
        </p:nvSpPr>
        <p:spPr>
          <a:xfrm>
            <a:off x="411480" y="1709928"/>
            <a:ext cx="54864" cy="502920"/>
          </a:xfrm>
          <a:prstGeom prst="rect">
            <a:avLst/>
          </a:prstGeom>
          <a:solidFill>
            <a:srgbClr val="D4A843"/>
          </a:solidFill>
          <a:ln w="12700">
            <a:solidFill>
              <a:srgbClr val="D4A843"/>
            </a:solidFill>
            <a:prstDash val="solid"/>
          </a:ln>
        </p:spPr>
      </p:sp>
      <p:sp>
        <p:nvSpPr>
          <p:cNvPr id="13" name="Text 10"/>
          <p:cNvSpPr/>
          <p:nvPr/>
        </p:nvSpPr>
        <p:spPr>
          <a:xfrm>
            <a:off x="576072" y="1600200"/>
            <a:ext cx="5760720" cy="713232"/>
          </a:xfrm>
          <a:prstGeom prst="rect">
            <a:avLst/>
          </a:prstGeom>
          <a:noFill/>
          <a:ln/>
        </p:spPr>
        <p:txBody>
          <a:bodyPr wrap="square" rtlCol="0" anchor="ctr"/>
          <a:lstStyle/>
          <a:p>
            <a:pPr indent="0" marL="0">
              <a:buNone/>
            </a:pPr>
            <a:r>
              <a:rPr lang="en-US" sz="1150" dirty="0">
                <a:solidFill>
                  <a:srgbClr val="D8E8F0"/>
                </a:solidFill>
                <a:latin typeface="Georgia" pitchFamily="34" charset="0"/>
                <a:ea typeface="Georgia" pitchFamily="34" charset="-122"/>
                <a:cs typeface="Georgia" pitchFamily="34" charset="-120"/>
              </a:rPr>
              <a:t>94% of PMM organizations have adopted AI tools. Only ~6% have integrated them — and the laggards aren't the ones who should be worried.</a:t>
            </a:r>
            <a:endParaRPr lang="en-US" sz="1150" dirty="0"/>
          </a:p>
        </p:txBody>
      </p:sp>
      <p:sp>
        <p:nvSpPr>
          <p:cNvPr id="14" name="Shape 11"/>
          <p:cNvSpPr/>
          <p:nvPr/>
        </p:nvSpPr>
        <p:spPr>
          <a:xfrm>
            <a:off x="411480" y="2478024"/>
            <a:ext cx="54864" cy="502920"/>
          </a:xfrm>
          <a:prstGeom prst="rect">
            <a:avLst/>
          </a:prstGeom>
          <a:solidFill>
            <a:srgbClr val="D4A843"/>
          </a:solidFill>
          <a:ln w="12700">
            <a:solidFill>
              <a:srgbClr val="D4A843"/>
            </a:solidFill>
            <a:prstDash val="solid"/>
          </a:ln>
        </p:spPr>
      </p:sp>
      <p:sp>
        <p:nvSpPr>
          <p:cNvPr id="15" name="Text 12"/>
          <p:cNvSpPr/>
          <p:nvPr/>
        </p:nvSpPr>
        <p:spPr>
          <a:xfrm>
            <a:off x="576072" y="2368296"/>
            <a:ext cx="5760720" cy="713232"/>
          </a:xfrm>
          <a:prstGeom prst="rect">
            <a:avLst/>
          </a:prstGeom>
          <a:noFill/>
          <a:ln/>
        </p:spPr>
        <p:txBody>
          <a:bodyPr wrap="square" rtlCol="0" anchor="ctr"/>
          <a:lstStyle/>
          <a:p>
            <a:pPr indent="0" marL="0">
              <a:buNone/>
            </a:pPr>
            <a:r>
              <a:rPr lang="en-US" sz="1150" dirty="0">
                <a:solidFill>
                  <a:srgbClr val="D8E8F0"/>
                </a:solidFill>
                <a:latin typeface="Georgia" pitchFamily="34" charset="0"/>
                <a:ea typeface="Georgia" pitchFamily="34" charset="-122"/>
                <a:cs typeface="Georgia" pitchFamily="34" charset="-120"/>
              </a:rPr>
              <a:t>Adoption is using AI as a faster way to do the same work. Integration is structurally changing what work the organization does and who does it.</a:t>
            </a:r>
            <a:endParaRPr lang="en-US" sz="1150" dirty="0"/>
          </a:p>
        </p:txBody>
      </p:sp>
      <p:sp>
        <p:nvSpPr>
          <p:cNvPr id="16" name="Shape 13"/>
          <p:cNvSpPr/>
          <p:nvPr/>
        </p:nvSpPr>
        <p:spPr>
          <a:xfrm>
            <a:off x="411480" y="3246120"/>
            <a:ext cx="54864" cy="502920"/>
          </a:xfrm>
          <a:prstGeom prst="rect">
            <a:avLst/>
          </a:prstGeom>
          <a:solidFill>
            <a:srgbClr val="D4A843"/>
          </a:solidFill>
          <a:ln w="12700">
            <a:solidFill>
              <a:srgbClr val="D4A843"/>
            </a:solidFill>
            <a:prstDash val="solid"/>
          </a:ln>
        </p:spPr>
      </p:sp>
      <p:sp>
        <p:nvSpPr>
          <p:cNvPr id="17" name="Text 14"/>
          <p:cNvSpPr/>
          <p:nvPr/>
        </p:nvSpPr>
        <p:spPr>
          <a:xfrm>
            <a:off x="576072" y="3136392"/>
            <a:ext cx="5760720" cy="713232"/>
          </a:xfrm>
          <a:prstGeom prst="rect">
            <a:avLst/>
          </a:prstGeom>
          <a:noFill/>
          <a:ln/>
        </p:spPr>
        <p:txBody>
          <a:bodyPr wrap="square" rtlCol="0" anchor="ctr"/>
          <a:lstStyle/>
          <a:p>
            <a:pPr indent="0" marL="0">
              <a:buNone/>
            </a:pPr>
            <a:r>
              <a:rPr lang="en-US" sz="1150" dirty="0">
                <a:solidFill>
                  <a:srgbClr val="D8E8F0"/>
                </a:solidFill>
                <a:latin typeface="Georgia" pitchFamily="34" charset="0"/>
                <a:ea typeface="Georgia" pitchFamily="34" charset="-122"/>
                <a:cs typeface="Georgia" pitchFamily="34" charset="-120"/>
              </a:rPr>
              <a:t>The Readiness Spectrum has five levels. Most organizations sit at Level 2 or 3. The 6% are at 4 or 5.</a:t>
            </a:r>
            <a:endParaRPr lang="en-US" sz="1150" dirty="0"/>
          </a:p>
        </p:txBody>
      </p:sp>
      <p:sp>
        <p:nvSpPr>
          <p:cNvPr id="18" name="Shape 15"/>
          <p:cNvSpPr/>
          <p:nvPr/>
        </p:nvSpPr>
        <p:spPr>
          <a:xfrm>
            <a:off x="411480" y="4014216"/>
            <a:ext cx="54864" cy="502920"/>
          </a:xfrm>
          <a:prstGeom prst="rect">
            <a:avLst/>
          </a:prstGeom>
          <a:solidFill>
            <a:srgbClr val="D4A843"/>
          </a:solidFill>
          <a:ln w="12700">
            <a:solidFill>
              <a:srgbClr val="D4A843"/>
            </a:solidFill>
            <a:prstDash val="solid"/>
          </a:ln>
        </p:spPr>
      </p:sp>
      <p:sp>
        <p:nvSpPr>
          <p:cNvPr id="19" name="Text 16"/>
          <p:cNvSpPr/>
          <p:nvPr/>
        </p:nvSpPr>
        <p:spPr>
          <a:xfrm>
            <a:off x="576072" y="3904488"/>
            <a:ext cx="5760720" cy="713232"/>
          </a:xfrm>
          <a:prstGeom prst="rect">
            <a:avLst/>
          </a:prstGeom>
          <a:noFill/>
          <a:ln/>
        </p:spPr>
        <p:txBody>
          <a:bodyPr wrap="square" rtlCol="0" anchor="ctr"/>
          <a:lstStyle/>
          <a:p>
            <a:pPr indent="0" marL="0">
              <a:buNone/>
            </a:pPr>
            <a:r>
              <a:rPr lang="en-US" sz="1150" dirty="0">
                <a:solidFill>
                  <a:srgbClr val="D8E8F0"/>
                </a:solidFill>
                <a:latin typeface="Georgia" pitchFamily="34" charset="0"/>
                <a:ea typeface="Georgia" pitchFamily="34" charset="-122"/>
                <a:cs typeface="Georgia" pitchFamily="34" charset="-120"/>
              </a:rPr>
              <a:t>The org design shift — from commodity-heavy to strategy-heavy — is not aspirational. It is the logical endpoint of full integration, and it requires fewer people doing more impactful work.</a:t>
            </a:r>
            <a:endParaRPr lang="en-US" sz="1150" dirty="0"/>
          </a:p>
        </p:txBody>
      </p:sp>
      <p:sp>
        <p:nvSpPr>
          <p:cNvPr id="20" name="Text 17"/>
          <p:cNvSpPr/>
          <p:nvPr/>
        </p:nvSpPr>
        <p:spPr>
          <a:xfrm>
            <a:off x="411480" y="4773168"/>
            <a:ext cx="8321040" cy="274320"/>
          </a:xfrm>
          <a:prstGeom prst="rect">
            <a:avLst/>
          </a:prstGeom>
          <a:noFill/>
          <a:ln/>
        </p:spPr>
        <p:txBody>
          <a:bodyPr wrap="square" rtlCol="0" anchor="ctr"/>
          <a:lstStyle/>
          <a:p>
            <a:pPr indent="0" marL="0">
              <a:buNone/>
            </a:pPr>
            <a:r>
              <a:rPr lang="en-US" sz="1000" i="1" dirty="0">
                <a:solidFill>
                  <a:srgbClr val="6B7B8D"/>
                </a:solidFill>
                <a:latin typeface="Calibri" pitchFamily="34" charset="0"/>
                <a:ea typeface="Calibri" pitchFamily="34" charset="-122"/>
                <a:cs typeface="Calibri" pitchFamily="34" charset="-120"/>
              </a:rPr>
              <a:t>Next: Chapter 4 — The Full Stack PMM  ·  futureofpmm.com</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0cf7ac0a-4681-4823-ab0b-04ef02c5f873}" enabled="1" method="Standard" siteId="{42f7676c-f455-423c-82f6-dc2d99791af7}" removed="0"/>
</clbl:labelList>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Six Percent Problem — Chapter 3</dc:title>
  <dc:subject>PptxGenJS Presentation</dc:subject>
  <dc:creator>PptxGenJS</dc:creator>
  <cp:lastModifiedBy>PptxGenJS</cp:lastModifiedBy>
  <cp:revision>1</cp:revision>
  <dcterms:created xsi:type="dcterms:W3CDTF">2026-03-08T00:19:35Z</dcterms:created>
  <dcterms:modified xsi:type="dcterms:W3CDTF">2026-03-08T00:19:35Z</dcterms:modified>
</cp:coreProperties>
</file>