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26" d="100"/>
          <a:sy n="126" d="100"/>
        </p:scale>
        <p:origin x="20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8355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0F2B5B"/>
          </a:solidFill>
          <a:ln/>
        </p:spPr>
        <p:txBody>
          <a:bodyPr/>
          <a:lstStyle/>
          <a:p>
            <a:endParaRPr lang="en-US"/>
          </a:p>
        </p:txBody>
      </p:sp>
      <p:sp>
        <p:nvSpPr>
          <p:cNvPr id="3" name="Shape 1"/>
          <p:cNvSpPr/>
          <p:nvPr/>
        </p:nvSpPr>
        <p:spPr>
          <a:xfrm>
            <a:off x="0" y="0"/>
            <a:ext cx="109728" cy="5143500"/>
          </a:xfrm>
          <a:prstGeom prst="rect">
            <a:avLst/>
          </a:prstGeom>
          <a:solidFill>
            <a:srgbClr val="D4790A"/>
          </a:solidFill>
          <a:ln/>
        </p:spPr>
        <p:txBody>
          <a:bodyPr/>
          <a:lstStyle/>
          <a:p>
            <a:endParaRPr lang="en-US"/>
          </a:p>
        </p:txBody>
      </p:sp>
      <p:sp>
        <p:nvSpPr>
          <p:cNvPr id="4" name="Shape 2"/>
          <p:cNvSpPr/>
          <p:nvPr/>
        </p:nvSpPr>
        <p:spPr>
          <a:xfrm>
            <a:off x="5303520" y="1097280"/>
            <a:ext cx="3840480" cy="3474720"/>
          </a:xfrm>
          <a:prstGeom prst="rect">
            <a:avLst/>
          </a:prstGeom>
          <a:solidFill>
            <a:srgbClr val="1A3A5A"/>
          </a:solidFill>
          <a:ln w="12700">
            <a:solidFill>
              <a:srgbClr val="1A3A5A"/>
            </a:solidFill>
            <a:prstDash val="solid"/>
          </a:ln>
        </p:spPr>
        <p:txBody>
          <a:bodyPr/>
          <a:lstStyle/>
          <a:p>
            <a:endParaRPr lang="en-US"/>
          </a:p>
        </p:txBody>
      </p:sp>
      <p:sp>
        <p:nvSpPr>
          <p:cNvPr id="5" name="Shape 3"/>
          <p:cNvSpPr/>
          <p:nvPr/>
        </p:nvSpPr>
        <p:spPr>
          <a:xfrm>
            <a:off x="5852160" y="1828800"/>
            <a:ext cx="2743200" cy="2011680"/>
          </a:xfrm>
          <a:prstGeom prst="rect">
            <a:avLst/>
          </a:prstGeom>
          <a:solidFill>
            <a:srgbClr val="0E2040"/>
          </a:solidFill>
          <a:ln w="12700">
            <a:solidFill>
              <a:srgbClr val="0E2040"/>
            </a:solidFill>
            <a:prstDash val="solid"/>
          </a:ln>
        </p:spPr>
        <p:txBody>
          <a:bodyPr/>
          <a:lstStyle/>
          <a:p>
            <a:endParaRPr lang="en-US"/>
          </a:p>
        </p:txBody>
      </p:sp>
      <p:sp>
        <p:nvSpPr>
          <p:cNvPr id="6" name="Shape 4"/>
          <p:cNvSpPr/>
          <p:nvPr/>
        </p:nvSpPr>
        <p:spPr>
          <a:xfrm>
            <a:off x="6858000" y="1371600"/>
            <a:ext cx="1828800" cy="1828800"/>
          </a:xfrm>
          <a:prstGeom prst="ellipse">
            <a:avLst/>
          </a:prstGeom>
          <a:solidFill>
            <a:srgbClr val="D4790A"/>
          </a:solidFill>
          <a:ln w="12700">
            <a:solidFill>
              <a:srgbClr val="D4790A"/>
            </a:solidFill>
            <a:prstDash val="solid"/>
          </a:ln>
        </p:spPr>
        <p:txBody>
          <a:bodyPr/>
          <a:lstStyle/>
          <a:p>
            <a:endParaRPr lang="en-US"/>
          </a:p>
        </p:txBody>
      </p:sp>
      <p:pic>
        <p:nvPicPr>
          <p:cNvPr id="7" name="Image 0" descr="preencoded.png"/>
          <p:cNvPicPr>
            <a:picLocks noChangeAspect="1"/>
          </p:cNvPicPr>
          <p:nvPr/>
        </p:nvPicPr>
        <p:blipFill>
          <a:blip r:embed="rId3"/>
          <a:stretch>
            <a:fillRect/>
          </a:stretch>
        </p:blipFill>
        <p:spPr>
          <a:xfrm>
            <a:off x="7178040" y="1691640"/>
            <a:ext cx="1188720" cy="1188720"/>
          </a:xfrm>
          <a:prstGeom prst="rect">
            <a:avLst/>
          </a:prstGeom>
        </p:spPr>
      </p:pic>
      <p:sp>
        <p:nvSpPr>
          <p:cNvPr id="8" name="Text 5"/>
          <p:cNvSpPr/>
          <p:nvPr/>
        </p:nvSpPr>
        <p:spPr>
          <a:xfrm>
            <a:off x="320040" y="640080"/>
            <a:ext cx="5486400" cy="777240"/>
          </a:xfrm>
          <a:prstGeom prst="rect">
            <a:avLst/>
          </a:prstGeom>
          <a:noFill/>
          <a:ln/>
        </p:spPr>
        <p:txBody>
          <a:bodyPr wrap="square" rtlCol="0" anchor="ctr"/>
          <a:lstStyle/>
          <a:p>
            <a:pPr marL="0" indent="0">
              <a:buNone/>
            </a:pPr>
            <a:r>
              <a:rPr lang="en-US" sz="6200" b="1" dirty="0">
                <a:solidFill>
                  <a:srgbClr val="FFFFFF"/>
                </a:solidFill>
                <a:latin typeface="Calibri" pitchFamily="34" charset="0"/>
                <a:ea typeface="Calibri" pitchFamily="34" charset="-122"/>
                <a:cs typeface="Calibri" pitchFamily="34" charset="-120"/>
              </a:rPr>
              <a:t>WHY</a:t>
            </a:r>
            <a:endParaRPr lang="en-US" sz="6200" dirty="0"/>
          </a:p>
        </p:txBody>
      </p:sp>
      <p:sp>
        <p:nvSpPr>
          <p:cNvPr id="9" name="Text 6"/>
          <p:cNvSpPr/>
          <p:nvPr/>
        </p:nvSpPr>
        <p:spPr>
          <a:xfrm>
            <a:off x="320040" y="1371600"/>
            <a:ext cx="5943600" cy="777240"/>
          </a:xfrm>
          <a:prstGeom prst="rect">
            <a:avLst/>
          </a:prstGeom>
          <a:noFill/>
          <a:ln/>
        </p:spPr>
        <p:txBody>
          <a:bodyPr wrap="square" rtlCol="0" anchor="ctr"/>
          <a:lstStyle/>
          <a:p>
            <a:pPr marL="0" indent="0">
              <a:buNone/>
            </a:pPr>
            <a:r>
              <a:rPr lang="en-US" sz="6200" b="1" dirty="0">
                <a:solidFill>
                  <a:srgbClr val="FFFFFF"/>
                </a:solidFill>
                <a:latin typeface="Calibri" pitchFamily="34" charset="0"/>
                <a:ea typeface="Calibri" pitchFamily="34" charset="-122"/>
                <a:cs typeface="Calibri" pitchFamily="34" charset="-120"/>
              </a:rPr>
              <a:t>STORIES</a:t>
            </a:r>
            <a:endParaRPr lang="en-US" sz="6200" dirty="0"/>
          </a:p>
        </p:txBody>
      </p:sp>
      <p:sp>
        <p:nvSpPr>
          <p:cNvPr id="10" name="Text 7"/>
          <p:cNvSpPr/>
          <p:nvPr/>
        </p:nvSpPr>
        <p:spPr>
          <a:xfrm>
            <a:off x="320040" y="2103120"/>
            <a:ext cx="6400800" cy="777240"/>
          </a:xfrm>
          <a:prstGeom prst="rect">
            <a:avLst/>
          </a:prstGeom>
          <a:noFill/>
          <a:ln/>
        </p:spPr>
        <p:txBody>
          <a:bodyPr wrap="square" rtlCol="0" anchor="ctr"/>
          <a:lstStyle/>
          <a:p>
            <a:pPr marL="0" indent="0">
              <a:buNone/>
            </a:pPr>
            <a:r>
              <a:rPr lang="en-US" sz="6200" b="1" dirty="0">
                <a:solidFill>
                  <a:srgbClr val="D4790A"/>
                </a:solidFill>
                <a:latin typeface="Calibri" pitchFamily="34" charset="0"/>
                <a:ea typeface="Calibri" pitchFamily="34" charset="-122"/>
                <a:cs typeface="Calibri" pitchFamily="34" charset="-120"/>
              </a:rPr>
              <a:t>STILL WIN.</a:t>
            </a:r>
            <a:endParaRPr lang="en-US" sz="6200" dirty="0"/>
          </a:p>
        </p:txBody>
      </p:sp>
      <p:sp>
        <p:nvSpPr>
          <p:cNvPr id="11" name="Text 8"/>
          <p:cNvSpPr/>
          <p:nvPr/>
        </p:nvSpPr>
        <p:spPr>
          <a:xfrm>
            <a:off x="320040" y="3063240"/>
            <a:ext cx="5029200" cy="640080"/>
          </a:xfrm>
          <a:prstGeom prst="rect">
            <a:avLst/>
          </a:prstGeom>
          <a:noFill/>
          <a:ln/>
        </p:spPr>
        <p:txBody>
          <a:bodyPr wrap="square" rtlCol="0" anchor="ctr"/>
          <a:lstStyle/>
          <a:p>
            <a:pPr marL="0" indent="0">
              <a:buNone/>
            </a:pPr>
            <a:r>
              <a:rPr lang="en-US" sz="1500" i="1" dirty="0">
                <a:solidFill>
                  <a:srgbClr val="B8C8D8"/>
                </a:solidFill>
                <a:latin typeface="Georgia" pitchFamily="34" charset="0"/>
                <a:ea typeface="Georgia" pitchFamily="34" charset="-122"/>
                <a:cs typeface="Georgia" pitchFamily="34" charset="-120"/>
              </a:rPr>
              <a:t>The PMM skill AI cannot replicate</a:t>
            </a:r>
            <a:endParaRPr lang="en-US" sz="1500" dirty="0"/>
          </a:p>
          <a:p>
            <a:pPr marL="0" indent="0">
              <a:buNone/>
            </a:pPr>
            <a:r>
              <a:rPr lang="en-US" sz="1500" i="1" dirty="0">
                <a:solidFill>
                  <a:srgbClr val="B8C8D8"/>
                </a:solidFill>
                <a:latin typeface="Georgia" pitchFamily="34" charset="0"/>
                <a:ea typeface="Georgia" pitchFamily="34" charset="-122"/>
                <a:cs typeface="Georgia" pitchFamily="34" charset="-120"/>
              </a:rPr>
              <a:t>is the one that matters most.</a:t>
            </a:r>
            <a:endParaRPr lang="en-US" sz="1500" dirty="0"/>
          </a:p>
        </p:txBody>
      </p:sp>
      <p:sp>
        <p:nvSpPr>
          <p:cNvPr id="12" name="Shape 9"/>
          <p:cNvSpPr/>
          <p:nvPr/>
        </p:nvSpPr>
        <p:spPr>
          <a:xfrm>
            <a:off x="320040" y="3931920"/>
            <a:ext cx="5852160" cy="1005840"/>
          </a:xfrm>
          <a:prstGeom prst="rect">
            <a:avLst/>
          </a:prstGeom>
          <a:solidFill>
            <a:srgbClr val="1A3A6A"/>
          </a:solidFill>
          <a:ln w="12700">
            <a:solidFill>
              <a:srgbClr val="1A3A6A"/>
            </a:solidFill>
            <a:prstDash val="solid"/>
          </a:ln>
          <a:effectLst>
            <a:outerShdw blurRad="101600" dist="38100" dir="8100000" algn="bl" rotWithShape="0">
              <a:srgbClr val="000000">
                <a:alpha val="10000"/>
              </a:srgbClr>
            </a:outerShdw>
          </a:effectLst>
        </p:spPr>
        <p:txBody>
          <a:bodyPr/>
          <a:lstStyle/>
          <a:p>
            <a:endParaRPr lang="en-US"/>
          </a:p>
        </p:txBody>
      </p:sp>
      <p:sp>
        <p:nvSpPr>
          <p:cNvPr id="13" name="Shape 10"/>
          <p:cNvSpPr/>
          <p:nvPr/>
        </p:nvSpPr>
        <p:spPr>
          <a:xfrm>
            <a:off x="320040" y="3931920"/>
            <a:ext cx="64008" cy="1005840"/>
          </a:xfrm>
          <a:prstGeom prst="rect">
            <a:avLst/>
          </a:prstGeom>
          <a:solidFill>
            <a:srgbClr val="D4790A"/>
          </a:solidFill>
          <a:ln w="12700">
            <a:solidFill>
              <a:srgbClr val="D4790A"/>
            </a:solidFill>
            <a:prstDash val="solid"/>
          </a:ln>
        </p:spPr>
        <p:txBody>
          <a:bodyPr/>
          <a:lstStyle/>
          <a:p>
            <a:endParaRPr lang="en-US"/>
          </a:p>
        </p:txBody>
      </p:sp>
      <p:sp>
        <p:nvSpPr>
          <p:cNvPr id="14" name="Text 11"/>
          <p:cNvSpPr/>
          <p:nvPr/>
        </p:nvSpPr>
        <p:spPr>
          <a:xfrm>
            <a:off x="502920" y="4005072"/>
            <a:ext cx="5486400" cy="868680"/>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AI raised the noise floor. Now the only thing that cuts through</a:t>
            </a:r>
            <a:endParaRPr lang="en-US" sz="1200" dirty="0"/>
          </a:p>
          <a:p>
            <a:pPr marL="0" indent="0">
              <a:buNone/>
            </a:pPr>
            <a:r>
              <a:rPr lang="en-US" sz="1200" dirty="0">
                <a:solidFill>
                  <a:srgbClr val="FFFFFF"/>
                </a:solidFill>
                <a:latin typeface="Calibri" pitchFamily="34" charset="0"/>
                <a:ea typeface="Calibri" pitchFamily="34" charset="-122"/>
                <a:cs typeface="Calibri" pitchFamily="34" charset="-120"/>
              </a:rPr>
              <a:t>is a story that is specific, true, and told by someone with standing.</a:t>
            </a:r>
            <a:endParaRPr lang="en-US" sz="1200" dirty="0"/>
          </a:p>
        </p:txBody>
      </p:sp>
      <p:sp>
        <p:nvSpPr>
          <p:cNvPr id="15" name="Text 12"/>
          <p:cNvSpPr/>
          <p:nvPr/>
        </p:nvSpPr>
        <p:spPr>
          <a:xfrm>
            <a:off x="320040" y="6492240"/>
            <a:ext cx="8229600" cy="228600"/>
          </a:xfrm>
          <a:prstGeom prst="rect">
            <a:avLst/>
          </a:prstGeom>
          <a:noFill/>
          <a:ln/>
        </p:spPr>
        <p:txBody>
          <a:bodyPr wrap="square" rtlCol="0" anchor="ctr"/>
          <a:lstStyle/>
          <a:p>
            <a:pPr marL="0" indent="0">
              <a:buNone/>
            </a:pPr>
            <a:r>
              <a:rPr lang="en-US" sz="900" i="1" dirty="0">
                <a:solidFill>
                  <a:srgbClr val="6B7B8D"/>
                </a:solidFill>
                <a:latin typeface="Calibri" pitchFamily="34" charset="0"/>
                <a:ea typeface="Calibri" pitchFamily="34" charset="-122"/>
                <a:cs typeface="Calibri" pitchFamily="34" charset="-120"/>
              </a:rPr>
              <a:t>Chapter 5  ·  The Future of Product Marketing  ·  Chris O'Hara</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4F7FB"/>
          </a:solidFill>
          <a:ln/>
        </p:spPr>
        <p:txBody>
          <a:bodyPr/>
          <a:lstStyle/>
          <a:p>
            <a:endParaRPr lang="en-US"/>
          </a:p>
        </p:txBody>
      </p:sp>
      <p:sp>
        <p:nvSpPr>
          <p:cNvPr id="3" name="Shape 1"/>
          <p:cNvSpPr/>
          <p:nvPr/>
        </p:nvSpPr>
        <p:spPr>
          <a:xfrm>
            <a:off x="0" y="0"/>
            <a:ext cx="9144000" cy="960120"/>
          </a:xfrm>
          <a:prstGeom prst="rect">
            <a:avLst/>
          </a:prstGeom>
          <a:solidFill>
            <a:srgbClr val="0F2B5B"/>
          </a:solidFill>
          <a:ln/>
        </p:spPr>
        <p:txBody>
          <a:bodyPr/>
          <a:lstStyle/>
          <a:p>
            <a:endParaRPr lang="en-US"/>
          </a:p>
        </p:txBody>
      </p:sp>
      <p:sp>
        <p:nvSpPr>
          <p:cNvPr id="4" name="Shape 2"/>
          <p:cNvSpPr/>
          <p:nvPr/>
        </p:nvSpPr>
        <p:spPr>
          <a:xfrm>
            <a:off x="0" y="960120"/>
            <a:ext cx="9144000" cy="45720"/>
          </a:xfrm>
          <a:prstGeom prst="rect">
            <a:avLst/>
          </a:prstGeom>
          <a:solidFill>
            <a:srgbClr val="D4790A"/>
          </a:solidFill>
          <a:ln/>
        </p:spPr>
        <p:txBody>
          <a:bodyPr/>
          <a:lstStyle/>
          <a:p>
            <a:endParaRPr lang="en-US"/>
          </a:p>
        </p:txBody>
      </p:sp>
      <p:sp>
        <p:nvSpPr>
          <p:cNvPr id="5" name="Text 3"/>
          <p:cNvSpPr/>
          <p:nvPr/>
        </p:nvSpPr>
        <p:spPr>
          <a:xfrm>
            <a:off x="320040" y="73152"/>
            <a:ext cx="7772400" cy="502920"/>
          </a:xfrm>
          <a:prstGeom prst="rect">
            <a:avLst/>
          </a:prstGeom>
          <a:noFill/>
          <a:ln/>
        </p:spPr>
        <p:txBody>
          <a:bodyPr wrap="square" rtlCol="0" anchor="ctr"/>
          <a:lstStyle/>
          <a:p>
            <a:pPr marL="0" indent="0">
              <a:buNone/>
            </a:pPr>
            <a:r>
              <a:rPr lang="en-US" sz="2000" b="1" kern="0" spc="200" dirty="0">
                <a:solidFill>
                  <a:srgbClr val="FFFFFF"/>
                </a:solidFill>
                <a:latin typeface="Calibri" pitchFamily="34" charset="0"/>
                <a:ea typeface="Calibri" pitchFamily="34" charset="-122"/>
                <a:cs typeface="Calibri" pitchFamily="34" charset="-120"/>
              </a:rPr>
              <a:t>THE PROBLEM</a:t>
            </a:r>
            <a:endParaRPr lang="en-US" sz="2000" dirty="0"/>
          </a:p>
        </p:txBody>
      </p:sp>
      <p:sp>
        <p:nvSpPr>
          <p:cNvPr id="6" name="Text 4"/>
          <p:cNvSpPr/>
          <p:nvPr/>
        </p:nvSpPr>
        <p:spPr>
          <a:xfrm>
            <a:off x="320040" y="548640"/>
            <a:ext cx="8412480" cy="347472"/>
          </a:xfrm>
          <a:prstGeom prst="rect">
            <a:avLst/>
          </a:prstGeom>
          <a:noFill/>
          <a:ln/>
        </p:spPr>
        <p:txBody>
          <a:bodyPr wrap="square" rtlCol="0" anchor="ctr"/>
          <a:lstStyle/>
          <a:p>
            <a:pPr marL="0" indent="0">
              <a:buNone/>
            </a:pPr>
            <a:r>
              <a:rPr lang="en-US" sz="1300" i="1" dirty="0">
                <a:solidFill>
                  <a:srgbClr val="D4A843"/>
                </a:solidFill>
                <a:latin typeface="Georgia" pitchFamily="34" charset="0"/>
                <a:ea typeface="Georgia" pitchFamily="34" charset="-122"/>
                <a:cs typeface="Georgia" pitchFamily="34" charset="-120"/>
              </a:rPr>
              <a:t>AI didn't kill storytelling. It made mediocre storytelling worthless.</a:t>
            </a:r>
            <a:endParaRPr lang="en-US" sz="1300" dirty="0"/>
          </a:p>
        </p:txBody>
      </p:sp>
      <p:sp>
        <p:nvSpPr>
          <p:cNvPr id="7" name="Shape 5"/>
          <p:cNvSpPr/>
          <p:nvPr/>
        </p:nvSpPr>
        <p:spPr>
          <a:xfrm>
            <a:off x="274320" y="1143000"/>
            <a:ext cx="4160520" cy="411480"/>
          </a:xfrm>
          <a:prstGeom prst="rect">
            <a:avLst/>
          </a:prstGeom>
          <a:solidFill>
            <a:srgbClr val="6B7B8D"/>
          </a:solidFill>
          <a:ln w="12700">
            <a:solidFill>
              <a:srgbClr val="6B7B8D"/>
            </a:solidFill>
            <a:prstDash val="solid"/>
          </a:ln>
        </p:spPr>
        <p:txBody>
          <a:bodyPr/>
          <a:lstStyle/>
          <a:p>
            <a:endParaRPr lang="en-US"/>
          </a:p>
        </p:txBody>
      </p:sp>
      <p:sp>
        <p:nvSpPr>
          <p:cNvPr id="8" name="Text 6"/>
          <p:cNvSpPr/>
          <p:nvPr/>
        </p:nvSpPr>
        <p:spPr>
          <a:xfrm>
            <a:off x="384048" y="1161288"/>
            <a:ext cx="3931920" cy="347472"/>
          </a:xfrm>
          <a:prstGeom prst="rect">
            <a:avLst/>
          </a:prstGeom>
          <a:noFill/>
          <a:ln/>
        </p:spPr>
        <p:txBody>
          <a:bodyPr wrap="square" rtlCol="0" anchor="ctr"/>
          <a:lstStyle/>
          <a:p>
            <a:pPr marL="0" indent="0">
              <a:buNone/>
            </a:pPr>
            <a:r>
              <a:rPr lang="en-US" sz="1100" b="1" kern="0" spc="100" dirty="0">
                <a:solidFill>
                  <a:srgbClr val="FFFFFF"/>
                </a:solidFill>
                <a:latin typeface="Calibri" pitchFamily="34" charset="0"/>
                <a:ea typeface="Calibri" pitchFamily="34" charset="-122"/>
                <a:cs typeface="Calibri" pitchFamily="34" charset="-120"/>
              </a:rPr>
              <a:t>BEFORE: The Old Bar</a:t>
            </a:r>
            <a:endParaRPr lang="en-US" sz="1100" dirty="0"/>
          </a:p>
        </p:txBody>
      </p:sp>
      <p:sp>
        <p:nvSpPr>
          <p:cNvPr id="9" name="Shape 7"/>
          <p:cNvSpPr/>
          <p:nvPr/>
        </p:nvSpPr>
        <p:spPr>
          <a:xfrm>
            <a:off x="274320" y="1691640"/>
            <a:ext cx="4160520" cy="749808"/>
          </a:xfrm>
          <a:prstGeom prst="rect">
            <a:avLst/>
          </a:prstGeom>
          <a:solidFill>
            <a:srgbClr val="FFFFFF"/>
          </a:solidFill>
          <a:ln w="12700">
            <a:solidFill>
              <a:srgbClr val="E0E8F0"/>
            </a:solidFill>
            <a:prstDash val="solid"/>
          </a:ln>
          <a:effectLst>
            <a:outerShdw blurRad="63500" dist="25400" dir="8100000" algn="bl" rotWithShape="0">
              <a:srgbClr val="000000">
                <a:alpha val="8000"/>
              </a:srgbClr>
            </a:outerShdw>
          </a:effectLst>
        </p:spPr>
        <p:txBody>
          <a:bodyPr/>
          <a:lstStyle/>
          <a:p>
            <a:endParaRPr lang="en-US"/>
          </a:p>
        </p:txBody>
      </p:sp>
      <p:sp>
        <p:nvSpPr>
          <p:cNvPr id="10" name="Shape 8"/>
          <p:cNvSpPr/>
          <p:nvPr/>
        </p:nvSpPr>
        <p:spPr>
          <a:xfrm>
            <a:off x="274320" y="1691640"/>
            <a:ext cx="45720" cy="749808"/>
          </a:xfrm>
          <a:prstGeom prst="rect">
            <a:avLst/>
          </a:prstGeom>
          <a:solidFill>
            <a:srgbClr val="6B7B8D"/>
          </a:solidFill>
          <a:ln w="12700">
            <a:solidFill>
              <a:srgbClr val="6B7B8D"/>
            </a:solidFill>
            <a:prstDash val="solid"/>
          </a:ln>
        </p:spPr>
        <p:txBody>
          <a:bodyPr/>
          <a:lstStyle/>
          <a:p>
            <a:endParaRPr lang="en-US"/>
          </a:p>
        </p:txBody>
      </p:sp>
      <p:sp>
        <p:nvSpPr>
          <p:cNvPr id="11" name="Text 9"/>
          <p:cNvSpPr/>
          <p:nvPr/>
        </p:nvSpPr>
        <p:spPr>
          <a:xfrm>
            <a:off x="411480" y="1764792"/>
            <a:ext cx="3886200" cy="603504"/>
          </a:xfrm>
          <a:prstGeom prst="rect">
            <a:avLst/>
          </a:prstGeom>
          <a:noFill/>
          <a:ln/>
        </p:spPr>
        <p:txBody>
          <a:bodyPr wrap="square" rtlCol="0" anchor="ctr"/>
          <a:lstStyle/>
          <a:p>
            <a:pPr marL="0" indent="0">
              <a:buNone/>
            </a:pPr>
            <a:r>
              <a:rPr lang="en-US" sz="1150" dirty="0">
                <a:solidFill>
                  <a:srgbClr val="1A2B3C"/>
                </a:solidFill>
                <a:latin typeface="Calibri" pitchFamily="34" charset="0"/>
                <a:ea typeface="Calibri" pitchFamily="34" charset="-122"/>
                <a:cs typeface="Calibri" pitchFamily="34" charset="-120"/>
              </a:rPr>
              <a:t>Passable content was scarce — it took time to produce</a:t>
            </a:r>
            <a:endParaRPr lang="en-US" sz="1150" dirty="0"/>
          </a:p>
        </p:txBody>
      </p:sp>
      <p:sp>
        <p:nvSpPr>
          <p:cNvPr id="12" name="Shape 10"/>
          <p:cNvSpPr/>
          <p:nvPr/>
        </p:nvSpPr>
        <p:spPr>
          <a:xfrm>
            <a:off x="274320" y="2560320"/>
            <a:ext cx="4160520" cy="749808"/>
          </a:xfrm>
          <a:prstGeom prst="rect">
            <a:avLst/>
          </a:prstGeom>
          <a:solidFill>
            <a:srgbClr val="FFFFFF"/>
          </a:solidFill>
          <a:ln w="12700">
            <a:solidFill>
              <a:srgbClr val="E0E8F0"/>
            </a:solidFill>
            <a:prstDash val="solid"/>
          </a:ln>
          <a:effectLst>
            <a:outerShdw blurRad="63500" dist="25400" dir="8100000" algn="bl" rotWithShape="0">
              <a:srgbClr val="000000">
                <a:alpha val="8000"/>
              </a:srgbClr>
            </a:outerShdw>
          </a:effectLst>
        </p:spPr>
        <p:txBody>
          <a:bodyPr/>
          <a:lstStyle/>
          <a:p>
            <a:endParaRPr lang="en-US"/>
          </a:p>
        </p:txBody>
      </p:sp>
      <p:sp>
        <p:nvSpPr>
          <p:cNvPr id="13" name="Shape 11"/>
          <p:cNvSpPr/>
          <p:nvPr/>
        </p:nvSpPr>
        <p:spPr>
          <a:xfrm>
            <a:off x="274320" y="2560320"/>
            <a:ext cx="45720" cy="749808"/>
          </a:xfrm>
          <a:prstGeom prst="rect">
            <a:avLst/>
          </a:prstGeom>
          <a:solidFill>
            <a:srgbClr val="6B7B8D"/>
          </a:solidFill>
          <a:ln w="12700">
            <a:solidFill>
              <a:srgbClr val="6B7B8D"/>
            </a:solidFill>
            <a:prstDash val="solid"/>
          </a:ln>
        </p:spPr>
        <p:txBody>
          <a:bodyPr/>
          <a:lstStyle/>
          <a:p>
            <a:endParaRPr lang="en-US"/>
          </a:p>
        </p:txBody>
      </p:sp>
      <p:sp>
        <p:nvSpPr>
          <p:cNvPr id="14" name="Text 12"/>
          <p:cNvSpPr/>
          <p:nvPr/>
        </p:nvSpPr>
        <p:spPr>
          <a:xfrm>
            <a:off x="411480" y="2633472"/>
            <a:ext cx="3886200" cy="603504"/>
          </a:xfrm>
          <a:prstGeom prst="rect">
            <a:avLst/>
          </a:prstGeom>
          <a:noFill/>
          <a:ln/>
        </p:spPr>
        <p:txBody>
          <a:bodyPr wrap="square" rtlCol="0" anchor="ctr"/>
          <a:lstStyle/>
          <a:p>
            <a:pPr marL="0" indent="0">
              <a:buNone/>
            </a:pPr>
            <a:r>
              <a:rPr lang="en-US" sz="1150" dirty="0">
                <a:solidFill>
                  <a:srgbClr val="1A2B3C"/>
                </a:solidFill>
                <a:latin typeface="Calibri" pitchFamily="34" charset="0"/>
                <a:ea typeface="Calibri" pitchFamily="34" charset="-122"/>
                <a:cs typeface="Calibri" pitchFamily="34" charset="-120"/>
              </a:rPr>
              <a:t>A competent first draft stood out against rushed copy</a:t>
            </a:r>
            <a:endParaRPr lang="en-US" sz="1150" dirty="0"/>
          </a:p>
        </p:txBody>
      </p:sp>
      <p:sp>
        <p:nvSpPr>
          <p:cNvPr id="15" name="Shape 13"/>
          <p:cNvSpPr/>
          <p:nvPr/>
        </p:nvSpPr>
        <p:spPr>
          <a:xfrm>
            <a:off x="274320" y="3429000"/>
            <a:ext cx="4160520" cy="749808"/>
          </a:xfrm>
          <a:prstGeom prst="rect">
            <a:avLst/>
          </a:prstGeom>
          <a:solidFill>
            <a:srgbClr val="FFFFFF"/>
          </a:solidFill>
          <a:ln w="12700">
            <a:solidFill>
              <a:srgbClr val="E0E8F0"/>
            </a:solidFill>
            <a:prstDash val="solid"/>
          </a:ln>
          <a:effectLst>
            <a:outerShdw blurRad="63500" dist="25400" dir="8100000" algn="bl" rotWithShape="0">
              <a:srgbClr val="000000">
                <a:alpha val="8000"/>
              </a:srgbClr>
            </a:outerShdw>
          </a:effectLst>
        </p:spPr>
        <p:txBody>
          <a:bodyPr/>
          <a:lstStyle/>
          <a:p>
            <a:endParaRPr lang="en-US"/>
          </a:p>
        </p:txBody>
      </p:sp>
      <p:sp>
        <p:nvSpPr>
          <p:cNvPr id="16" name="Shape 14"/>
          <p:cNvSpPr/>
          <p:nvPr/>
        </p:nvSpPr>
        <p:spPr>
          <a:xfrm>
            <a:off x="274320" y="3429000"/>
            <a:ext cx="45720" cy="749808"/>
          </a:xfrm>
          <a:prstGeom prst="rect">
            <a:avLst/>
          </a:prstGeom>
          <a:solidFill>
            <a:srgbClr val="6B7B8D"/>
          </a:solidFill>
          <a:ln w="12700">
            <a:solidFill>
              <a:srgbClr val="6B7B8D"/>
            </a:solidFill>
            <a:prstDash val="solid"/>
          </a:ln>
        </p:spPr>
        <p:txBody>
          <a:bodyPr/>
          <a:lstStyle/>
          <a:p>
            <a:endParaRPr lang="en-US"/>
          </a:p>
        </p:txBody>
      </p:sp>
      <p:sp>
        <p:nvSpPr>
          <p:cNvPr id="17" name="Text 15"/>
          <p:cNvSpPr/>
          <p:nvPr/>
        </p:nvSpPr>
        <p:spPr>
          <a:xfrm>
            <a:off x="411480" y="3502152"/>
            <a:ext cx="3886200" cy="603504"/>
          </a:xfrm>
          <a:prstGeom prst="rect">
            <a:avLst/>
          </a:prstGeom>
          <a:noFill/>
          <a:ln/>
        </p:spPr>
        <p:txBody>
          <a:bodyPr wrap="square" rtlCol="0" anchor="ctr"/>
          <a:lstStyle/>
          <a:p>
            <a:pPr marL="0" indent="0">
              <a:buNone/>
            </a:pPr>
            <a:r>
              <a:rPr lang="en-US" sz="1150" dirty="0">
                <a:solidFill>
                  <a:srgbClr val="1A2B3C"/>
                </a:solidFill>
                <a:latin typeface="Calibri" pitchFamily="34" charset="0"/>
                <a:ea typeface="Calibri" pitchFamily="34" charset="-122"/>
                <a:cs typeface="Calibri" pitchFamily="34" charset="-120"/>
              </a:rPr>
              <a:t>Positioning could be generic and still get read</a:t>
            </a:r>
            <a:endParaRPr lang="en-US" sz="1150" dirty="0"/>
          </a:p>
        </p:txBody>
      </p:sp>
      <p:sp>
        <p:nvSpPr>
          <p:cNvPr id="18" name="Shape 16"/>
          <p:cNvSpPr/>
          <p:nvPr/>
        </p:nvSpPr>
        <p:spPr>
          <a:xfrm>
            <a:off x="274320" y="4297680"/>
            <a:ext cx="4160520" cy="749808"/>
          </a:xfrm>
          <a:prstGeom prst="rect">
            <a:avLst/>
          </a:prstGeom>
          <a:solidFill>
            <a:srgbClr val="FFFFFF"/>
          </a:solidFill>
          <a:ln w="12700">
            <a:solidFill>
              <a:srgbClr val="E0E8F0"/>
            </a:solidFill>
            <a:prstDash val="solid"/>
          </a:ln>
          <a:effectLst>
            <a:outerShdw blurRad="63500" dist="25400" dir="8100000" algn="bl" rotWithShape="0">
              <a:srgbClr val="000000">
                <a:alpha val="8000"/>
              </a:srgbClr>
            </a:outerShdw>
          </a:effectLst>
        </p:spPr>
        <p:txBody>
          <a:bodyPr/>
          <a:lstStyle/>
          <a:p>
            <a:endParaRPr lang="en-US"/>
          </a:p>
        </p:txBody>
      </p:sp>
      <p:sp>
        <p:nvSpPr>
          <p:cNvPr id="19" name="Shape 17"/>
          <p:cNvSpPr/>
          <p:nvPr/>
        </p:nvSpPr>
        <p:spPr>
          <a:xfrm>
            <a:off x="274320" y="4297680"/>
            <a:ext cx="45720" cy="749808"/>
          </a:xfrm>
          <a:prstGeom prst="rect">
            <a:avLst/>
          </a:prstGeom>
          <a:solidFill>
            <a:srgbClr val="6B7B8D"/>
          </a:solidFill>
          <a:ln w="12700">
            <a:solidFill>
              <a:srgbClr val="6B7B8D"/>
            </a:solidFill>
            <a:prstDash val="solid"/>
          </a:ln>
        </p:spPr>
        <p:txBody>
          <a:bodyPr/>
          <a:lstStyle/>
          <a:p>
            <a:endParaRPr lang="en-US"/>
          </a:p>
        </p:txBody>
      </p:sp>
      <p:sp>
        <p:nvSpPr>
          <p:cNvPr id="20" name="Text 18"/>
          <p:cNvSpPr/>
          <p:nvPr/>
        </p:nvSpPr>
        <p:spPr>
          <a:xfrm>
            <a:off x="411480" y="4370832"/>
            <a:ext cx="3886200" cy="603504"/>
          </a:xfrm>
          <a:prstGeom prst="rect">
            <a:avLst/>
          </a:prstGeom>
          <a:noFill/>
          <a:ln/>
        </p:spPr>
        <p:txBody>
          <a:bodyPr wrap="square" rtlCol="0" anchor="ctr"/>
          <a:lstStyle/>
          <a:p>
            <a:pPr marL="0" indent="0">
              <a:buNone/>
            </a:pPr>
            <a:r>
              <a:rPr lang="en-US" sz="1150" dirty="0">
                <a:solidFill>
                  <a:srgbClr val="1A2B3C"/>
                </a:solidFill>
                <a:latin typeface="Calibri" pitchFamily="34" charset="0"/>
                <a:ea typeface="Calibri" pitchFamily="34" charset="-122"/>
                <a:cs typeface="Calibri" pitchFamily="34" charset="-120"/>
              </a:rPr>
              <a:t>Volume was the differentiator: more assets = more coverage</a:t>
            </a:r>
            <a:endParaRPr lang="en-US" sz="1150" dirty="0"/>
          </a:p>
        </p:txBody>
      </p:sp>
      <p:sp>
        <p:nvSpPr>
          <p:cNvPr id="21" name="Shape 19"/>
          <p:cNvSpPr/>
          <p:nvPr/>
        </p:nvSpPr>
        <p:spPr>
          <a:xfrm>
            <a:off x="4617720" y="1143000"/>
            <a:ext cx="4160520" cy="411480"/>
          </a:xfrm>
          <a:prstGeom prst="rect">
            <a:avLst/>
          </a:prstGeom>
          <a:solidFill>
            <a:srgbClr val="D4790A"/>
          </a:solidFill>
          <a:ln w="12700">
            <a:solidFill>
              <a:srgbClr val="D4790A"/>
            </a:solidFill>
            <a:prstDash val="solid"/>
          </a:ln>
        </p:spPr>
        <p:txBody>
          <a:bodyPr/>
          <a:lstStyle/>
          <a:p>
            <a:endParaRPr lang="en-US"/>
          </a:p>
        </p:txBody>
      </p:sp>
      <p:sp>
        <p:nvSpPr>
          <p:cNvPr id="22" name="Text 20"/>
          <p:cNvSpPr/>
          <p:nvPr/>
        </p:nvSpPr>
        <p:spPr>
          <a:xfrm>
            <a:off x="4727448" y="1161288"/>
            <a:ext cx="3931920" cy="347472"/>
          </a:xfrm>
          <a:prstGeom prst="rect">
            <a:avLst/>
          </a:prstGeom>
          <a:noFill/>
          <a:ln/>
        </p:spPr>
        <p:txBody>
          <a:bodyPr wrap="square" rtlCol="0" anchor="ctr"/>
          <a:lstStyle/>
          <a:p>
            <a:pPr marL="0" indent="0">
              <a:buNone/>
            </a:pPr>
            <a:r>
              <a:rPr lang="en-US" sz="1100" b="1" kern="0" spc="100" dirty="0">
                <a:solidFill>
                  <a:srgbClr val="FFFFFF"/>
                </a:solidFill>
                <a:latin typeface="Calibri" pitchFamily="34" charset="0"/>
                <a:ea typeface="Calibri" pitchFamily="34" charset="-122"/>
                <a:cs typeface="Calibri" pitchFamily="34" charset="-120"/>
              </a:rPr>
              <a:t>AFTER: The New Reality</a:t>
            </a:r>
            <a:endParaRPr lang="en-US" sz="1100" dirty="0"/>
          </a:p>
        </p:txBody>
      </p:sp>
      <p:sp>
        <p:nvSpPr>
          <p:cNvPr id="23" name="Shape 21"/>
          <p:cNvSpPr/>
          <p:nvPr/>
        </p:nvSpPr>
        <p:spPr>
          <a:xfrm>
            <a:off x="4617720" y="1691640"/>
            <a:ext cx="4160520" cy="749808"/>
          </a:xfrm>
          <a:prstGeom prst="rect">
            <a:avLst/>
          </a:prstGeom>
          <a:solidFill>
            <a:srgbClr val="FFFFFF"/>
          </a:solidFill>
          <a:ln w="12700">
            <a:solidFill>
              <a:srgbClr val="E0E8F0"/>
            </a:solidFill>
            <a:prstDash val="solid"/>
          </a:ln>
          <a:effectLst>
            <a:outerShdw blurRad="63500" dist="25400" dir="8100000" algn="bl" rotWithShape="0">
              <a:srgbClr val="000000">
                <a:alpha val="8000"/>
              </a:srgbClr>
            </a:outerShdw>
          </a:effectLst>
        </p:spPr>
        <p:txBody>
          <a:bodyPr/>
          <a:lstStyle/>
          <a:p>
            <a:endParaRPr lang="en-US"/>
          </a:p>
        </p:txBody>
      </p:sp>
      <p:sp>
        <p:nvSpPr>
          <p:cNvPr id="24" name="Shape 22"/>
          <p:cNvSpPr/>
          <p:nvPr/>
        </p:nvSpPr>
        <p:spPr>
          <a:xfrm>
            <a:off x="4617720" y="1691640"/>
            <a:ext cx="45720" cy="749808"/>
          </a:xfrm>
          <a:prstGeom prst="rect">
            <a:avLst/>
          </a:prstGeom>
          <a:solidFill>
            <a:srgbClr val="D4790A"/>
          </a:solidFill>
          <a:ln w="12700">
            <a:solidFill>
              <a:srgbClr val="D4790A"/>
            </a:solidFill>
            <a:prstDash val="solid"/>
          </a:ln>
        </p:spPr>
        <p:txBody>
          <a:bodyPr/>
          <a:lstStyle/>
          <a:p>
            <a:endParaRPr lang="en-US"/>
          </a:p>
        </p:txBody>
      </p:sp>
      <p:sp>
        <p:nvSpPr>
          <p:cNvPr id="25" name="Text 23"/>
          <p:cNvSpPr/>
          <p:nvPr/>
        </p:nvSpPr>
        <p:spPr>
          <a:xfrm>
            <a:off x="4754880" y="1764792"/>
            <a:ext cx="3886200" cy="603504"/>
          </a:xfrm>
          <a:prstGeom prst="rect">
            <a:avLst/>
          </a:prstGeom>
          <a:noFill/>
          <a:ln/>
        </p:spPr>
        <p:txBody>
          <a:bodyPr wrap="square" rtlCol="0" anchor="ctr"/>
          <a:lstStyle/>
          <a:p>
            <a:pPr marL="0" indent="0">
              <a:buNone/>
            </a:pPr>
            <a:r>
              <a:rPr lang="en-US" sz="1150" dirty="0">
                <a:solidFill>
                  <a:srgbClr val="1A2B3C"/>
                </a:solidFill>
                <a:latin typeface="Calibri" pitchFamily="34" charset="0"/>
                <a:ea typeface="Calibri" pitchFamily="34" charset="-122"/>
                <a:cs typeface="Calibri" pitchFamily="34" charset="-120"/>
              </a:rPr>
              <a:t>Passable content is infinite — AI produces it in seconds</a:t>
            </a:r>
            <a:endParaRPr lang="en-US" sz="1150" dirty="0"/>
          </a:p>
        </p:txBody>
      </p:sp>
      <p:sp>
        <p:nvSpPr>
          <p:cNvPr id="26" name="Shape 24"/>
          <p:cNvSpPr/>
          <p:nvPr/>
        </p:nvSpPr>
        <p:spPr>
          <a:xfrm>
            <a:off x="4617720" y="2560320"/>
            <a:ext cx="4160520" cy="749808"/>
          </a:xfrm>
          <a:prstGeom prst="rect">
            <a:avLst/>
          </a:prstGeom>
          <a:solidFill>
            <a:srgbClr val="FFFFFF"/>
          </a:solidFill>
          <a:ln w="12700">
            <a:solidFill>
              <a:srgbClr val="E0E8F0"/>
            </a:solidFill>
            <a:prstDash val="solid"/>
          </a:ln>
          <a:effectLst>
            <a:outerShdw blurRad="63500" dist="25400" dir="8100000" algn="bl" rotWithShape="0">
              <a:srgbClr val="000000">
                <a:alpha val="8000"/>
              </a:srgbClr>
            </a:outerShdw>
          </a:effectLst>
        </p:spPr>
        <p:txBody>
          <a:bodyPr/>
          <a:lstStyle/>
          <a:p>
            <a:endParaRPr lang="en-US"/>
          </a:p>
        </p:txBody>
      </p:sp>
      <p:sp>
        <p:nvSpPr>
          <p:cNvPr id="27" name="Shape 25"/>
          <p:cNvSpPr/>
          <p:nvPr/>
        </p:nvSpPr>
        <p:spPr>
          <a:xfrm>
            <a:off x="4617720" y="2560320"/>
            <a:ext cx="45720" cy="749808"/>
          </a:xfrm>
          <a:prstGeom prst="rect">
            <a:avLst/>
          </a:prstGeom>
          <a:solidFill>
            <a:srgbClr val="D4790A"/>
          </a:solidFill>
          <a:ln w="12700">
            <a:solidFill>
              <a:srgbClr val="D4790A"/>
            </a:solidFill>
            <a:prstDash val="solid"/>
          </a:ln>
        </p:spPr>
        <p:txBody>
          <a:bodyPr/>
          <a:lstStyle/>
          <a:p>
            <a:endParaRPr lang="en-US"/>
          </a:p>
        </p:txBody>
      </p:sp>
      <p:sp>
        <p:nvSpPr>
          <p:cNvPr id="28" name="Text 26"/>
          <p:cNvSpPr/>
          <p:nvPr/>
        </p:nvSpPr>
        <p:spPr>
          <a:xfrm>
            <a:off x="4754880" y="2633472"/>
            <a:ext cx="3886200" cy="603504"/>
          </a:xfrm>
          <a:prstGeom prst="rect">
            <a:avLst/>
          </a:prstGeom>
          <a:noFill/>
          <a:ln/>
        </p:spPr>
        <p:txBody>
          <a:bodyPr wrap="square" rtlCol="0" anchor="ctr"/>
          <a:lstStyle/>
          <a:p>
            <a:pPr marL="0" indent="0">
              <a:buNone/>
            </a:pPr>
            <a:r>
              <a:rPr lang="en-US" sz="1150" dirty="0">
                <a:solidFill>
                  <a:srgbClr val="1A2B3C"/>
                </a:solidFill>
                <a:latin typeface="Calibri" pitchFamily="34" charset="0"/>
                <a:ea typeface="Calibri" pitchFamily="34" charset="-122"/>
                <a:cs typeface="Calibri" pitchFamily="34" charset="-120"/>
              </a:rPr>
              <a:t>A competent first draft is now the floor, not the ceiling</a:t>
            </a:r>
            <a:endParaRPr lang="en-US" sz="1150" dirty="0"/>
          </a:p>
        </p:txBody>
      </p:sp>
      <p:sp>
        <p:nvSpPr>
          <p:cNvPr id="29" name="Shape 27"/>
          <p:cNvSpPr/>
          <p:nvPr/>
        </p:nvSpPr>
        <p:spPr>
          <a:xfrm>
            <a:off x="4617720" y="3429000"/>
            <a:ext cx="4160520" cy="749808"/>
          </a:xfrm>
          <a:prstGeom prst="rect">
            <a:avLst/>
          </a:prstGeom>
          <a:solidFill>
            <a:srgbClr val="FFFFFF"/>
          </a:solidFill>
          <a:ln w="12700">
            <a:solidFill>
              <a:srgbClr val="E0E8F0"/>
            </a:solidFill>
            <a:prstDash val="solid"/>
          </a:ln>
          <a:effectLst>
            <a:outerShdw blurRad="63500" dist="25400" dir="8100000" algn="bl" rotWithShape="0">
              <a:srgbClr val="000000">
                <a:alpha val="8000"/>
              </a:srgbClr>
            </a:outerShdw>
          </a:effectLst>
        </p:spPr>
        <p:txBody>
          <a:bodyPr/>
          <a:lstStyle/>
          <a:p>
            <a:endParaRPr lang="en-US"/>
          </a:p>
        </p:txBody>
      </p:sp>
      <p:sp>
        <p:nvSpPr>
          <p:cNvPr id="30" name="Shape 28"/>
          <p:cNvSpPr/>
          <p:nvPr/>
        </p:nvSpPr>
        <p:spPr>
          <a:xfrm>
            <a:off x="4617720" y="3429000"/>
            <a:ext cx="45720" cy="749808"/>
          </a:xfrm>
          <a:prstGeom prst="rect">
            <a:avLst/>
          </a:prstGeom>
          <a:solidFill>
            <a:srgbClr val="D4790A"/>
          </a:solidFill>
          <a:ln w="12700">
            <a:solidFill>
              <a:srgbClr val="D4790A"/>
            </a:solidFill>
            <a:prstDash val="solid"/>
          </a:ln>
        </p:spPr>
        <p:txBody>
          <a:bodyPr/>
          <a:lstStyle/>
          <a:p>
            <a:endParaRPr lang="en-US"/>
          </a:p>
        </p:txBody>
      </p:sp>
      <p:sp>
        <p:nvSpPr>
          <p:cNvPr id="31" name="Text 29"/>
          <p:cNvSpPr/>
          <p:nvPr/>
        </p:nvSpPr>
        <p:spPr>
          <a:xfrm>
            <a:off x="4754880" y="3502152"/>
            <a:ext cx="3886200" cy="603504"/>
          </a:xfrm>
          <a:prstGeom prst="rect">
            <a:avLst/>
          </a:prstGeom>
          <a:noFill/>
          <a:ln/>
        </p:spPr>
        <p:txBody>
          <a:bodyPr wrap="square" rtlCol="0" anchor="ctr"/>
          <a:lstStyle/>
          <a:p>
            <a:pPr marL="0" indent="0">
              <a:buNone/>
            </a:pPr>
            <a:r>
              <a:rPr lang="en-US" sz="1150" dirty="0">
                <a:solidFill>
                  <a:srgbClr val="1A2B3C"/>
                </a:solidFill>
                <a:latin typeface="Calibri" pitchFamily="34" charset="0"/>
                <a:ea typeface="Calibri" pitchFamily="34" charset="-122"/>
                <a:cs typeface="Calibri" pitchFamily="34" charset="-120"/>
              </a:rPr>
              <a:t>Generic positioning disappears into the noise</a:t>
            </a:r>
            <a:endParaRPr lang="en-US" sz="1150" dirty="0"/>
          </a:p>
        </p:txBody>
      </p:sp>
      <p:sp>
        <p:nvSpPr>
          <p:cNvPr id="32" name="Shape 30"/>
          <p:cNvSpPr/>
          <p:nvPr/>
        </p:nvSpPr>
        <p:spPr>
          <a:xfrm>
            <a:off x="4617720" y="4297680"/>
            <a:ext cx="4160520" cy="749808"/>
          </a:xfrm>
          <a:prstGeom prst="rect">
            <a:avLst/>
          </a:prstGeom>
          <a:solidFill>
            <a:srgbClr val="FFFFFF"/>
          </a:solidFill>
          <a:ln w="12700">
            <a:solidFill>
              <a:srgbClr val="E0E8F0"/>
            </a:solidFill>
            <a:prstDash val="solid"/>
          </a:ln>
          <a:effectLst>
            <a:outerShdw blurRad="63500" dist="25400" dir="8100000" algn="bl" rotWithShape="0">
              <a:srgbClr val="000000">
                <a:alpha val="8000"/>
              </a:srgbClr>
            </a:outerShdw>
          </a:effectLst>
        </p:spPr>
        <p:txBody>
          <a:bodyPr/>
          <a:lstStyle/>
          <a:p>
            <a:endParaRPr lang="en-US"/>
          </a:p>
        </p:txBody>
      </p:sp>
      <p:sp>
        <p:nvSpPr>
          <p:cNvPr id="33" name="Shape 31"/>
          <p:cNvSpPr/>
          <p:nvPr/>
        </p:nvSpPr>
        <p:spPr>
          <a:xfrm>
            <a:off x="4617720" y="4297680"/>
            <a:ext cx="45720" cy="749808"/>
          </a:xfrm>
          <a:prstGeom prst="rect">
            <a:avLst/>
          </a:prstGeom>
          <a:solidFill>
            <a:srgbClr val="D4790A"/>
          </a:solidFill>
          <a:ln w="12700">
            <a:solidFill>
              <a:srgbClr val="D4790A"/>
            </a:solidFill>
            <a:prstDash val="solid"/>
          </a:ln>
        </p:spPr>
        <p:txBody>
          <a:bodyPr/>
          <a:lstStyle/>
          <a:p>
            <a:endParaRPr lang="en-US"/>
          </a:p>
        </p:txBody>
      </p:sp>
      <p:sp>
        <p:nvSpPr>
          <p:cNvPr id="34" name="Text 32"/>
          <p:cNvSpPr/>
          <p:nvPr/>
        </p:nvSpPr>
        <p:spPr>
          <a:xfrm>
            <a:off x="4754880" y="4370832"/>
            <a:ext cx="3886200" cy="603504"/>
          </a:xfrm>
          <a:prstGeom prst="rect">
            <a:avLst/>
          </a:prstGeom>
          <a:noFill/>
          <a:ln/>
        </p:spPr>
        <p:txBody>
          <a:bodyPr wrap="square" rtlCol="0" anchor="ctr"/>
          <a:lstStyle/>
          <a:p>
            <a:pPr marL="0" indent="0">
              <a:buNone/>
            </a:pPr>
            <a:r>
              <a:rPr lang="en-US" sz="1150" dirty="0">
                <a:solidFill>
                  <a:srgbClr val="1A2B3C"/>
                </a:solidFill>
                <a:latin typeface="Calibri" pitchFamily="34" charset="0"/>
                <a:ea typeface="Calibri" pitchFamily="34" charset="-122"/>
                <a:cs typeface="Calibri" pitchFamily="34" charset="-120"/>
              </a:rPr>
              <a:t>Specificity is the differentiator: one true story &gt; ten generic ones</a:t>
            </a:r>
            <a:endParaRPr lang="en-US" sz="1150" dirty="0"/>
          </a:p>
        </p:txBody>
      </p:sp>
      <p:sp>
        <p:nvSpPr>
          <p:cNvPr id="35" name="Shape 33"/>
          <p:cNvSpPr/>
          <p:nvPr/>
        </p:nvSpPr>
        <p:spPr>
          <a:xfrm>
            <a:off x="4480560" y="2560320"/>
            <a:ext cx="182880" cy="18288"/>
          </a:xfrm>
          <a:prstGeom prst="rect">
            <a:avLst/>
          </a:prstGeom>
          <a:solidFill>
            <a:srgbClr val="D4790A"/>
          </a:solidFill>
          <a:ln w="12700">
            <a:solidFill>
              <a:srgbClr val="D4790A"/>
            </a:solidFill>
            <a:prstDash val="solid"/>
          </a:ln>
        </p:spPr>
        <p:txBody>
          <a:bodyPr/>
          <a:lstStyle/>
          <a:p>
            <a:endParaRPr lang="en-US"/>
          </a:p>
        </p:txBody>
      </p:sp>
      <p:sp>
        <p:nvSpPr>
          <p:cNvPr id="36" name="Text 34"/>
          <p:cNvSpPr/>
          <p:nvPr/>
        </p:nvSpPr>
        <p:spPr>
          <a:xfrm>
            <a:off x="4370832" y="2423160"/>
            <a:ext cx="402336" cy="365760"/>
          </a:xfrm>
          <a:prstGeom prst="rect">
            <a:avLst/>
          </a:prstGeom>
          <a:noFill/>
          <a:ln/>
        </p:spPr>
        <p:txBody>
          <a:bodyPr wrap="square" rtlCol="0" anchor="ctr"/>
          <a:lstStyle/>
          <a:p>
            <a:pPr marL="0" indent="0" algn="ctr">
              <a:buNone/>
            </a:pPr>
            <a:r>
              <a:rPr lang="en-US" sz="2200" b="1" dirty="0">
                <a:solidFill>
                  <a:srgbClr val="D4790A"/>
                </a:solidFill>
                <a:latin typeface="Calibri" pitchFamily="34" charset="0"/>
                <a:ea typeface="Calibri" pitchFamily="34" charset="-122"/>
                <a:cs typeface="Calibri" pitchFamily="34" charset="-120"/>
              </a:rPr>
              <a:t>→</a:t>
            </a:r>
            <a:endParaRPr lang="en-US" sz="2200" dirty="0"/>
          </a:p>
        </p:txBody>
      </p:sp>
      <p:sp>
        <p:nvSpPr>
          <p:cNvPr id="37" name="Shape 35"/>
          <p:cNvSpPr/>
          <p:nvPr/>
        </p:nvSpPr>
        <p:spPr>
          <a:xfrm>
            <a:off x="274320" y="5760720"/>
            <a:ext cx="8595360" cy="502920"/>
          </a:xfrm>
          <a:prstGeom prst="rect">
            <a:avLst/>
          </a:prstGeom>
          <a:solidFill>
            <a:srgbClr val="0F2B5B"/>
          </a:solidFill>
          <a:ln w="12700">
            <a:solidFill>
              <a:srgbClr val="0F2B5B"/>
            </a:solidFill>
            <a:prstDash val="solid"/>
          </a:ln>
        </p:spPr>
        <p:txBody>
          <a:bodyPr/>
          <a:lstStyle/>
          <a:p>
            <a:endParaRPr lang="en-US"/>
          </a:p>
        </p:txBody>
      </p:sp>
      <p:sp>
        <p:nvSpPr>
          <p:cNvPr id="38" name="Text 36"/>
          <p:cNvSpPr/>
          <p:nvPr/>
        </p:nvSpPr>
        <p:spPr>
          <a:xfrm>
            <a:off x="457200" y="5788152"/>
            <a:ext cx="8229600" cy="411480"/>
          </a:xfrm>
          <a:prstGeom prst="rect">
            <a:avLst/>
          </a:prstGeom>
          <a:noFill/>
          <a:ln/>
        </p:spPr>
        <p:txBody>
          <a:bodyPr wrap="square" rtlCol="0" anchor="ctr"/>
          <a:lstStyle/>
          <a:p>
            <a:pPr marL="0" indent="0" algn="ctr">
              <a:buNone/>
            </a:pPr>
            <a:r>
              <a:rPr lang="en-US" sz="1100" b="1" dirty="0">
                <a:solidFill>
                  <a:srgbClr val="D4790A"/>
                </a:solidFill>
                <a:latin typeface="Calibri" pitchFamily="34" charset="0"/>
                <a:ea typeface="Calibri" pitchFamily="34" charset="-122"/>
                <a:cs typeface="Calibri" pitchFamily="34" charset="-120"/>
              </a:rPr>
              <a:t>The PMMs who win in this environment are not the ones who produce more stories. They are the ones who tell better ones.</a:t>
            </a:r>
            <a:endParaRPr lang="en-US" sz="1100" dirty="0"/>
          </a:p>
        </p:txBody>
      </p:sp>
      <p:sp>
        <p:nvSpPr>
          <p:cNvPr id="39" name="Text 37"/>
          <p:cNvSpPr/>
          <p:nvPr/>
        </p:nvSpPr>
        <p:spPr>
          <a:xfrm>
            <a:off x="320040" y="6492240"/>
            <a:ext cx="8229600" cy="228600"/>
          </a:xfrm>
          <a:prstGeom prst="rect">
            <a:avLst/>
          </a:prstGeom>
          <a:noFill/>
          <a:ln/>
        </p:spPr>
        <p:txBody>
          <a:bodyPr wrap="square" rtlCol="0" anchor="ctr"/>
          <a:lstStyle/>
          <a:p>
            <a:pPr marL="0" indent="0">
              <a:buNone/>
            </a:pPr>
            <a:r>
              <a:rPr lang="en-US" sz="900" i="1" dirty="0">
                <a:solidFill>
                  <a:srgbClr val="6B7B8D"/>
                </a:solidFill>
                <a:latin typeface="Calibri" pitchFamily="34" charset="0"/>
                <a:ea typeface="Calibri" pitchFamily="34" charset="-122"/>
                <a:cs typeface="Calibri" pitchFamily="34" charset="-120"/>
              </a:rPr>
              <a:t>Chapter 5  ·  The Future of Product Marketing  ·  Chris O'Hara</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4F7FB"/>
          </a:solidFill>
          <a:ln/>
        </p:spPr>
        <p:txBody>
          <a:bodyPr/>
          <a:lstStyle/>
          <a:p>
            <a:endParaRPr lang="en-US"/>
          </a:p>
        </p:txBody>
      </p:sp>
      <p:sp>
        <p:nvSpPr>
          <p:cNvPr id="3" name="Shape 1"/>
          <p:cNvSpPr/>
          <p:nvPr/>
        </p:nvSpPr>
        <p:spPr>
          <a:xfrm>
            <a:off x="0" y="0"/>
            <a:ext cx="9144000" cy="960120"/>
          </a:xfrm>
          <a:prstGeom prst="rect">
            <a:avLst/>
          </a:prstGeom>
          <a:solidFill>
            <a:srgbClr val="0F2B5B"/>
          </a:solidFill>
          <a:ln/>
        </p:spPr>
        <p:txBody>
          <a:bodyPr/>
          <a:lstStyle/>
          <a:p>
            <a:endParaRPr lang="en-US"/>
          </a:p>
        </p:txBody>
      </p:sp>
      <p:sp>
        <p:nvSpPr>
          <p:cNvPr id="4" name="Shape 2"/>
          <p:cNvSpPr/>
          <p:nvPr/>
        </p:nvSpPr>
        <p:spPr>
          <a:xfrm>
            <a:off x="0" y="960120"/>
            <a:ext cx="9144000" cy="45720"/>
          </a:xfrm>
          <a:prstGeom prst="rect">
            <a:avLst/>
          </a:prstGeom>
          <a:solidFill>
            <a:srgbClr val="D4790A"/>
          </a:solidFill>
          <a:ln/>
        </p:spPr>
        <p:txBody>
          <a:bodyPr/>
          <a:lstStyle/>
          <a:p>
            <a:endParaRPr lang="en-US"/>
          </a:p>
        </p:txBody>
      </p:sp>
      <p:sp>
        <p:nvSpPr>
          <p:cNvPr id="5" name="Text 3"/>
          <p:cNvSpPr/>
          <p:nvPr/>
        </p:nvSpPr>
        <p:spPr>
          <a:xfrm>
            <a:off x="320040" y="73152"/>
            <a:ext cx="7772400" cy="502920"/>
          </a:xfrm>
          <a:prstGeom prst="rect">
            <a:avLst/>
          </a:prstGeom>
          <a:noFill/>
          <a:ln/>
        </p:spPr>
        <p:txBody>
          <a:bodyPr wrap="square" rtlCol="0" anchor="ctr"/>
          <a:lstStyle/>
          <a:p>
            <a:pPr marL="0" indent="0">
              <a:buNone/>
            </a:pPr>
            <a:r>
              <a:rPr lang="en-US" sz="2000" b="1" kern="0" spc="200" dirty="0">
                <a:solidFill>
                  <a:srgbClr val="FFFFFF"/>
                </a:solidFill>
                <a:latin typeface="Calibri" pitchFamily="34" charset="0"/>
                <a:ea typeface="Calibri" pitchFamily="34" charset="-122"/>
                <a:cs typeface="Calibri" pitchFamily="34" charset="-120"/>
              </a:rPr>
              <a:t>FIGURE 1</a:t>
            </a:r>
            <a:endParaRPr lang="en-US" sz="2000" dirty="0"/>
          </a:p>
        </p:txBody>
      </p:sp>
      <p:sp>
        <p:nvSpPr>
          <p:cNvPr id="6" name="Text 4"/>
          <p:cNvSpPr/>
          <p:nvPr/>
        </p:nvSpPr>
        <p:spPr>
          <a:xfrm>
            <a:off x="320040" y="548640"/>
            <a:ext cx="8412480" cy="347472"/>
          </a:xfrm>
          <a:prstGeom prst="rect">
            <a:avLst/>
          </a:prstGeom>
          <a:noFill/>
          <a:ln/>
        </p:spPr>
        <p:txBody>
          <a:bodyPr wrap="square" rtlCol="0" anchor="ctr"/>
          <a:lstStyle/>
          <a:p>
            <a:pPr marL="0" indent="0">
              <a:buNone/>
            </a:pPr>
            <a:r>
              <a:rPr lang="en-US" sz="1300" i="1" dirty="0">
                <a:solidFill>
                  <a:srgbClr val="D4A843"/>
                </a:solidFill>
                <a:latin typeface="Georgia" pitchFamily="34" charset="0"/>
                <a:ea typeface="Georgia" pitchFamily="34" charset="-122"/>
                <a:cs typeface="Georgia" pitchFamily="34" charset="-120"/>
              </a:rPr>
              <a:t>The Narrative Architecture: three layers, one arc.</a:t>
            </a:r>
            <a:endParaRPr lang="en-US" sz="1300" dirty="0"/>
          </a:p>
        </p:txBody>
      </p:sp>
      <p:sp>
        <p:nvSpPr>
          <p:cNvPr id="7" name="Shape 5"/>
          <p:cNvSpPr/>
          <p:nvPr/>
        </p:nvSpPr>
        <p:spPr>
          <a:xfrm>
            <a:off x="228600" y="1078992"/>
            <a:ext cx="8686800" cy="1307592"/>
          </a:xfrm>
          <a:prstGeom prst="rect">
            <a:avLst/>
          </a:prstGeom>
          <a:solidFill>
            <a:srgbClr val="FFFFFF"/>
          </a:solidFill>
          <a:ln w="12700">
            <a:solidFill>
              <a:srgbClr val="E0E8F0"/>
            </a:solidFill>
            <a:prstDash val="solid"/>
          </a:ln>
          <a:effectLst>
            <a:outerShdw blurRad="63500" dist="25400" dir="8100000" algn="bl" rotWithShape="0">
              <a:srgbClr val="000000">
                <a:alpha val="8000"/>
              </a:srgbClr>
            </a:outerShdw>
          </a:effectLst>
        </p:spPr>
        <p:txBody>
          <a:bodyPr/>
          <a:lstStyle/>
          <a:p>
            <a:endParaRPr lang="en-US"/>
          </a:p>
        </p:txBody>
      </p:sp>
      <p:sp>
        <p:nvSpPr>
          <p:cNvPr id="8" name="Shape 6"/>
          <p:cNvSpPr/>
          <p:nvPr/>
        </p:nvSpPr>
        <p:spPr>
          <a:xfrm>
            <a:off x="228600" y="1078992"/>
            <a:ext cx="64008" cy="1417320"/>
          </a:xfrm>
          <a:prstGeom prst="rect">
            <a:avLst/>
          </a:prstGeom>
          <a:solidFill>
            <a:srgbClr val="0F2B5B"/>
          </a:solidFill>
          <a:ln w="12700">
            <a:solidFill>
              <a:srgbClr val="0F2B5B"/>
            </a:solidFill>
            <a:prstDash val="solid"/>
          </a:ln>
        </p:spPr>
        <p:txBody>
          <a:bodyPr/>
          <a:lstStyle/>
          <a:p>
            <a:endParaRPr lang="en-US"/>
          </a:p>
        </p:txBody>
      </p:sp>
      <p:sp>
        <p:nvSpPr>
          <p:cNvPr id="9" name="Shape 7"/>
          <p:cNvSpPr/>
          <p:nvPr/>
        </p:nvSpPr>
        <p:spPr>
          <a:xfrm>
            <a:off x="411480" y="1426464"/>
            <a:ext cx="548640" cy="548640"/>
          </a:xfrm>
          <a:prstGeom prst="ellipse">
            <a:avLst/>
          </a:prstGeom>
          <a:solidFill>
            <a:srgbClr val="0F2B5B"/>
          </a:solidFill>
          <a:ln w="12700">
            <a:solidFill>
              <a:srgbClr val="0F2B5B"/>
            </a:solidFill>
            <a:prstDash val="solid"/>
          </a:ln>
        </p:spPr>
        <p:txBody>
          <a:bodyPr/>
          <a:lstStyle/>
          <a:p>
            <a:endParaRPr lang="en-US"/>
          </a:p>
        </p:txBody>
      </p:sp>
      <p:sp>
        <p:nvSpPr>
          <p:cNvPr id="10" name="Text 8"/>
          <p:cNvSpPr/>
          <p:nvPr/>
        </p:nvSpPr>
        <p:spPr>
          <a:xfrm>
            <a:off x="411480" y="1426464"/>
            <a:ext cx="548640" cy="54864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1</a:t>
            </a:r>
            <a:endParaRPr lang="en-US" sz="1400" dirty="0"/>
          </a:p>
        </p:txBody>
      </p:sp>
      <p:sp>
        <p:nvSpPr>
          <p:cNvPr id="11" name="Text 9"/>
          <p:cNvSpPr/>
          <p:nvPr/>
        </p:nvSpPr>
        <p:spPr>
          <a:xfrm>
            <a:off x="1097280" y="1152144"/>
            <a:ext cx="2011680" cy="347472"/>
          </a:xfrm>
          <a:prstGeom prst="rect">
            <a:avLst/>
          </a:prstGeom>
          <a:noFill/>
          <a:ln/>
        </p:spPr>
        <p:txBody>
          <a:bodyPr wrap="square" rtlCol="0" anchor="ctr"/>
          <a:lstStyle/>
          <a:p>
            <a:pPr marL="0" indent="0">
              <a:buNone/>
            </a:pPr>
            <a:r>
              <a:rPr lang="en-US" sz="1300" b="1" kern="0" spc="150" dirty="0">
                <a:solidFill>
                  <a:srgbClr val="0F2B5B"/>
                </a:solidFill>
                <a:latin typeface="Calibri" pitchFamily="34" charset="0"/>
                <a:ea typeface="Calibri" pitchFamily="34" charset="-122"/>
                <a:cs typeface="Calibri" pitchFamily="34" charset="-120"/>
              </a:rPr>
              <a:t>INSIGHT</a:t>
            </a:r>
            <a:endParaRPr lang="en-US" sz="1300" dirty="0"/>
          </a:p>
        </p:txBody>
      </p:sp>
      <p:sp>
        <p:nvSpPr>
          <p:cNvPr id="12" name="Text 10"/>
          <p:cNvSpPr/>
          <p:nvPr/>
        </p:nvSpPr>
        <p:spPr>
          <a:xfrm>
            <a:off x="1097280" y="1499616"/>
            <a:ext cx="2011680" cy="548640"/>
          </a:xfrm>
          <a:prstGeom prst="rect">
            <a:avLst/>
          </a:prstGeom>
          <a:noFill/>
          <a:ln/>
        </p:spPr>
        <p:txBody>
          <a:bodyPr wrap="square" rtlCol="0" anchor="ctr"/>
          <a:lstStyle/>
          <a:p>
            <a:pPr marL="0" indent="0">
              <a:buNone/>
            </a:pPr>
            <a:r>
              <a:rPr lang="en-US" sz="950" i="1" dirty="0">
                <a:solidFill>
                  <a:srgbClr val="6B7B8D"/>
                </a:solidFill>
                <a:latin typeface="Georgia" pitchFamily="34" charset="0"/>
                <a:ea typeface="Georgia" pitchFamily="34" charset="-122"/>
                <a:cs typeface="Georgia" pitchFamily="34" charset="-120"/>
              </a:rPr>
              <a:t>What is true about the world right now</a:t>
            </a:r>
            <a:endParaRPr lang="en-US" sz="950" dirty="0"/>
          </a:p>
        </p:txBody>
      </p:sp>
      <p:sp>
        <p:nvSpPr>
          <p:cNvPr id="13" name="Shape 11"/>
          <p:cNvSpPr/>
          <p:nvPr/>
        </p:nvSpPr>
        <p:spPr>
          <a:xfrm>
            <a:off x="3246120" y="1152144"/>
            <a:ext cx="2468880" cy="1234440"/>
          </a:xfrm>
          <a:prstGeom prst="rect">
            <a:avLst/>
          </a:prstGeom>
          <a:solidFill>
            <a:srgbClr val="F4F7FB"/>
          </a:solidFill>
          <a:ln w="12700">
            <a:solidFill>
              <a:srgbClr val="E0E8F0"/>
            </a:solidFill>
            <a:prstDash val="solid"/>
          </a:ln>
        </p:spPr>
        <p:txBody>
          <a:bodyPr/>
          <a:lstStyle/>
          <a:p>
            <a:endParaRPr lang="en-US"/>
          </a:p>
        </p:txBody>
      </p:sp>
      <p:sp>
        <p:nvSpPr>
          <p:cNvPr id="14" name="Text 12"/>
          <p:cNvSpPr/>
          <p:nvPr/>
        </p:nvSpPr>
        <p:spPr>
          <a:xfrm>
            <a:off x="3337560" y="1170432"/>
            <a:ext cx="2286000" cy="274320"/>
          </a:xfrm>
          <a:prstGeom prst="rect">
            <a:avLst/>
          </a:prstGeom>
          <a:noFill/>
          <a:ln/>
        </p:spPr>
        <p:txBody>
          <a:bodyPr wrap="square" rtlCol="0" anchor="ctr"/>
          <a:lstStyle/>
          <a:p>
            <a:pPr marL="0" indent="0">
              <a:buNone/>
            </a:pPr>
            <a:r>
              <a:rPr lang="en-US" sz="850" b="1" dirty="0">
                <a:solidFill>
                  <a:srgbClr val="6B7B8D"/>
                </a:solidFill>
                <a:latin typeface="Calibri" pitchFamily="34" charset="0"/>
                <a:ea typeface="Calibri" pitchFamily="34" charset="-122"/>
                <a:cs typeface="Calibri" pitchFamily="34" charset="-120"/>
              </a:rPr>
              <a:t>🤖  AI CAN:</a:t>
            </a:r>
            <a:endParaRPr lang="en-US" sz="850" dirty="0"/>
          </a:p>
        </p:txBody>
      </p:sp>
      <p:sp>
        <p:nvSpPr>
          <p:cNvPr id="15" name="Text 13"/>
          <p:cNvSpPr/>
          <p:nvPr/>
        </p:nvSpPr>
        <p:spPr>
          <a:xfrm>
            <a:off x="3337560" y="1426464"/>
            <a:ext cx="2286000" cy="685800"/>
          </a:xfrm>
          <a:prstGeom prst="rect">
            <a:avLst/>
          </a:prstGeom>
          <a:noFill/>
          <a:ln/>
        </p:spPr>
        <p:txBody>
          <a:bodyPr wrap="square" rtlCol="0" anchor="t"/>
          <a:lstStyle/>
          <a:p>
            <a:pPr marL="0" indent="0">
              <a:buNone/>
            </a:pPr>
            <a:r>
              <a:rPr lang="en-US" sz="1000" dirty="0">
                <a:solidFill>
                  <a:srgbClr val="1A2B3C"/>
                </a:solidFill>
                <a:latin typeface="Calibri" pitchFamily="34" charset="0"/>
                <a:ea typeface="Calibri" pitchFamily="34" charset="-122"/>
                <a:cs typeface="Calibri" pitchFamily="34" charset="-120"/>
              </a:rPr>
              <a:t>AI can surface patterns</a:t>
            </a:r>
            <a:endParaRPr lang="en-US" sz="1000" dirty="0"/>
          </a:p>
          <a:p>
            <a:pPr marL="0" indent="0">
              <a:buNone/>
            </a:pPr>
            <a:r>
              <a:rPr lang="en-US" sz="1000" dirty="0">
                <a:solidFill>
                  <a:srgbClr val="1A2B3C"/>
                </a:solidFill>
                <a:latin typeface="Calibri" pitchFamily="34" charset="0"/>
                <a:ea typeface="Calibri" pitchFamily="34" charset="-122"/>
                <a:cs typeface="Calibri" pitchFamily="34" charset="-120"/>
              </a:rPr>
              <a:t>from data</a:t>
            </a:r>
            <a:endParaRPr lang="en-US" sz="1000" dirty="0"/>
          </a:p>
        </p:txBody>
      </p:sp>
      <p:sp>
        <p:nvSpPr>
          <p:cNvPr id="16" name="Shape 14"/>
          <p:cNvSpPr/>
          <p:nvPr/>
        </p:nvSpPr>
        <p:spPr>
          <a:xfrm>
            <a:off x="5852160" y="1152144"/>
            <a:ext cx="2926080" cy="1234440"/>
          </a:xfrm>
          <a:prstGeom prst="rect">
            <a:avLst/>
          </a:prstGeom>
          <a:solidFill>
            <a:srgbClr val="FFF8EC"/>
          </a:solidFill>
          <a:ln w="12700">
            <a:solidFill>
              <a:srgbClr val="D4790A"/>
            </a:solidFill>
            <a:prstDash val="solid"/>
          </a:ln>
        </p:spPr>
        <p:txBody>
          <a:bodyPr/>
          <a:lstStyle/>
          <a:p>
            <a:endParaRPr lang="en-US"/>
          </a:p>
        </p:txBody>
      </p:sp>
      <p:sp>
        <p:nvSpPr>
          <p:cNvPr id="17" name="Text 15"/>
          <p:cNvSpPr/>
          <p:nvPr/>
        </p:nvSpPr>
        <p:spPr>
          <a:xfrm>
            <a:off x="5943600" y="1170432"/>
            <a:ext cx="2743200" cy="274320"/>
          </a:xfrm>
          <a:prstGeom prst="rect">
            <a:avLst/>
          </a:prstGeom>
          <a:noFill/>
          <a:ln/>
        </p:spPr>
        <p:txBody>
          <a:bodyPr wrap="square" rtlCol="0" anchor="ctr"/>
          <a:lstStyle/>
          <a:p>
            <a:pPr marL="0" indent="0">
              <a:buNone/>
            </a:pPr>
            <a:r>
              <a:rPr lang="en-US" sz="850" b="1" dirty="0">
                <a:solidFill>
                  <a:srgbClr val="D4790A"/>
                </a:solidFill>
                <a:latin typeface="Calibri" pitchFamily="34" charset="0"/>
                <a:ea typeface="Calibri" pitchFamily="34" charset="-122"/>
                <a:cs typeface="Calibri" pitchFamily="34" charset="-120"/>
              </a:rPr>
              <a:t>✦  PMM MUST:</a:t>
            </a:r>
            <a:endParaRPr lang="en-US" sz="850" dirty="0"/>
          </a:p>
        </p:txBody>
      </p:sp>
      <p:sp>
        <p:nvSpPr>
          <p:cNvPr id="18" name="Text 16"/>
          <p:cNvSpPr/>
          <p:nvPr/>
        </p:nvSpPr>
        <p:spPr>
          <a:xfrm>
            <a:off x="5943600" y="1399032"/>
            <a:ext cx="2743200" cy="384048"/>
          </a:xfrm>
          <a:prstGeom prst="rect">
            <a:avLst/>
          </a:prstGeom>
          <a:noFill/>
          <a:ln/>
        </p:spPr>
        <p:txBody>
          <a:bodyPr wrap="square" rtlCol="0" anchor="t"/>
          <a:lstStyle/>
          <a:p>
            <a:pPr marL="0" indent="0">
              <a:buNone/>
            </a:pPr>
            <a:r>
              <a:rPr lang="en-US" sz="950" dirty="0">
                <a:solidFill>
                  <a:srgbClr val="1A2B3C"/>
                </a:solidFill>
                <a:latin typeface="Calibri" pitchFamily="34" charset="0"/>
                <a:ea typeface="Calibri" pitchFamily="34" charset="-122"/>
                <a:cs typeface="Calibri" pitchFamily="34" charset="-120"/>
              </a:rPr>
              <a:t>PMM provides the interpretive</a:t>
            </a:r>
            <a:endParaRPr lang="en-US" sz="950" dirty="0"/>
          </a:p>
          <a:p>
            <a:pPr marL="0" indent="0">
              <a:buNone/>
            </a:pPr>
            <a:r>
              <a:rPr lang="en-US" sz="950" dirty="0">
                <a:solidFill>
                  <a:srgbClr val="1A2B3C"/>
                </a:solidFill>
                <a:latin typeface="Calibri" pitchFamily="34" charset="0"/>
                <a:ea typeface="Calibri" pitchFamily="34" charset="-122"/>
                <a:cs typeface="Calibri" pitchFamily="34" charset="-120"/>
              </a:rPr>
              <a:t>point of view — the 'so what'</a:t>
            </a:r>
            <a:endParaRPr lang="en-US" sz="950" dirty="0"/>
          </a:p>
        </p:txBody>
      </p:sp>
      <p:sp>
        <p:nvSpPr>
          <p:cNvPr id="19" name="Text 17"/>
          <p:cNvSpPr/>
          <p:nvPr/>
        </p:nvSpPr>
        <p:spPr>
          <a:xfrm>
            <a:off x="5943600" y="1773936"/>
            <a:ext cx="2743200" cy="438912"/>
          </a:xfrm>
          <a:prstGeom prst="rect">
            <a:avLst/>
          </a:prstGeom>
          <a:noFill/>
          <a:ln/>
        </p:spPr>
        <p:txBody>
          <a:bodyPr wrap="square" rtlCol="0" anchor="t"/>
          <a:lstStyle/>
          <a:p>
            <a:pPr marL="0" indent="0">
              <a:buNone/>
            </a:pPr>
            <a:r>
              <a:rPr lang="en-US" sz="850" i="1" dirty="0">
                <a:solidFill>
                  <a:srgbClr val="D4790A"/>
                </a:solidFill>
                <a:latin typeface="Georgia" pitchFamily="34" charset="0"/>
                <a:ea typeface="Georgia" pitchFamily="34" charset="-122"/>
                <a:cs typeface="Georgia" pitchFamily="34" charset="-120"/>
              </a:rPr>
              <a:t>'The buying committee now includes the CFO in 73% of deals.'</a:t>
            </a:r>
            <a:endParaRPr lang="en-US" sz="850" dirty="0"/>
          </a:p>
        </p:txBody>
      </p:sp>
      <p:sp>
        <p:nvSpPr>
          <p:cNvPr id="20" name="Shape 18"/>
          <p:cNvSpPr/>
          <p:nvPr/>
        </p:nvSpPr>
        <p:spPr>
          <a:xfrm>
            <a:off x="228600" y="2523744"/>
            <a:ext cx="8686800" cy="1307592"/>
          </a:xfrm>
          <a:prstGeom prst="rect">
            <a:avLst/>
          </a:prstGeom>
          <a:solidFill>
            <a:srgbClr val="FFFFFF"/>
          </a:solidFill>
          <a:ln w="12700">
            <a:solidFill>
              <a:srgbClr val="E0E8F0"/>
            </a:solidFill>
            <a:prstDash val="solid"/>
          </a:ln>
          <a:effectLst>
            <a:outerShdw blurRad="63500" dist="25400" dir="8100000" algn="bl" rotWithShape="0">
              <a:srgbClr val="000000">
                <a:alpha val="8000"/>
              </a:srgbClr>
            </a:outerShdw>
          </a:effectLst>
        </p:spPr>
        <p:txBody>
          <a:bodyPr/>
          <a:lstStyle/>
          <a:p>
            <a:endParaRPr lang="en-US"/>
          </a:p>
        </p:txBody>
      </p:sp>
      <p:sp>
        <p:nvSpPr>
          <p:cNvPr id="21" name="Shape 19"/>
          <p:cNvSpPr/>
          <p:nvPr/>
        </p:nvSpPr>
        <p:spPr>
          <a:xfrm>
            <a:off x="228600" y="2523744"/>
            <a:ext cx="64008" cy="1417320"/>
          </a:xfrm>
          <a:prstGeom prst="rect">
            <a:avLst/>
          </a:prstGeom>
          <a:solidFill>
            <a:srgbClr val="1A4A8A"/>
          </a:solidFill>
          <a:ln w="12700">
            <a:solidFill>
              <a:srgbClr val="1A4A8A"/>
            </a:solidFill>
            <a:prstDash val="solid"/>
          </a:ln>
        </p:spPr>
        <p:txBody>
          <a:bodyPr/>
          <a:lstStyle/>
          <a:p>
            <a:endParaRPr lang="en-US"/>
          </a:p>
        </p:txBody>
      </p:sp>
      <p:sp>
        <p:nvSpPr>
          <p:cNvPr id="22" name="Shape 20"/>
          <p:cNvSpPr/>
          <p:nvPr/>
        </p:nvSpPr>
        <p:spPr>
          <a:xfrm>
            <a:off x="411480" y="2871216"/>
            <a:ext cx="548640" cy="548640"/>
          </a:xfrm>
          <a:prstGeom prst="ellipse">
            <a:avLst/>
          </a:prstGeom>
          <a:solidFill>
            <a:srgbClr val="1A4A8A"/>
          </a:solidFill>
          <a:ln w="12700">
            <a:solidFill>
              <a:srgbClr val="1A4A8A"/>
            </a:solidFill>
            <a:prstDash val="solid"/>
          </a:ln>
        </p:spPr>
        <p:txBody>
          <a:bodyPr/>
          <a:lstStyle/>
          <a:p>
            <a:endParaRPr lang="en-US"/>
          </a:p>
        </p:txBody>
      </p:sp>
      <p:sp>
        <p:nvSpPr>
          <p:cNvPr id="23" name="Text 21"/>
          <p:cNvSpPr/>
          <p:nvPr/>
        </p:nvSpPr>
        <p:spPr>
          <a:xfrm>
            <a:off x="411480" y="2871216"/>
            <a:ext cx="548640" cy="54864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2</a:t>
            </a:r>
            <a:endParaRPr lang="en-US" sz="1400" dirty="0"/>
          </a:p>
        </p:txBody>
      </p:sp>
      <p:sp>
        <p:nvSpPr>
          <p:cNvPr id="24" name="Text 22"/>
          <p:cNvSpPr/>
          <p:nvPr/>
        </p:nvSpPr>
        <p:spPr>
          <a:xfrm>
            <a:off x="1097280" y="2596896"/>
            <a:ext cx="2011680" cy="347472"/>
          </a:xfrm>
          <a:prstGeom prst="rect">
            <a:avLst/>
          </a:prstGeom>
          <a:noFill/>
          <a:ln/>
        </p:spPr>
        <p:txBody>
          <a:bodyPr wrap="square" rtlCol="0" anchor="ctr"/>
          <a:lstStyle/>
          <a:p>
            <a:pPr marL="0" indent="0">
              <a:buNone/>
            </a:pPr>
            <a:r>
              <a:rPr lang="en-US" sz="1300" b="1" kern="0" spc="150" dirty="0">
                <a:solidFill>
                  <a:srgbClr val="1A4A8A"/>
                </a:solidFill>
                <a:latin typeface="Calibri" pitchFamily="34" charset="0"/>
                <a:ea typeface="Calibri" pitchFamily="34" charset="-122"/>
                <a:cs typeface="Calibri" pitchFamily="34" charset="-120"/>
              </a:rPr>
              <a:t>PROBLEM</a:t>
            </a:r>
            <a:endParaRPr lang="en-US" sz="1300" dirty="0"/>
          </a:p>
        </p:txBody>
      </p:sp>
      <p:sp>
        <p:nvSpPr>
          <p:cNvPr id="25" name="Text 23"/>
          <p:cNvSpPr/>
          <p:nvPr/>
        </p:nvSpPr>
        <p:spPr>
          <a:xfrm>
            <a:off x="1097280" y="2944368"/>
            <a:ext cx="2011680" cy="548640"/>
          </a:xfrm>
          <a:prstGeom prst="rect">
            <a:avLst/>
          </a:prstGeom>
          <a:noFill/>
          <a:ln/>
        </p:spPr>
        <p:txBody>
          <a:bodyPr wrap="square" rtlCol="0" anchor="ctr"/>
          <a:lstStyle/>
          <a:p>
            <a:pPr marL="0" indent="0">
              <a:buNone/>
            </a:pPr>
            <a:r>
              <a:rPr lang="en-US" sz="950" i="1" dirty="0">
                <a:solidFill>
                  <a:srgbClr val="6B7B8D"/>
                </a:solidFill>
                <a:latin typeface="Georgia" pitchFamily="34" charset="0"/>
                <a:ea typeface="Georgia" pitchFamily="34" charset="-122"/>
                <a:cs typeface="Georgia" pitchFamily="34" charset="-120"/>
              </a:rPr>
              <a:t>What that means for a buyer like this one</a:t>
            </a:r>
            <a:endParaRPr lang="en-US" sz="950" dirty="0"/>
          </a:p>
        </p:txBody>
      </p:sp>
      <p:sp>
        <p:nvSpPr>
          <p:cNvPr id="26" name="Shape 24"/>
          <p:cNvSpPr/>
          <p:nvPr/>
        </p:nvSpPr>
        <p:spPr>
          <a:xfrm>
            <a:off x="3246120" y="2596896"/>
            <a:ext cx="2468880" cy="1234440"/>
          </a:xfrm>
          <a:prstGeom prst="rect">
            <a:avLst/>
          </a:prstGeom>
          <a:solidFill>
            <a:srgbClr val="F4F7FB"/>
          </a:solidFill>
          <a:ln w="12700">
            <a:solidFill>
              <a:srgbClr val="E0E8F0"/>
            </a:solidFill>
            <a:prstDash val="solid"/>
          </a:ln>
        </p:spPr>
        <p:txBody>
          <a:bodyPr/>
          <a:lstStyle/>
          <a:p>
            <a:endParaRPr lang="en-US"/>
          </a:p>
        </p:txBody>
      </p:sp>
      <p:sp>
        <p:nvSpPr>
          <p:cNvPr id="27" name="Text 25"/>
          <p:cNvSpPr/>
          <p:nvPr/>
        </p:nvSpPr>
        <p:spPr>
          <a:xfrm>
            <a:off x="3337560" y="2615184"/>
            <a:ext cx="2286000" cy="274320"/>
          </a:xfrm>
          <a:prstGeom prst="rect">
            <a:avLst/>
          </a:prstGeom>
          <a:noFill/>
          <a:ln/>
        </p:spPr>
        <p:txBody>
          <a:bodyPr wrap="square" rtlCol="0" anchor="ctr"/>
          <a:lstStyle/>
          <a:p>
            <a:pPr marL="0" indent="0">
              <a:buNone/>
            </a:pPr>
            <a:r>
              <a:rPr lang="en-US" sz="850" b="1" dirty="0">
                <a:solidFill>
                  <a:srgbClr val="6B7B8D"/>
                </a:solidFill>
                <a:latin typeface="Calibri" pitchFamily="34" charset="0"/>
                <a:ea typeface="Calibri" pitchFamily="34" charset="-122"/>
                <a:cs typeface="Calibri" pitchFamily="34" charset="-120"/>
              </a:rPr>
              <a:t>🤖  AI CAN:</a:t>
            </a:r>
            <a:endParaRPr lang="en-US" sz="850" dirty="0"/>
          </a:p>
        </p:txBody>
      </p:sp>
      <p:sp>
        <p:nvSpPr>
          <p:cNvPr id="28" name="Text 26"/>
          <p:cNvSpPr/>
          <p:nvPr/>
        </p:nvSpPr>
        <p:spPr>
          <a:xfrm>
            <a:off x="3337560" y="2871216"/>
            <a:ext cx="2286000" cy="685800"/>
          </a:xfrm>
          <a:prstGeom prst="rect">
            <a:avLst/>
          </a:prstGeom>
          <a:noFill/>
          <a:ln/>
        </p:spPr>
        <p:txBody>
          <a:bodyPr wrap="square" rtlCol="0" anchor="t"/>
          <a:lstStyle/>
          <a:p>
            <a:pPr marL="0" indent="0">
              <a:buNone/>
            </a:pPr>
            <a:r>
              <a:rPr lang="en-US" sz="1000" dirty="0">
                <a:solidFill>
                  <a:srgbClr val="1A2B3C"/>
                </a:solidFill>
                <a:latin typeface="Calibri" pitchFamily="34" charset="0"/>
                <a:ea typeface="Calibri" pitchFamily="34" charset="-122"/>
                <a:cs typeface="Calibri" pitchFamily="34" charset="-120"/>
              </a:rPr>
              <a:t>AI can match pain points</a:t>
            </a:r>
            <a:endParaRPr lang="en-US" sz="1000" dirty="0"/>
          </a:p>
          <a:p>
            <a:pPr marL="0" indent="0">
              <a:buNone/>
            </a:pPr>
            <a:r>
              <a:rPr lang="en-US" sz="1000" dirty="0">
                <a:solidFill>
                  <a:srgbClr val="1A2B3C"/>
                </a:solidFill>
                <a:latin typeface="Calibri" pitchFamily="34" charset="0"/>
                <a:ea typeface="Calibri" pitchFamily="34" charset="-122"/>
                <a:cs typeface="Calibri" pitchFamily="34" charset="-120"/>
              </a:rPr>
              <a:t>to segments</a:t>
            </a:r>
            <a:endParaRPr lang="en-US" sz="1000" dirty="0"/>
          </a:p>
        </p:txBody>
      </p:sp>
      <p:sp>
        <p:nvSpPr>
          <p:cNvPr id="29" name="Shape 27"/>
          <p:cNvSpPr/>
          <p:nvPr/>
        </p:nvSpPr>
        <p:spPr>
          <a:xfrm>
            <a:off x="5852160" y="2596896"/>
            <a:ext cx="2926080" cy="1234440"/>
          </a:xfrm>
          <a:prstGeom prst="rect">
            <a:avLst/>
          </a:prstGeom>
          <a:solidFill>
            <a:srgbClr val="FFF8EC"/>
          </a:solidFill>
          <a:ln w="12700">
            <a:solidFill>
              <a:srgbClr val="D4790A"/>
            </a:solidFill>
            <a:prstDash val="solid"/>
          </a:ln>
        </p:spPr>
        <p:txBody>
          <a:bodyPr/>
          <a:lstStyle/>
          <a:p>
            <a:endParaRPr lang="en-US"/>
          </a:p>
        </p:txBody>
      </p:sp>
      <p:sp>
        <p:nvSpPr>
          <p:cNvPr id="30" name="Text 28"/>
          <p:cNvSpPr/>
          <p:nvPr/>
        </p:nvSpPr>
        <p:spPr>
          <a:xfrm>
            <a:off x="5943600" y="2615184"/>
            <a:ext cx="2743200" cy="274320"/>
          </a:xfrm>
          <a:prstGeom prst="rect">
            <a:avLst/>
          </a:prstGeom>
          <a:noFill/>
          <a:ln/>
        </p:spPr>
        <p:txBody>
          <a:bodyPr wrap="square" rtlCol="0" anchor="ctr"/>
          <a:lstStyle/>
          <a:p>
            <a:pPr marL="0" indent="0">
              <a:buNone/>
            </a:pPr>
            <a:r>
              <a:rPr lang="en-US" sz="850" b="1" dirty="0">
                <a:solidFill>
                  <a:srgbClr val="D4790A"/>
                </a:solidFill>
                <a:latin typeface="Calibri" pitchFamily="34" charset="0"/>
                <a:ea typeface="Calibri" pitchFamily="34" charset="-122"/>
                <a:cs typeface="Calibri" pitchFamily="34" charset="-120"/>
              </a:rPr>
              <a:t>✦  PMM MUST:</a:t>
            </a:r>
            <a:endParaRPr lang="en-US" sz="850" dirty="0"/>
          </a:p>
        </p:txBody>
      </p:sp>
      <p:sp>
        <p:nvSpPr>
          <p:cNvPr id="31" name="Text 29"/>
          <p:cNvSpPr/>
          <p:nvPr/>
        </p:nvSpPr>
        <p:spPr>
          <a:xfrm>
            <a:off x="5943600" y="2843784"/>
            <a:ext cx="2743200" cy="384048"/>
          </a:xfrm>
          <a:prstGeom prst="rect">
            <a:avLst/>
          </a:prstGeom>
          <a:noFill/>
          <a:ln/>
        </p:spPr>
        <p:txBody>
          <a:bodyPr wrap="square" rtlCol="0" anchor="t"/>
          <a:lstStyle/>
          <a:p>
            <a:pPr marL="0" indent="0">
              <a:buNone/>
            </a:pPr>
            <a:r>
              <a:rPr lang="en-US" sz="950" dirty="0">
                <a:solidFill>
                  <a:srgbClr val="1A2B3C"/>
                </a:solidFill>
                <a:latin typeface="Calibri" pitchFamily="34" charset="0"/>
                <a:ea typeface="Calibri" pitchFamily="34" charset="-122"/>
                <a:cs typeface="Calibri" pitchFamily="34" charset="-120"/>
              </a:rPr>
              <a:t>PMM makes the problem feel</a:t>
            </a:r>
            <a:endParaRPr lang="en-US" sz="950" dirty="0"/>
          </a:p>
          <a:p>
            <a:pPr marL="0" indent="0">
              <a:buNone/>
            </a:pPr>
            <a:r>
              <a:rPr lang="en-US" sz="950" dirty="0">
                <a:solidFill>
                  <a:srgbClr val="1A2B3C"/>
                </a:solidFill>
                <a:latin typeface="Calibri" pitchFamily="34" charset="0"/>
                <a:ea typeface="Calibri" pitchFamily="34" charset="-122"/>
                <a:cs typeface="Calibri" pitchFamily="34" charset="-120"/>
              </a:rPr>
              <a:t>specific, personal, urgent</a:t>
            </a:r>
            <a:endParaRPr lang="en-US" sz="950" dirty="0"/>
          </a:p>
        </p:txBody>
      </p:sp>
      <p:sp>
        <p:nvSpPr>
          <p:cNvPr id="32" name="Text 30"/>
          <p:cNvSpPr/>
          <p:nvPr/>
        </p:nvSpPr>
        <p:spPr>
          <a:xfrm>
            <a:off x="5943600" y="3218688"/>
            <a:ext cx="2743200" cy="438912"/>
          </a:xfrm>
          <a:prstGeom prst="rect">
            <a:avLst/>
          </a:prstGeom>
          <a:noFill/>
          <a:ln/>
        </p:spPr>
        <p:txBody>
          <a:bodyPr wrap="square" rtlCol="0" anchor="t"/>
          <a:lstStyle/>
          <a:p>
            <a:pPr marL="0" indent="0">
              <a:buNone/>
            </a:pPr>
            <a:r>
              <a:rPr lang="en-US" sz="850" i="1" dirty="0">
                <a:solidFill>
                  <a:srgbClr val="D4790A"/>
                </a:solidFill>
                <a:latin typeface="Georgia" pitchFamily="34" charset="0"/>
                <a:ea typeface="Georgia" pitchFamily="34" charset="-122"/>
                <a:cs typeface="Georgia" pitchFamily="34" charset="-120"/>
              </a:rPr>
              <a:t>'Your CFO is being asked to justify every deal. Your narrative isn't built for them.'</a:t>
            </a:r>
            <a:endParaRPr lang="en-US" sz="850" dirty="0"/>
          </a:p>
        </p:txBody>
      </p:sp>
      <p:sp>
        <p:nvSpPr>
          <p:cNvPr id="33" name="Shape 31"/>
          <p:cNvSpPr/>
          <p:nvPr/>
        </p:nvSpPr>
        <p:spPr>
          <a:xfrm>
            <a:off x="228600" y="3968496"/>
            <a:ext cx="8686800" cy="1307592"/>
          </a:xfrm>
          <a:prstGeom prst="rect">
            <a:avLst/>
          </a:prstGeom>
          <a:solidFill>
            <a:srgbClr val="FFFFFF"/>
          </a:solidFill>
          <a:ln w="12700">
            <a:solidFill>
              <a:srgbClr val="E0E8F0"/>
            </a:solidFill>
            <a:prstDash val="solid"/>
          </a:ln>
          <a:effectLst>
            <a:outerShdw blurRad="63500" dist="25400" dir="8100000" algn="bl" rotWithShape="0">
              <a:srgbClr val="000000">
                <a:alpha val="8000"/>
              </a:srgbClr>
            </a:outerShdw>
          </a:effectLst>
        </p:spPr>
        <p:txBody>
          <a:bodyPr/>
          <a:lstStyle/>
          <a:p>
            <a:endParaRPr lang="en-US"/>
          </a:p>
        </p:txBody>
      </p:sp>
      <p:sp>
        <p:nvSpPr>
          <p:cNvPr id="34" name="Shape 32"/>
          <p:cNvSpPr/>
          <p:nvPr/>
        </p:nvSpPr>
        <p:spPr>
          <a:xfrm>
            <a:off x="228600" y="3968496"/>
            <a:ext cx="64008" cy="1417320"/>
          </a:xfrm>
          <a:prstGeom prst="rect">
            <a:avLst/>
          </a:prstGeom>
          <a:solidFill>
            <a:srgbClr val="D4790A"/>
          </a:solidFill>
          <a:ln w="12700">
            <a:solidFill>
              <a:srgbClr val="D4790A"/>
            </a:solidFill>
            <a:prstDash val="solid"/>
          </a:ln>
        </p:spPr>
        <p:txBody>
          <a:bodyPr/>
          <a:lstStyle/>
          <a:p>
            <a:endParaRPr lang="en-US"/>
          </a:p>
        </p:txBody>
      </p:sp>
      <p:sp>
        <p:nvSpPr>
          <p:cNvPr id="35" name="Shape 33"/>
          <p:cNvSpPr/>
          <p:nvPr/>
        </p:nvSpPr>
        <p:spPr>
          <a:xfrm>
            <a:off x="411480" y="4315968"/>
            <a:ext cx="548640" cy="548640"/>
          </a:xfrm>
          <a:prstGeom prst="ellipse">
            <a:avLst/>
          </a:prstGeom>
          <a:solidFill>
            <a:srgbClr val="D4790A"/>
          </a:solidFill>
          <a:ln w="12700">
            <a:solidFill>
              <a:srgbClr val="D4790A"/>
            </a:solidFill>
            <a:prstDash val="solid"/>
          </a:ln>
        </p:spPr>
        <p:txBody>
          <a:bodyPr/>
          <a:lstStyle/>
          <a:p>
            <a:endParaRPr lang="en-US"/>
          </a:p>
        </p:txBody>
      </p:sp>
      <p:sp>
        <p:nvSpPr>
          <p:cNvPr id="36" name="Text 34"/>
          <p:cNvSpPr/>
          <p:nvPr/>
        </p:nvSpPr>
        <p:spPr>
          <a:xfrm>
            <a:off x="411480" y="4315968"/>
            <a:ext cx="548640" cy="54864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3</a:t>
            </a:r>
            <a:endParaRPr lang="en-US" sz="1400" dirty="0"/>
          </a:p>
        </p:txBody>
      </p:sp>
      <p:sp>
        <p:nvSpPr>
          <p:cNvPr id="37" name="Text 35"/>
          <p:cNvSpPr/>
          <p:nvPr/>
        </p:nvSpPr>
        <p:spPr>
          <a:xfrm>
            <a:off x="1097280" y="4041648"/>
            <a:ext cx="2011680" cy="347472"/>
          </a:xfrm>
          <a:prstGeom prst="rect">
            <a:avLst/>
          </a:prstGeom>
          <a:noFill/>
          <a:ln/>
        </p:spPr>
        <p:txBody>
          <a:bodyPr wrap="square" rtlCol="0" anchor="ctr"/>
          <a:lstStyle/>
          <a:p>
            <a:pPr marL="0" indent="0">
              <a:buNone/>
            </a:pPr>
            <a:r>
              <a:rPr lang="en-US" sz="1300" b="1" kern="0" spc="150" dirty="0">
                <a:solidFill>
                  <a:srgbClr val="D4790A"/>
                </a:solidFill>
                <a:latin typeface="Calibri" pitchFamily="34" charset="0"/>
                <a:ea typeface="Calibri" pitchFamily="34" charset="-122"/>
                <a:cs typeface="Calibri" pitchFamily="34" charset="-120"/>
              </a:rPr>
              <a:t>RESOLUTION</a:t>
            </a:r>
            <a:endParaRPr lang="en-US" sz="1300" dirty="0"/>
          </a:p>
        </p:txBody>
      </p:sp>
      <p:sp>
        <p:nvSpPr>
          <p:cNvPr id="38" name="Text 36"/>
          <p:cNvSpPr/>
          <p:nvPr/>
        </p:nvSpPr>
        <p:spPr>
          <a:xfrm>
            <a:off x="1097280" y="4389120"/>
            <a:ext cx="2011680" cy="548640"/>
          </a:xfrm>
          <a:prstGeom prst="rect">
            <a:avLst/>
          </a:prstGeom>
          <a:noFill/>
          <a:ln/>
        </p:spPr>
        <p:txBody>
          <a:bodyPr wrap="square" rtlCol="0" anchor="ctr"/>
          <a:lstStyle/>
          <a:p>
            <a:pPr marL="0" indent="0">
              <a:buNone/>
            </a:pPr>
            <a:r>
              <a:rPr lang="en-US" sz="950" i="1" dirty="0">
                <a:solidFill>
                  <a:srgbClr val="6B7B8D"/>
                </a:solidFill>
                <a:latin typeface="Georgia" pitchFamily="34" charset="0"/>
                <a:ea typeface="Georgia" pitchFamily="34" charset="-122"/>
                <a:cs typeface="Georgia" pitchFamily="34" charset="-120"/>
              </a:rPr>
              <a:t>Why your product is the inevitable answer</a:t>
            </a:r>
            <a:endParaRPr lang="en-US" sz="950" dirty="0"/>
          </a:p>
        </p:txBody>
      </p:sp>
      <p:sp>
        <p:nvSpPr>
          <p:cNvPr id="39" name="Shape 37"/>
          <p:cNvSpPr/>
          <p:nvPr/>
        </p:nvSpPr>
        <p:spPr>
          <a:xfrm>
            <a:off x="3246120" y="4041648"/>
            <a:ext cx="2468880" cy="1234440"/>
          </a:xfrm>
          <a:prstGeom prst="rect">
            <a:avLst/>
          </a:prstGeom>
          <a:solidFill>
            <a:srgbClr val="F4F7FB"/>
          </a:solidFill>
          <a:ln w="12700">
            <a:solidFill>
              <a:srgbClr val="E0E8F0"/>
            </a:solidFill>
            <a:prstDash val="solid"/>
          </a:ln>
        </p:spPr>
        <p:txBody>
          <a:bodyPr/>
          <a:lstStyle/>
          <a:p>
            <a:endParaRPr lang="en-US"/>
          </a:p>
        </p:txBody>
      </p:sp>
      <p:sp>
        <p:nvSpPr>
          <p:cNvPr id="40" name="Text 38"/>
          <p:cNvSpPr/>
          <p:nvPr/>
        </p:nvSpPr>
        <p:spPr>
          <a:xfrm>
            <a:off x="3337560" y="4059936"/>
            <a:ext cx="2286000" cy="274320"/>
          </a:xfrm>
          <a:prstGeom prst="rect">
            <a:avLst/>
          </a:prstGeom>
          <a:noFill/>
          <a:ln/>
        </p:spPr>
        <p:txBody>
          <a:bodyPr wrap="square" rtlCol="0" anchor="ctr"/>
          <a:lstStyle/>
          <a:p>
            <a:pPr marL="0" indent="0">
              <a:buNone/>
            </a:pPr>
            <a:r>
              <a:rPr lang="en-US" sz="850" b="1" dirty="0">
                <a:solidFill>
                  <a:srgbClr val="6B7B8D"/>
                </a:solidFill>
                <a:latin typeface="Calibri" pitchFamily="34" charset="0"/>
                <a:ea typeface="Calibri" pitchFamily="34" charset="-122"/>
                <a:cs typeface="Calibri" pitchFamily="34" charset="-120"/>
              </a:rPr>
              <a:t>🤖  AI CAN:</a:t>
            </a:r>
            <a:endParaRPr lang="en-US" sz="850" dirty="0"/>
          </a:p>
        </p:txBody>
      </p:sp>
      <p:sp>
        <p:nvSpPr>
          <p:cNvPr id="41" name="Text 39"/>
          <p:cNvSpPr/>
          <p:nvPr/>
        </p:nvSpPr>
        <p:spPr>
          <a:xfrm>
            <a:off x="3337560" y="4315968"/>
            <a:ext cx="2286000" cy="685800"/>
          </a:xfrm>
          <a:prstGeom prst="rect">
            <a:avLst/>
          </a:prstGeom>
          <a:noFill/>
          <a:ln/>
        </p:spPr>
        <p:txBody>
          <a:bodyPr wrap="square" rtlCol="0" anchor="t"/>
          <a:lstStyle/>
          <a:p>
            <a:pPr marL="0" indent="0">
              <a:buNone/>
            </a:pPr>
            <a:r>
              <a:rPr lang="en-US" sz="1000" dirty="0">
                <a:solidFill>
                  <a:srgbClr val="1A2B3C"/>
                </a:solidFill>
                <a:latin typeface="Calibri" pitchFamily="34" charset="0"/>
                <a:ea typeface="Calibri" pitchFamily="34" charset="-122"/>
                <a:cs typeface="Calibri" pitchFamily="34" charset="-120"/>
              </a:rPr>
              <a:t>AI can generate feature-</a:t>
            </a:r>
            <a:endParaRPr lang="en-US" sz="1000" dirty="0"/>
          </a:p>
          <a:p>
            <a:pPr marL="0" indent="0">
              <a:buNone/>
            </a:pPr>
            <a:r>
              <a:rPr lang="en-US" sz="1000" dirty="0">
                <a:solidFill>
                  <a:srgbClr val="1A2B3C"/>
                </a:solidFill>
                <a:latin typeface="Calibri" pitchFamily="34" charset="0"/>
                <a:ea typeface="Calibri" pitchFamily="34" charset="-122"/>
                <a:cs typeface="Calibri" pitchFamily="34" charset="-120"/>
              </a:rPr>
              <a:t>benefit mappings</a:t>
            </a:r>
            <a:endParaRPr lang="en-US" sz="1000" dirty="0"/>
          </a:p>
        </p:txBody>
      </p:sp>
      <p:sp>
        <p:nvSpPr>
          <p:cNvPr id="42" name="Shape 40"/>
          <p:cNvSpPr/>
          <p:nvPr/>
        </p:nvSpPr>
        <p:spPr>
          <a:xfrm>
            <a:off x="5852160" y="4041648"/>
            <a:ext cx="2926080" cy="1234440"/>
          </a:xfrm>
          <a:prstGeom prst="rect">
            <a:avLst/>
          </a:prstGeom>
          <a:solidFill>
            <a:srgbClr val="FFF8EC"/>
          </a:solidFill>
          <a:ln w="12700">
            <a:solidFill>
              <a:srgbClr val="D4790A"/>
            </a:solidFill>
            <a:prstDash val="solid"/>
          </a:ln>
        </p:spPr>
        <p:txBody>
          <a:bodyPr/>
          <a:lstStyle/>
          <a:p>
            <a:endParaRPr lang="en-US"/>
          </a:p>
        </p:txBody>
      </p:sp>
      <p:sp>
        <p:nvSpPr>
          <p:cNvPr id="43" name="Text 41"/>
          <p:cNvSpPr/>
          <p:nvPr/>
        </p:nvSpPr>
        <p:spPr>
          <a:xfrm>
            <a:off x="5943600" y="4059936"/>
            <a:ext cx="2743200" cy="274320"/>
          </a:xfrm>
          <a:prstGeom prst="rect">
            <a:avLst/>
          </a:prstGeom>
          <a:noFill/>
          <a:ln/>
        </p:spPr>
        <p:txBody>
          <a:bodyPr wrap="square" rtlCol="0" anchor="ctr"/>
          <a:lstStyle/>
          <a:p>
            <a:pPr marL="0" indent="0">
              <a:buNone/>
            </a:pPr>
            <a:r>
              <a:rPr lang="en-US" sz="850" b="1" dirty="0">
                <a:solidFill>
                  <a:srgbClr val="D4790A"/>
                </a:solidFill>
                <a:latin typeface="Calibri" pitchFamily="34" charset="0"/>
                <a:ea typeface="Calibri" pitchFamily="34" charset="-122"/>
                <a:cs typeface="Calibri" pitchFamily="34" charset="-120"/>
              </a:rPr>
              <a:t>✦  PMM MUST:</a:t>
            </a:r>
            <a:endParaRPr lang="en-US" sz="850" dirty="0"/>
          </a:p>
        </p:txBody>
      </p:sp>
      <p:sp>
        <p:nvSpPr>
          <p:cNvPr id="44" name="Text 42"/>
          <p:cNvSpPr/>
          <p:nvPr/>
        </p:nvSpPr>
        <p:spPr>
          <a:xfrm>
            <a:off x="5943600" y="4288536"/>
            <a:ext cx="2743200" cy="384048"/>
          </a:xfrm>
          <a:prstGeom prst="rect">
            <a:avLst/>
          </a:prstGeom>
          <a:noFill/>
          <a:ln/>
        </p:spPr>
        <p:txBody>
          <a:bodyPr wrap="square" rtlCol="0" anchor="t"/>
          <a:lstStyle/>
          <a:p>
            <a:pPr marL="0" indent="0">
              <a:buNone/>
            </a:pPr>
            <a:r>
              <a:rPr lang="en-US" sz="950" dirty="0">
                <a:solidFill>
                  <a:srgbClr val="1A2B3C"/>
                </a:solidFill>
                <a:latin typeface="Calibri" pitchFamily="34" charset="0"/>
                <a:ea typeface="Calibri" pitchFamily="34" charset="-122"/>
                <a:cs typeface="Calibri" pitchFamily="34" charset="-120"/>
              </a:rPr>
              <a:t>PMM makes the resolution feel</a:t>
            </a:r>
            <a:endParaRPr lang="en-US" sz="950" dirty="0"/>
          </a:p>
          <a:p>
            <a:pPr marL="0" indent="0">
              <a:buNone/>
            </a:pPr>
            <a:r>
              <a:rPr lang="en-US" sz="950" dirty="0">
                <a:solidFill>
                  <a:srgbClr val="1A2B3C"/>
                </a:solidFill>
                <a:latin typeface="Calibri" pitchFamily="34" charset="0"/>
                <a:ea typeface="Calibri" pitchFamily="34" charset="-122"/>
                <a:cs typeface="Calibri" pitchFamily="34" charset="-120"/>
              </a:rPr>
              <a:t>inevitable — not just logical</a:t>
            </a:r>
            <a:endParaRPr lang="en-US" sz="950" dirty="0"/>
          </a:p>
        </p:txBody>
      </p:sp>
      <p:sp>
        <p:nvSpPr>
          <p:cNvPr id="45" name="Text 43"/>
          <p:cNvSpPr/>
          <p:nvPr/>
        </p:nvSpPr>
        <p:spPr>
          <a:xfrm>
            <a:off x="5943600" y="4663440"/>
            <a:ext cx="2743200" cy="438912"/>
          </a:xfrm>
          <a:prstGeom prst="rect">
            <a:avLst/>
          </a:prstGeom>
          <a:noFill/>
          <a:ln/>
        </p:spPr>
        <p:txBody>
          <a:bodyPr wrap="square" rtlCol="0" anchor="t"/>
          <a:lstStyle/>
          <a:p>
            <a:pPr marL="0" indent="0">
              <a:buNone/>
            </a:pPr>
            <a:r>
              <a:rPr lang="en-US" sz="850" i="1" dirty="0">
                <a:solidFill>
                  <a:srgbClr val="D4790A"/>
                </a:solidFill>
                <a:latin typeface="Georgia" pitchFamily="34" charset="0"/>
                <a:ea typeface="Georgia" pitchFamily="34" charset="-122"/>
                <a:cs typeface="Georgia" pitchFamily="34" charset="-120"/>
              </a:rPr>
              <a:t>'Here's how three customers exactly like you changed that conversation.'</a:t>
            </a:r>
            <a:endParaRPr lang="en-US" sz="850" dirty="0"/>
          </a:p>
        </p:txBody>
      </p:sp>
      <p:sp>
        <p:nvSpPr>
          <p:cNvPr id="46" name="Text 44"/>
          <p:cNvSpPr/>
          <p:nvPr/>
        </p:nvSpPr>
        <p:spPr>
          <a:xfrm>
            <a:off x="228600" y="5669280"/>
            <a:ext cx="8686800" cy="347472"/>
          </a:xfrm>
          <a:prstGeom prst="rect">
            <a:avLst/>
          </a:prstGeom>
          <a:noFill/>
          <a:ln/>
        </p:spPr>
        <p:txBody>
          <a:bodyPr wrap="square" rtlCol="0" anchor="ctr"/>
          <a:lstStyle/>
          <a:p>
            <a:pPr marL="0" indent="0">
              <a:buNone/>
            </a:pPr>
            <a:r>
              <a:rPr lang="en-US" sz="850" i="1" dirty="0">
                <a:solidFill>
                  <a:srgbClr val="6B7B8D"/>
                </a:solidFill>
                <a:latin typeface="Calibri" pitchFamily="34" charset="0"/>
                <a:ea typeface="Calibri" pitchFamily="34" charset="-122"/>
                <a:cs typeface="Calibri" pitchFamily="34" charset="-120"/>
              </a:rPr>
              <a:t>Figure 1. The three-layer narrative stack. AI handles data and pattern-matching at layers 1–2. The irreplaceable human work is the interpretive judgment that connects all three into a single, resonant arc.</a:t>
            </a:r>
            <a:endParaRPr lang="en-US" sz="850" dirty="0"/>
          </a:p>
        </p:txBody>
      </p:sp>
      <p:sp>
        <p:nvSpPr>
          <p:cNvPr id="47" name="Text 45"/>
          <p:cNvSpPr/>
          <p:nvPr/>
        </p:nvSpPr>
        <p:spPr>
          <a:xfrm>
            <a:off x="320040" y="6492240"/>
            <a:ext cx="8229600" cy="228600"/>
          </a:xfrm>
          <a:prstGeom prst="rect">
            <a:avLst/>
          </a:prstGeom>
          <a:noFill/>
          <a:ln/>
        </p:spPr>
        <p:txBody>
          <a:bodyPr wrap="square" rtlCol="0" anchor="ctr"/>
          <a:lstStyle/>
          <a:p>
            <a:pPr marL="0" indent="0">
              <a:buNone/>
            </a:pPr>
            <a:r>
              <a:rPr lang="en-US" sz="900" i="1" dirty="0">
                <a:solidFill>
                  <a:srgbClr val="6B7B8D"/>
                </a:solidFill>
                <a:latin typeface="Calibri" pitchFamily="34" charset="0"/>
                <a:ea typeface="Calibri" pitchFamily="34" charset="-122"/>
                <a:cs typeface="Calibri" pitchFamily="34" charset="-120"/>
              </a:rPr>
              <a:t>Chapter 5  ·  The Future of Product Marketing  ·  Chris O'Hara</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4F7FB"/>
          </a:solidFill>
          <a:ln/>
        </p:spPr>
        <p:txBody>
          <a:bodyPr/>
          <a:lstStyle/>
          <a:p>
            <a:endParaRPr lang="en-US"/>
          </a:p>
        </p:txBody>
      </p:sp>
      <p:sp>
        <p:nvSpPr>
          <p:cNvPr id="3" name="Shape 1"/>
          <p:cNvSpPr/>
          <p:nvPr/>
        </p:nvSpPr>
        <p:spPr>
          <a:xfrm>
            <a:off x="0" y="0"/>
            <a:ext cx="9144000" cy="960120"/>
          </a:xfrm>
          <a:prstGeom prst="rect">
            <a:avLst/>
          </a:prstGeom>
          <a:solidFill>
            <a:srgbClr val="0F2B5B"/>
          </a:solidFill>
          <a:ln/>
        </p:spPr>
        <p:txBody>
          <a:bodyPr/>
          <a:lstStyle/>
          <a:p>
            <a:endParaRPr lang="en-US"/>
          </a:p>
        </p:txBody>
      </p:sp>
      <p:sp>
        <p:nvSpPr>
          <p:cNvPr id="4" name="Shape 2"/>
          <p:cNvSpPr/>
          <p:nvPr/>
        </p:nvSpPr>
        <p:spPr>
          <a:xfrm>
            <a:off x="0" y="960120"/>
            <a:ext cx="9144000" cy="45720"/>
          </a:xfrm>
          <a:prstGeom prst="rect">
            <a:avLst/>
          </a:prstGeom>
          <a:solidFill>
            <a:srgbClr val="D4790A"/>
          </a:solidFill>
          <a:ln/>
        </p:spPr>
        <p:txBody>
          <a:bodyPr/>
          <a:lstStyle/>
          <a:p>
            <a:endParaRPr lang="en-US"/>
          </a:p>
        </p:txBody>
      </p:sp>
      <p:sp>
        <p:nvSpPr>
          <p:cNvPr id="5" name="Text 3"/>
          <p:cNvSpPr/>
          <p:nvPr/>
        </p:nvSpPr>
        <p:spPr>
          <a:xfrm>
            <a:off x="320040" y="73152"/>
            <a:ext cx="7772400" cy="502920"/>
          </a:xfrm>
          <a:prstGeom prst="rect">
            <a:avLst/>
          </a:prstGeom>
          <a:noFill/>
          <a:ln/>
        </p:spPr>
        <p:txBody>
          <a:bodyPr wrap="square" rtlCol="0" anchor="ctr"/>
          <a:lstStyle/>
          <a:p>
            <a:pPr marL="0" indent="0">
              <a:buNone/>
            </a:pPr>
            <a:r>
              <a:rPr lang="en-US" sz="2000" b="1" kern="0" spc="200" dirty="0">
                <a:solidFill>
                  <a:srgbClr val="FFFFFF"/>
                </a:solidFill>
                <a:latin typeface="Calibri" pitchFamily="34" charset="0"/>
                <a:ea typeface="Calibri" pitchFamily="34" charset="-122"/>
                <a:cs typeface="Calibri" pitchFamily="34" charset="-120"/>
              </a:rPr>
              <a:t>FIGURE 2</a:t>
            </a:r>
            <a:endParaRPr lang="en-US" sz="2000" dirty="0"/>
          </a:p>
        </p:txBody>
      </p:sp>
      <p:sp>
        <p:nvSpPr>
          <p:cNvPr id="6" name="Text 4"/>
          <p:cNvSpPr/>
          <p:nvPr/>
        </p:nvSpPr>
        <p:spPr>
          <a:xfrm>
            <a:off x="320040" y="548640"/>
            <a:ext cx="8412480" cy="347472"/>
          </a:xfrm>
          <a:prstGeom prst="rect">
            <a:avLst/>
          </a:prstGeom>
          <a:noFill/>
          <a:ln/>
        </p:spPr>
        <p:txBody>
          <a:bodyPr wrap="square" rtlCol="0" anchor="ctr"/>
          <a:lstStyle/>
          <a:p>
            <a:pPr marL="0" indent="0">
              <a:buNone/>
            </a:pPr>
            <a:r>
              <a:rPr lang="en-US" sz="1300" i="1" dirty="0">
                <a:solidFill>
                  <a:srgbClr val="D4A843"/>
                </a:solidFill>
                <a:latin typeface="Georgia" pitchFamily="34" charset="0"/>
                <a:ea typeface="Georgia" pitchFamily="34" charset="-122"/>
                <a:cs typeface="Georgia" pitchFamily="34" charset="-120"/>
              </a:rPr>
              <a:t>The Story Quality Spectrum: AI owns the left. You must own the right.</a:t>
            </a:r>
            <a:endParaRPr lang="en-US" sz="1300" dirty="0"/>
          </a:p>
        </p:txBody>
      </p:sp>
      <p:sp>
        <p:nvSpPr>
          <p:cNvPr id="7" name="Shape 5"/>
          <p:cNvSpPr/>
          <p:nvPr/>
        </p:nvSpPr>
        <p:spPr>
          <a:xfrm>
            <a:off x="228600" y="3611880"/>
            <a:ext cx="1682496" cy="640080"/>
          </a:xfrm>
          <a:prstGeom prst="rect">
            <a:avLst/>
          </a:prstGeom>
          <a:solidFill>
            <a:srgbClr val="9BA8B5"/>
          </a:solidFill>
          <a:ln w="12700">
            <a:solidFill>
              <a:srgbClr val="9BA8B5"/>
            </a:solidFill>
            <a:prstDash val="solid"/>
          </a:ln>
        </p:spPr>
        <p:txBody>
          <a:bodyPr/>
          <a:lstStyle/>
          <a:p>
            <a:endParaRPr lang="en-US"/>
          </a:p>
        </p:txBody>
      </p:sp>
      <p:sp>
        <p:nvSpPr>
          <p:cNvPr id="8" name="Text 6"/>
          <p:cNvSpPr/>
          <p:nvPr/>
        </p:nvSpPr>
        <p:spPr>
          <a:xfrm>
            <a:off x="228600" y="3291840"/>
            <a:ext cx="1682496" cy="274320"/>
          </a:xfrm>
          <a:prstGeom prst="rect">
            <a:avLst/>
          </a:prstGeom>
          <a:noFill/>
          <a:ln/>
        </p:spPr>
        <p:txBody>
          <a:bodyPr wrap="square" rtlCol="0" anchor="ctr"/>
          <a:lstStyle/>
          <a:p>
            <a:pPr marL="0" indent="0" algn="ctr">
              <a:buNone/>
            </a:pPr>
            <a:r>
              <a:rPr lang="en-US" sz="1100" b="1" dirty="0">
                <a:solidFill>
                  <a:srgbClr val="1A2B3C"/>
                </a:solidFill>
                <a:latin typeface="Calibri" pitchFamily="34" charset="0"/>
                <a:ea typeface="Calibri" pitchFamily="34" charset="-122"/>
                <a:cs typeface="Calibri" pitchFamily="34" charset="-120"/>
              </a:rPr>
              <a:t>Generic</a:t>
            </a:r>
            <a:endParaRPr lang="en-US" sz="1100" dirty="0"/>
          </a:p>
        </p:txBody>
      </p:sp>
      <p:sp>
        <p:nvSpPr>
          <p:cNvPr id="9" name="Text 7"/>
          <p:cNvSpPr/>
          <p:nvPr/>
        </p:nvSpPr>
        <p:spPr>
          <a:xfrm>
            <a:off x="228600" y="3063240"/>
            <a:ext cx="1682496" cy="219456"/>
          </a:xfrm>
          <a:prstGeom prst="rect">
            <a:avLst/>
          </a:prstGeom>
          <a:noFill/>
          <a:ln/>
        </p:spPr>
        <p:txBody>
          <a:bodyPr wrap="square" rtlCol="0" anchor="ctr"/>
          <a:lstStyle/>
          <a:p>
            <a:pPr marL="0" indent="0" algn="ctr">
              <a:buNone/>
            </a:pPr>
            <a:r>
              <a:rPr lang="en-US" sz="750" i="1" dirty="0">
                <a:solidFill>
                  <a:srgbClr val="6B7B8D"/>
                </a:solidFill>
                <a:latin typeface="Calibri" pitchFamily="34" charset="0"/>
                <a:ea typeface="Calibri" pitchFamily="34" charset="-122"/>
                <a:cs typeface="Calibri" pitchFamily="34" charset="-120"/>
              </a:rPr>
              <a:t>Any vendor could say this</a:t>
            </a:r>
            <a:endParaRPr lang="en-US" sz="750" dirty="0"/>
          </a:p>
        </p:txBody>
      </p:sp>
      <p:sp>
        <p:nvSpPr>
          <p:cNvPr id="10" name="Shape 8"/>
          <p:cNvSpPr/>
          <p:nvPr/>
        </p:nvSpPr>
        <p:spPr>
          <a:xfrm>
            <a:off x="365760" y="3685032"/>
            <a:ext cx="1408176" cy="237744"/>
          </a:xfrm>
          <a:prstGeom prst="rect">
            <a:avLst/>
          </a:prstGeom>
          <a:solidFill>
            <a:srgbClr val="0F2B5B"/>
          </a:solidFill>
          <a:ln w="12700">
            <a:solidFill>
              <a:srgbClr val="0F2B5B"/>
            </a:solidFill>
            <a:prstDash val="solid"/>
          </a:ln>
        </p:spPr>
        <p:txBody>
          <a:bodyPr/>
          <a:lstStyle/>
          <a:p>
            <a:endParaRPr lang="en-US"/>
          </a:p>
        </p:txBody>
      </p:sp>
      <p:sp>
        <p:nvSpPr>
          <p:cNvPr id="11" name="Text 9"/>
          <p:cNvSpPr/>
          <p:nvPr/>
        </p:nvSpPr>
        <p:spPr>
          <a:xfrm>
            <a:off x="365760" y="3694176"/>
            <a:ext cx="1408176" cy="219456"/>
          </a:xfrm>
          <a:prstGeom prst="rect">
            <a:avLst/>
          </a:prstGeom>
          <a:noFill/>
          <a:ln/>
        </p:spPr>
        <p:txBody>
          <a:bodyPr wrap="square" rtlCol="0" anchor="ctr"/>
          <a:lstStyle/>
          <a:p>
            <a:pPr marL="0" indent="0" algn="ctr">
              <a:buNone/>
            </a:pPr>
            <a:r>
              <a:rPr lang="en-US" sz="850" dirty="0">
                <a:solidFill>
                  <a:srgbClr val="FFFFFF"/>
                </a:solidFill>
                <a:latin typeface="Calibri" pitchFamily="34" charset="0"/>
                <a:ea typeface="Calibri" pitchFamily="34" charset="-122"/>
                <a:cs typeface="Calibri" pitchFamily="34" charset="-120"/>
              </a:rPr>
              <a:t>AI territory</a:t>
            </a:r>
            <a:endParaRPr lang="en-US" sz="850" dirty="0"/>
          </a:p>
        </p:txBody>
      </p:sp>
      <p:sp>
        <p:nvSpPr>
          <p:cNvPr id="12" name="Shape 10"/>
          <p:cNvSpPr/>
          <p:nvPr/>
        </p:nvSpPr>
        <p:spPr>
          <a:xfrm>
            <a:off x="1947672" y="3063240"/>
            <a:ext cx="1682496" cy="1188720"/>
          </a:xfrm>
          <a:prstGeom prst="rect">
            <a:avLst/>
          </a:prstGeom>
          <a:solidFill>
            <a:srgbClr val="5A8FA8"/>
          </a:solidFill>
          <a:ln w="12700">
            <a:solidFill>
              <a:srgbClr val="5A8FA8"/>
            </a:solidFill>
            <a:prstDash val="solid"/>
          </a:ln>
        </p:spPr>
        <p:txBody>
          <a:bodyPr/>
          <a:lstStyle/>
          <a:p>
            <a:endParaRPr lang="en-US"/>
          </a:p>
        </p:txBody>
      </p:sp>
      <p:sp>
        <p:nvSpPr>
          <p:cNvPr id="13" name="Text 11"/>
          <p:cNvSpPr/>
          <p:nvPr/>
        </p:nvSpPr>
        <p:spPr>
          <a:xfrm>
            <a:off x="1947672" y="2743200"/>
            <a:ext cx="1682496" cy="274320"/>
          </a:xfrm>
          <a:prstGeom prst="rect">
            <a:avLst/>
          </a:prstGeom>
          <a:noFill/>
          <a:ln/>
        </p:spPr>
        <p:txBody>
          <a:bodyPr wrap="square" rtlCol="0" anchor="ctr"/>
          <a:lstStyle/>
          <a:p>
            <a:pPr marL="0" indent="0" algn="ctr">
              <a:buNone/>
            </a:pPr>
            <a:r>
              <a:rPr lang="en-US" sz="1100" b="1" dirty="0">
                <a:solidFill>
                  <a:srgbClr val="1A2B3C"/>
                </a:solidFill>
                <a:latin typeface="Calibri" pitchFamily="34" charset="0"/>
                <a:ea typeface="Calibri" pitchFamily="34" charset="-122"/>
                <a:cs typeface="Calibri" pitchFamily="34" charset="-120"/>
              </a:rPr>
              <a:t>Informed</a:t>
            </a:r>
            <a:endParaRPr lang="en-US" sz="1100" dirty="0"/>
          </a:p>
        </p:txBody>
      </p:sp>
      <p:sp>
        <p:nvSpPr>
          <p:cNvPr id="14" name="Text 12"/>
          <p:cNvSpPr/>
          <p:nvPr/>
        </p:nvSpPr>
        <p:spPr>
          <a:xfrm>
            <a:off x="1947672" y="2514600"/>
            <a:ext cx="1682496" cy="219456"/>
          </a:xfrm>
          <a:prstGeom prst="rect">
            <a:avLst/>
          </a:prstGeom>
          <a:noFill/>
          <a:ln/>
        </p:spPr>
        <p:txBody>
          <a:bodyPr wrap="square" rtlCol="0" anchor="ctr"/>
          <a:lstStyle/>
          <a:p>
            <a:pPr marL="0" indent="0" algn="ctr">
              <a:buNone/>
            </a:pPr>
            <a:r>
              <a:rPr lang="en-US" sz="750" i="1" dirty="0">
                <a:solidFill>
                  <a:srgbClr val="6B7B8D"/>
                </a:solidFill>
                <a:latin typeface="Calibri" pitchFamily="34" charset="0"/>
                <a:ea typeface="Calibri" pitchFamily="34" charset="-122"/>
                <a:cs typeface="Calibri" pitchFamily="34" charset="-120"/>
              </a:rPr>
              <a:t>Correct but impersonal</a:t>
            </a:r>
            <a:endParaRPr lang="en-US" sz="750" dirty="0"/>
          </a:p>
        </p:txBody>
      </p:sp>
      <p:sp>
        <p:nvSpPr>
          <p:cNvPr id="15" name="Shape 13"/>
          <p:cNvSpPr/>
          <p:nvPr/>
        </p:nvSpPr>
        <p:spPr>
          <a:xfrm>
            <a:off x="2084832" y="3136392"/>
            <a:ext cx="1408176" cy="237744"/>
          </a:xfrm>
          <a:prstGeom prst="rect">
            <a:avLst/>
          </a:prstGeom>
          <a:solidFill>
            <a:srgbClr val="0F2B5B"/>
          </a:solidFill>
          <a:ln w="12700">
            <a:solidFill>
              <a:srgbClr val="0F2B5B"/>
            </a:solidFill>
            <a:prstDash val="solid"/>
          </a:ln>
        </p:spPr>
        <p:txBody>
          <a:bodyPr/>
          <a:lstStyle/>
          <a:p>
            <a:endParaRPr lang="en-US"/>
          </a:p>
        </p:txBody>
      </p:sp>
      <p:sp>
        <p:nvSpPr>
          <p:cNvPr id="16" name="Text 14"/>
          <p:cNvSpPr/>
          <p:nvPr/>
        </p:nvSpPr>
        <p:spPr>
          <a:xfrm>
            <a:off x="2084832" y="3145536"/>
            <a:ext cx="1408176" cy="219456"/>
          </a:xfrm>
          <a:prstGeom prst="rect">
            <a:avLst/>
          </a:prstGeom>
          <a:noFill/>
          <a:ln/>
        </p:spPr>
        <p:txBody>
          <a:bodyPr wrap="square" rtlCol="0" anchor="ctr"/>
          <a:lstStyle/>
          <a:p>
            <a:pPr marL="0" indent="0" algn="ctr">
              <a:buNone/>
            </a:pPr>
            <a:r>
              <a:rPr lang="en-US" sz="850" dirty="0">
                <a:solidFill>
                  <a:srgbClr val="FFFFFF"/>
                </a:solidFill>
                <a:latin typeface="Calibri" pitchFamily="34" charset="0"/>
                <a:ea typeface="Calibri" pitchFamily="34" charset="-122"/>
                <a:cs typeface="Calibri" pitchFamily="34" charset="-120"/>
              </a:rPr>
              <a:t>AI territory</a:t>
            </a:r>
            <a:endParaRPr lang="en-US" sz="850" dirty="0"/>
          </a:p>
        </p:txBody>
      </p:sp>
      <p:sp>
        <p:nvSpPr>
          <p:cNvPr id="17" name="Shape 15"/>
          <p:cNvSpPr/>
          <p:nvPr/>
        </p:nvSpPr>
        <p:spPr>
          <a:xfrm>
            <a:off x="3666744" y="2514600"/>
            <a:ext cx="1682496" cy="1737360"/>
          </a:xfrm>
          <a:prstGeom prst="rect">
            <a:avLst/>
          </a:prstGeom>
          <a:solidFill>
            <a:srgbClr val="1A4A8A"/>
          </a:solidFill>
          <a:ln w="12700">
            <a:solidFill>
              <a:srgbClr val="1A4A8A"/>
            </a:solidFill>
            <a:prstDash val="solid"/>
          </a:ln>
        </p:spPr>
        <p:txBody>
          <a:bodyPr/>
          <a:lstStyle/>
          <a:p>
            <a:endParaRPr lang="en-US"/>
          </a:p>
        </p:txBody>
      </p:sp>
      <p:sp>
        <p:nvSpPr>
          <p:cNvPr id="18" name="Text 16"/>
          <p:cNvSpPr/>
          <p:nvPr/>
        </p:nvSpPr>
        <p:spPr>
          <a:xfrm>
            <a:off x="3666744" y="2194560"/>
            <a:ext cx="1682496" cy="274320"/>
          </a:xfrm>
          <a:prstGeom prst="rect">
            <a:avLst/>
          </a:prstGeom>
          <a:noFill/>
          <a:ln/>
        </p:spPr>
        <p:txBody>
          <a:bodyPr wrap="square" rtlCol="0" anchor="ctr"/>
          <a:lstStyle/>
          <a:p>
            <a:pPr marL="0" indent="0" algn="ctr">
              <a:buNone/>
            </a:pPr>
            <a:r>
              <a:rPr lang="en-US" sz="1100" b="1" dirty="0">
                <a:solidFill>
                  <a:srgbClr val="1A2B3C"/>
                </a:solidFill>
                <a:latin typeface="Calibri" pitchFamily="34" charset="0"/>
                <a:ea typeface="Calibri" pitchFamily="34" charset="-122"/>
                <a:cs typeface="Calibri" pitchFamily="34" charset="-120"/>
              </a:rPr>
              <a:t>Contextualized</a:t>
            </a:r>
            <a:endParaRPr lang="en-US" sz="1100" dirty="0"/>
          </a:p>
        </p:txBody>
      </p:sp>
      <p:sp>
        <p:nvSpPr>
          <p:cNvPr id="19" name="Text 17"/>
          <p:cNvSpPr/>
          <p:nvPr/>
        </p:nvSpPr>
        <p:spPr>
          <a:xfrm>
            <a:off x="3666744" y="1965960"/>
            <a:ext cx="1682496" cy="219456"/>
          </a:xfrm>
          <a:prstGeom prst="rect">
            <a:avLst/>
          </a:prstGeom>
          <a:noFill/>
          <a:ln/>
        </p:spPr>
        <p:txBody>
          <a:bodyPr wrap="square" rtlCol="0" anchor="ctr"/>
          <a:lstStyle/>
          <a:p>
            <a:pPr marL="0" indent="0" algn="ctr">
              <a:buNone/>
            </a:pPr>
            <a:r>
              <a:rPr lang="en-US" sz="750" i="1" dirty="0">
                <a:solidFill>
                  <a:srgbClr val="6B7B8D"/>
                </a:solidFill>
                <a:latin typeface="Calibri" pitchFamily="34" charset="0"/>
                <a:ea typeface="Calibri" pitchFamily="34" charset="-122"/>
                <a:cs typeface="Calibri" pitchFamily="34" charset="-120"/>
              </a:rPr>
              <a:t>Relevant to this buyer type</a:t>
            </a:r>
            <a:endParaRPr lang="en-US" sz="750" dirty="0"/>
          </a:p>
        </p:txBody>
      </p:sp>
      <p:sp>
        <p:nvSpPr>
          <p:cNvPr id="20" name="Shape 18"/>
          <p:cNvSpPr/>
          <p:nvPr/>
        </p:nvSpPr>
        <p:spPr>
          <a:xfrm>
            <a:off x="3803904" y="2587752"/>
            <a:ext cx="1408176" cy="237744"/>
          </a:xfrm>
          <a:prstGeom prst="rect">
            <a:avLst/>
          </a:prstGeom>
          <a:solidFill>
            <a:srgbClr val="0F2B5B"/>
          </a:solidFill>
          <a:ln w="12700">
            <a:solidFill>
              <a:srgbClr val="0F2B5B"/>
            </a:solidFill>
            <a:prstDash val="solid"/>
          </a:ln>
        </p:spPr>
        <p:txBody>
          <a:bodyPr/>
          <a:lstStyle/>
          <a:p>
            <a:endParaRPr lang="en-US"/>
          </a:p>
        </p:txBody>
      </p:sp>
      <p:sp>
        <p:nvSpPr>
          <p:cNvPr id="21" name="Text 19"/>
          <p:cNvSpPr/>
          <p:nvPr/>
        </p:nvSpPr>
        <p:spPr>
          <a:xfrm>
            <a:off x="3803904" y="2596896"/>
            <a:ext cx="1408176" cy="219456"/>
          </a:xfrm>
          <a:prstGeom prst="rect">
            <a:avLst/>
          </a:prstGeom>
          <a:noFill/>
          <a:ln/>
        </p:spPr>
        <p:txBody>
          <a:bodyPr wrap="square" rtlCol="0" anchor="ctr"/>
          <a:lstStyle/>
          <a:p>
            <a:pPr marL="0" indent="0" algn="ctr">
              <a:buNone/>
            </a:pPr>
            <a:r>
              <a:rPr lang="en-US" sz="850" dirty="0">
                <a:solidFill>
                  <a:srgbClr val="FFFFFF"/>
                </a:solidFill>
                <a:latin typeface="Calibri" pitchFamily="34" charset="0"/>
                <a:ea typeface="Calibri" pitchFamily="34" charset="-122"/>
                <a:cs typeface="Calibri" pitchFamily="34" charset="-120"/>
              </a:rPr>
              <a:t>AI territory</a:t>
            </a:r>
            <a:endParaRPr lang="en-US" sz="850" dirty="0"/>
          </a:p>
        </p:txBody>
      </p:sp>
      <p:sp>
        <p:nvSpPr>
          <p:cNvPr id="22" name="Shape 20"/>
          <p:cNvSpPr/>
          <p:nvPr/>
        </p:nvSpPr>
        <p:spPr>
          <a:xfrm>
            <a:off x="3803904" y="2898648"/>
            <a:ext cx="1408176" cy="237744"/>
          </a:xfrm>
          <a:prstGeom prst="rect">
            <a:avLst/>
          </a:prstGeom>
          <a:solidFill>
            <a:srgbClr val="D4790A"/>
          </a:solidFill>
          <a:ln w="12700">
            <a:solidFill>
              <a:srgbClr val="D4790A"/>
            </a:solidFill>
            <a:prstDash val="solid"/>
          </a:ln>
        </p:spPr>
        <p:txBody>
          <a:bodyPr/>
          <a:lstStyle/>
          <a:p>
            <a:endParaRPr lang="en-US"/>
          </a:p>
        </p:txBody>
      </p:sp>
      <p:sp>
        <p:nvSpPr>
          <p:cNvPr id="23" name="Text 21"/>
          <p:cNvSpPr/>
          <p:nvPr/>
        </p:nvSpPr>
        <p:spPr>
          <a:xfrm>
            <a:off x="3803904" y="2907792"/>
            <a:ext cx="1408176" cy="219456"/>
          </a:xfrm>
          <a:prstGeom prst="rect">
            <a:avLst/>
          </a:prstGeom>
          <a:noFill/>
          <a:ln/>
        </p:spPr>
        <p:txBody>
          <a:bodyPr wrap="square" rtlCol="0" anchor="ctr"/>
          <a:lstStyle/>
          <a:p>
            <a:pPr marL="0" indent="0" algn="ctr">
              <a:buNone/>
            </a:pPr>
            <a:r>
              <a:rPr lang="en-US" sz="850" dirty="0">
                <a:solidFill>
                  <a:srgbClr val="FFFFFF"/>
                </a:solidFill>
                <a:latin typeface="Calibri" pitchFamily="34" charset="0"/>
                <a:ea typeface="Calibri" pitchFamily="34" charset="-122"/>
                <a:cs typeface="Calibri" pitchFamily="34" charset="-120"/>
              </a:rPr>
              <a:t>Human territory</a:t>
            </a:r>
            <a:endParaRPr lang="en-US" sz="850" dirty="0"/>
          </a:p>
        </p:txBody>
      </p:sp>
      <p:sp>
        <p:nvSpPr>
          <p:cNvPr id="24" name="Shape 22"/>
          <p:cNvSpPr/>
          <p:nvPr/>
        </p:nvSpPr>
        <p:spPr>
          <a:xfrm>
            <a:off x="5385816" y="1965960"/>
            <a:ext cx="1682496" cy="2286000"/>
          </a:xfrm>
          <a:prstGeom prst="rect">
            <a:avLst/>
          </a:prstGeom>
          <a:solidFill>
            <a:srgbClr val="D4790A"/>
          </a:solidFill>
          <a:ln w="12700">
            <a:solidFill>
              <a:srgbClr val="D4790A"/>
            </a:solidFill>
            <a:prstDash val="solid"/>
          </a:ln>
        </p:spPr>
        <p:txBody>
          <a:bodyPr/>
          <a:lstStyle/>
          <a:p>
            <a:endParaRPr lang="en-US"/>
          </a:p>
        </p:txBody>
      </p:sp>
      <p:sp>
        <p:nvSpPr>
          <p:cNvPr id="25" name="Text 23"/>
          <p:cNvSpPr/>
          <p:nvPr/>
        </p:nvSpPr>
        <p:spPr>
          <a:xfrm>
            <a:off x="5385816" y="1645920"/>
            <a:ext cx="1682496" cy="274320"/>
          </a:xfrm>
          <a:prstGeom prst="rect">
            <a:avLst/>
          </a:prstGeom>
          <a:noFill/>
          <a:ln/>
        </p:spPr>
        <p:txBody>
          <a:bodyPr wrap="square" rtlCol="0" anchor="ctr"/>
          <a:lstStyle/>
          <a:p>
            <a:pPr marL="0" indent="0" algn="ctr">
              <a:buNone/>
            </a:pPr>
            <a:r>
              <a:rPr lang="en-US" sz="1100" b="1" dirty="0">
                <a:solidFill>
                  <a:srgbClr val="1A2B3C"/>
                </a:solidFill>
                <a:latin typeface="Calibri" pitchFamily="34" charset="0"/>
                <a:ea typeface="Calibri" pitchFamily="34" charset="-122"/>
                <a:cs typeface="Calibri" pitchFamily="34" charset="-120"/>
              </a:rPr>
              <a:t>Specific</a:t>
            </a:r>
            <a:endParaRPr lang="en-US" sz="1100" dirty="0"/>
          </a:p>
        </p:txBody>
      </p:sp>
      <p:sp>
        <p:nvSpPr>
          <p:cNvPr id="26" name="Text 24"/>
          <p:cNvSpPr/>
          <p:nvPr/>
        </p:nvSpPr>
        <p:spPr>
          <a:xfrm>
            <a:off x="5385816" y="1417320"/>
            <a:ext cx="1682496" cy="219456"/>
          </a:xfrm>
          <a:prstGeom prst="rect">
            <a:avLst/>
          </a:prstGeom>
          <a:noFill/>
          <a:ln/>
        </p:spPr>
        <p:txBody>
          <a:bodyPr wrap="square" rtlCol="0" anchor="ctr"/>
          <a:lstStyle/>
          <a:p>
            <a:pPr marL="0" indent="0" algn="ctr">
              <a:buNone/>
            </a:pPr>
            <a:r>
              <a:rPr lang="en-US" sz="750" i="1" dirty="0">
                <a:solidFill>
                  <a:srgbClr val="6B7B8D"/>
                </a:solidFill>
                <a:latin typeface="Calibri" pitchFamily="34" charset="0"/>
                <a:ea typeface="Calibri" pitchFamily="34" charset="-122"/>
                <a:cs typeface="Calibri" pitchFamily="34" charset="-120"/>
              </a:rPr>
              <a:t>Named characters, real numbers</a:t>
            </a:r>
            <a:endParaRPr lang="en-US" sz="750" dirty="0"/>
          </a:p>
        </p:txBody>
      </p:sp>
      <p:sp>
        <p:nvSpPr>
          <p:cNvPr id="27" name="Shape 25"/>
          <p:cNvSpPr/>
          <p:nvPr/>
        </p:nvSpPr>
        <p:spPr>
          <a:xfrm>
            <a:off x="5522976" y="2039112"/>
            <a:ext cx="1408176" cy="237744"/>
          </a:xfrm>
          <a:prstGeom prst="rect">
            <a:avLst/>
          </a:prstGeom>
          <a:solidFill>
            <a:srgbClr val="D4790A"/>
          </a:solidFill>
          <a:ln w="12700">
            <a:solidFill>
              <a:srgbClr val="D4790A"/>
            </a:solidFill>
            <a:prstDash val="solid"/>
          </a:ln>
        </p:spPr>
        <p:txBody>
          <a:bodyPr/>
          <a:lstStyle/>
          <a:p>
            <a:endParaRPr lang="en-US"/>
          </a:p>
        </p:txBody>
      </p:sp>
      <p:sp>
        <p:nvSpPr>
          <p:cNvPr id="28" name="Text 26"/>
          <p:cNvSpPr/>
          <p:nvPr/>
        </p:nvSpPr>
        <p:spPr>
          <a:xfrm>
            <a:off x="5522976" y="2048256"/>
            <a:ext cx="1408176" cy="219456"/>
          </a:xfrm>
          <a:prstGeom prst="rect">
            <a:avLst/>
          </a:prstGeom>
          <a:noFill/>
          <a:ln/>
        </p:spPr>
        <p:txBody>
          <a:bodyPr wrap="square" rtlCol="0" anchor="ctr"/>
          <a:lstStyle/>
          <a:p>
            <a:pPr marL="0" indent="0" algn="ctr">
              <a:buNone/>
            </a:pPr>
            <a:r>
              <a:rPr lang="en-US" sz="850" dirty="0">
                <a:solidFill>
                  <a:srgbClr val="FFFFFF"/>
                </a:solidFill>
                <a:latin typeface="Calibri" pitchFamily="34" charset="0"/>
                <a:ea typeface="Calibri" pitchFamily="34" charset="-122"/>
                <a:cs typeface="Calibri" pitchFamily="34" charset="-120"/>
              </a:rPr>
              <a:t>Human territory</a:t>
            </a:r>
            <a:endParaRPr lang="en-US" sz="850" dirty="0"/>
          </a:p>
        </p:txBody>
      </p:sp>
      <p:sp>
        <p:nvSpPr>
          <p:cNvPr id="29" name="Shape 27"/>
          <p:cNvSpPr/>
          <p:nvPr/>
        </p:nvSpPr>
        <p:spPr>
          <a:xfrm>
            <a:off x="7104888" y="1417320"/>
            <a:ext cx="1682496" cy="2834640"/>
          </a:xfrm>
          <a:prstGeom prst="rect">
            <a:avLst/>
          </a:prstGeom>
          <a:solidFill>
            <a:srgbClr val="8B4A12"/>
          </a:solidFill>
          <a:ln w="12700">
            <a:solidFill>
              <a:srgbClr val="8B4A12"/>
            </a:solidFill>
            <a:prstDash val="solid"/>
          </a:ln>
        </p:spPr>
        <p:txBody>
          <a:bodyPr/>
          <a:lstStyle/>
          <a:p>
            <a:endParaRPr lang="en-US"/>
          </a:p>
        </p:txBody>
      </p:sp>
      <p:sp>
        <p:nvSpPr>
          <p:cNvPr id="30" name="Text 28"/>
          <p:cNvSpPr/>
          <p:nvPr/>
        </p:nvSpPr>
        <p:spPr>
          <a:xfrm>
            <a:off x="7104888" y="1097280"/>
            <a:ext cx="1682496" cy="274320"/>
          </a:xfrm>
          <a:prstGeom prst="rect">
            <a:avLst/>
          </a:prstGeom>
          <a:noFill/>
          <a:ln/>
        </p:spPr>
        <p:txBody>
          <a:bodyPr wrap="square" rtlCol="0" anchor="ctr"/>
          <a:lstStyle/>
          <a:p>
            <a:pPr marL="0" indent="0" algn="ctr">
              <a:buNone/>
            </a:pPr>
            <a:r>
              <a:rPr lang="en-US" sz="1100" b="1" dirty="0">
                <a:solidFill>
                  <a:srgbClr val="1A2B3C"/>
                </a:solidFill>
                <a:latin typeface="Calibri" pitchFamily="34" charset="0"/>
                <a:ea typeface="Calibri" pitchFamily="34" charset="-122"/>
                <a:cs typeface="Calibri" pitchFamily="34" charset="-120"/>
              </a:rPr>
              <a:t>Resonant</a:t>
            </a:r>
            <a:endParaRPr lang="en-US" sz="1100" dirty="0"/>
          </a:p>
        </p:txBody>
      </p:sp>
      <p:sp>
        <p:nvSpPr>
          <p:cNvPr id="31" name="Text 29"/>
          <p:cNvSpPr/>
          <p:nvPr/>
        </p:nvSpPr>
        <p:spPr>
          <a:xfrm>
            <a:off x="7104888" y="868680"/>
            <a:ext cx="1682496" cy="219456"/>
          </a:xfrm>
          <a:prstGeom prst="rect">
            <a:avLst/>
          </a:prstGeom>
          <a:noFill/>
          <a:ln/>
        </p:spPr>
        <p:txBody>
          <a:bodyPr wrap="square" rtlCol="0" anchor="ctr"/>
          <a:lstStyle/>
          <a:p>
            <a:pPr marL="0" indent="0" algn="ctr">
              <a:buNone/>
            </a:pPr>
            <a:r>
              <a:rPr lang="en-US" sz="750" i="1" dirty="0">
                <a:solidFill>
                  <a:srgbClr val="6B7B8D"/>
                </a:solidFill>
                <a:latin typeface="Calibri" pitchFamily="34" charset="0"/>
                <a:ea typeface="Calibri" pitchFamily="34" charset="-122"/>
                <a:cs typeface="Calibri" pitchFamily="34" charset="-120"/>
              </a:rPr>
              <a:t>Changes how the buyer sees themselves</a:t>
            </a:r>
            <a:endParaRPr lang="en-US" sz="750" dirty="0"/>
          </a:p>
        </p:txBody>
      </p:sp>
      <p:sp>
        <p:nvSpPr>
          <p:cNvPr id="32" name="Shape 30"/>
          <p:cNvSpPr/>
          <p:nvPr/>
        </p:nvSpPr>
        <p:spPr>
          <a:xfrm>
            <a:off x="7242048" y="1490472"/>
            <a:ext cx="1408176" cy="237744"/>
          </a:xfrm>
          <a:prstGeom prst="rect">
            <a:avLst/>
          </a:prstGeom>
          <a:solidFill>
            <a:srgbClr val="D4790A"/>
          </a:solidFill>
          <a:ln w="12700">
            <a:solidFill>
              <a:srgbClr val="D4790A"/>
            </a:solidFill>
            <a:prstDash val="solid"/>
          </a:ln>
        </p:spPr>
        <p:txBody>
          <a:bodyPr/>
          <a:lstStyle/>
          <a:p>
            <a:endParaRPr lang="en-US"/>
          </a:p>
        </p:txBody>
      </p:sp>
      <p:sp>
        <p:nvSpPr>
          <p:cNvPr id="33" name="Text 31"/>
          <p:cNvSpPr/>
          <p:nvPr/>
        </p:nvSpPr>
        <p:spPr>
          <a:xfrm>
            <a:off x="7242048" y="1499616"/>
            <a:ext cx="1408176" cy="219456"/>
          </a:xfrm>
          <a:prstGeom prst="rect">
            <a:avLst/>
          </a:prstGeom>
          <a:noFill/>
          <a:ln/>
        </p:spPr>
        <p:txBody>
          <a:bodyPr wrap="square" rtlCol="0" anchor="ctr"/>
          <a:lstStyle/>
          <a:p>
            <a:pPr marL="0" indent="0" algn="ctr">
              <a:buNone/>
            </a:pPr>
            <a:r>
              <a:rPr lang="en-US" sz="850" dirty="0">
                <a:solidFill>
                  <a:srgbClr val="FFFFFF"/>
                </a:solidFill>
                <a:latin typeface="Calibri" pitchFamily="34" charset="0"/>
                <a:ea typeface="Calibri" pitchFamily="34" charset="-122"/>
                <a:cs typeface="Calibri" pitchFamily="34" charset="-120"/>
              </a:rPr>
              <a:t>Human territory</a:t>
            </a:r>
            <a:endParaRPr lang="en-US" sz="850" dirty="0"/>
          </a:p>
        </p:txBody>
      </p:sp>
      <p:sp>
        <p:nvSpPr>
          <p:cNvPr id="34" name="Shape 32"/>
          <p:cNvSpPr/>
          <p:nvPr/>
        </p:nvSpPr>
        <p:spPr>
          <a:xfrm>
            <a:off x="228600" y="4251960"/>
            <a:ext cx="8595360" cy="27432"/>
          </a:xfrm>
          <a:prstGeom prst="rect">
            <a:avLst/>
          </a:prstGeom>
          <a:solidFill>
            <a:srgbClr val="E0E8F0"/>
          </a:solidFill>
          <a:ln/>
        </p:spPr>
        <p:txBody>
          <a:bodyPr/>
          <a:lstStyle/>
          <a:p>
            <a:endParaRPr lang="en-US"/>
          </a:p>
        </p:txBody>
      </p:sp>
      <p:sp>
        <p:nvSpPr>
          <p:cNvPr id="35" name="Text 33"/>
          <p:cNvSpPr/>
          <p:nvPr/>
        </p:nvSpPr>
        <p:spPr>
          <a:xfrm>
            <a:off x="228600" y="4297680"/>
            <a:ext cx="3474720" cy="201168"/>
          </a:xfrm>
          <a:prstGeom prst="rect">
            <a:avLst/>
          </a:prstGeom>
          <a:noFill/>
          <a:ln/>
        </p:spPr>
        <p:txBody>
          <a:bodyPr wrap="square" rtlCol="0" anchor="ctr"/>
          <a:lstStyle/>
          <a:p>
            <a:pPr marL="0" indent="0">
              <a:buNone/>
            </a:pPr>
            <a:r>
              <a:rPr lang="en-US" sz="850" i="1" dirty="0">
                <a:solidFill>
                  <a:srgbClr val="6B7B8D"/>
                </a:solidFill>
                <a:latin typeface="Calibri" pitchFamily="34" charset="0"/>
                <a:ea typeface="Calibri" pitchFamily="34" charset="-122"/>
                <a:cs typeface="Calibri" pitchFamily="34" charset="-120"/>
              </a:rPr>
              <a:t>← AI produces this reliably</a:t>
            </a:r>
            <a:endParaRPr lang="en-US" sz="850" dirty="0"/>
          </a:p>
        </p:txBody>
      </p:sp>
      <p:sp>
        <p:nvSpPr>
          <p:cNvPr id="36" name="Text 34"/>
          <p:cNvSpPr/>
          <p:nvPr/>
        </p:nvSpPr>
        <p:spPr>
          <a:xfrm>
            <a:off x="5303520" y="4297680"/>
            <a:ext cx="3474720" cy="201168"/>
          </a:xfrm>
          <a:prstGeom prst="rect">
            <a:avLst/>
          </a:prstGeom>
          <a:noFill/>
          <a:ln/>
        </p:spPr>
        <p:txBody>
          <a:bodyPr wrap="square" rtlCol="0" anchor="ctr"/>
          <a:lstStyle/>
          <a:p>
            <a:pPr marL="0" indent="0" algn="r">
              <a:buNone/>
            </a:pPr>
            <a:r>
              <a:rPr lang="en-US" sz="850" i="1" dirty="0">
                <a:solidFill>
                  <a:srgbClr val="D4790A"/>
                </a:solidFill>
                <a:latin typeface="Calibri" pitchFamily="34" charset="0"/>
                <a:ea typeface="Calibri" pitchFamily="34" charset="-122"/>
                <a:cs typeface="Calibri" pitchFamily="34" charset="-120"/>
              </a:rPr>
              <a:t>Only humans own this →</a:t>
            </a:r>
            <a:endParaRPr lang="en-US" sz="850" dirty="0"/>
          </a:p>
        </p:txBody>
      </p:sp>
      <p:sp>
        <p:nvSpPr>
          <p:cNvPr id="37" name="Shape 35"/>
          <p:cNvSpPr/>
          <p:nvPr/>
        </p:nvSpPr>
        <p:spPr>
          <a:xfrm>
            <a:off x="228600" y="4544568"/>
            <a:ext cx="1682496" cy="1051560"/>
          </a:xfrm>
          <a:prstGeom prst="rect">
            <a:avLst/>
          </a:prstGeom>
          <a:solidFill>
            <a:srgbClr val="F4F7FB"/>
          </a:solidFill>
          <a:ln w="12700">
            <a:solidFill>
              <a:srgbClr val="E0E8F0"/>
            </a:solidFill>
            <a:prstDash val="solid"/>
          </a:ln>
        </p:spPr>
        <p:txBody>
          <a:bodyPr/>
          <a:lstStyle/>
          <a:p>
            <a:endParaRPr lang="en-US"/>
          </a:p>
        </p:txBody>
      </p:sp>
      <p:sp>
        <p:nvSpPr>
          <p:cNvPr id="38" name="Text 36"/>
          <p:cNvSpPr/>
          <p:nvPr/>
        </p:nvSpPr>
        <p:spPr>
          <a:xfrm>
            <a:off x="283464" y="4581144"/>
            <a:ext cx="1572768" cy="960120"/>
          </a:xfrm>
          <a:prstGeom prst="rect">
            <a:avLst/>
          </a:prstGeom>
          <a:noFill/>
          <a:ln/>
        </p:spPr>
        <p:txBody>
          <a:bodyPr wrap="square" rtlCol="0" anchor="t"/>
          <a:lstStyle/>
          <a:p>
            <a:pPr marL="0" indent="0">
              <a:buNone/>
            </a:pPr>
            <a:r>
              <a:rPr lang="en-US" sz="800" i="1" dirty="0">
                <a:solidFill>
                  <a:srgbClr val="1A2B3C"/>
                </a:solidFill>
                <a:latin typeface="Georgia" pitchFamily="34" charset="0"/>
                <a:ea typeface="Georgia" pitchFamily="34" charset="-122"/>
                <a:cs typeface="Georgia" pitchFamily="34" charset="-120"/>
              </a:rPr>
              <a:t>'Our platform helps teams work faster.'</a:t>
            </a:r>
            <a:endParaRPr lang="en-US" sz="800" dirty="0"/>
          </a:p>
        </p:txBody>
      </p:sp>
      <p:sp>
        <p:nvSpPr>
          <p:cNvPr id="39" name="Shape 37"/>
          <p:cNvSpPr/>
          <p:nvPr/>
        </p:nvSpPr>
        <p:spPr>
          <a:xfrm>
            <a:off x="1947672" y="4544568"/>
            <a:ext cx="1682496" cy="1051560"/>
          </a:xfrm>
          <a:prstGeom prst="rect">
            <a:avLst/>
          </a:prstGeom>
          <a:solidFill>
            <a:srgbClr val="F4F7FB"/>
          </a:solidFill>
          <a:ln w="12700">
            <a:solidFill>
              <a:srgbClr val="E0E8F0"/>
            </a:solidFill>
            <a:prstDash val="solid"/>
          </a:ln>
        </p:spPr>
        <p:txBody>
          <a:bodyPr/>
          <a:lstStyle/>
          <a:p>
            <a:endParaRPr lang="en-US"/>
          </a:p>
        </p:txBody>
      </p:sp>
      <p:sp>
        <p:nvSpPr>
          <p:cNvPr id="40" name="Text 38"/>
          <p:cNvSpPr/>
          <p:nvPr/>
        </p:nvSpPr>
        <p:spPr>
          <a:xfrm>
            <a:off x="2002536" y="4581144"/>
            <a:ext cx="1572768" cy="960120"/>
          </a:xfrm>
          <a:prstGeom prst="rect">
            <a:avLst/>
          </a:prstGeom>
          <a:noFill/>
          <a:ln/>
        </p:spPr>
        <p:txBody>
          <a:bodyPr wrap="square" rtlCol="0" anchor="t"/>
          <a:lstStyle/>
          <a:p>
            <a:pPr marL="0" indent="0">
              <a:buNone/>
            </a:pPr>
            <a:r>
              <a:rPr lang="en-US" sz="800" i="1" dirty="0">
                <a:solidFill>
                  <a:srgbClr val="1A2B3C"/>
                </a:solidFill>
                <a:latin typeface="Georgia" pitchFamily="34" charset="0"/>
                <a:ea typeface="Georgia" pitchFamily="34" charset="-122"/>
                <a:cs typeface="Georgia" pitchFamily="34" charset="-120"/>
              </a:rPr>
              <a:t>'Enterprise teams lose 40% of time to coordination overhead.'</a:t>
            </a:r>
            <a:endParaRPr lang="en-US" sz="800" dirty="0"/>
          </a:p>
        </p:txBody>
      </p:sp>
      <p:sp>
        <p:nvSpPr>
          <p:cNvPr id="41" name="Shape 39"/>
          <p:cNvSpPr/>
          <p:nvPr/>
        </p:nvSpPr>
        <p:spPr>
          <a:xfrm>
            <a:off x="3666744" y="4544568"/>
            <a:ext cx="1682496" cy="1051560"/>
          </a:xfrm>
          <a:prstGeom prst="rect">
            <a:avLst/>
          </a:prstGeom>
          <a:solidFill>
            <a:srgbClr val="F4F7FB"/>
          </a:solidFill>
          <a:ln w="12700">
            <a:solidFill>
              <a:srgbClr val="E0E8F0"/>
            </a:solidFill>
            <a:prstDash val="solid"/>
          </a:ln>
        </p:spPr>
        <p:txBody>
          <a:bodyPr/>
          <a:lstStyle/>
          <a:p>
            <a:endParaRPr lang="en-US"/>
          </a:p>
        </p:txBody>
      </p:sp>
      <p:sp>
        <p:nvSpPr>
          <p:cNvPr id="42" name="Text 40"/>
          <p:cNvSpPr/>
          <p:nvPr/>
        </p:nvSpPr>
        <p:spPr>
          <a:xfrm>
            <a:off x="3721608" y="4581144"/>
            <a:ext cx="1572768" cy="960120"/>
          </a:xfrm>
          <a:prstGeom prst="rect">
            <a:avLst/>
          </a:prstGeom>
          <a:noFill/>
          <a:ln/>
        </p:spPr>
        <p:txBody>
          <a:bodyPr wrap="square" rtlCol="0" anchor="t"/>
          <a:lstStyle/>
          <a:p>
            <a:pPr marL="0" indent="0">
              <a:buNone/>
            </a:pPr>
            <a:r>
              <a:rPr lang="en-US" sz="800" i="1" dirty="0">
                <a:solidFill>
                  <a:srgbClr val="1A2B3C"/>
                </a:solidFill>
                <a:latin typeface="Georgia" pitchFamily="34" charset="0"/>
                <a:ea typeface="Georgia" pitchFamily="34" charset="-122"/>
                <a:cs typeface="Georgia" pitchFamily="34" charset="-120"/>
              </a:rPr>
              <a:t>'Mid-market SaaS teams in growth mode face a specific version of this.'</a:t>
            </a:r>
            <a:endParaRPr lang="en-US" sz="800" dirty="0"/>
          </a:p>
        </p:txBody>
      </p:sp>
      <p:sp>
        <p:nvSpPr>
          <p:cNvPr id="43" name="Shape 41"/>
          <p:cNvSpPr/>
          <p:nvPr/>
        </p:nvSpPr>
        <p:spPr>
          <a:xfrm>
            <a:off x="5385816" y="4544568"/>
            <a:ext cx="1682496" cy="1051560"/>
          </a:xfrm>
          <a:prstGeom prst="rect">
            <a:avLst/>
          </a:prstGeom>
          <a:solidFill>
            <a:srgbClr val="F4F7FB"/>
          </a:solidFill>
          <a:ln w="12700">
            <a:solidFill>
              <a:srgbClr val="E0E8F0"/>
            </a:solidFill>
            <a:prstDash val="solid"/>
          </a:ln>
        </p:spPr>
        <p:txBody>
          <a:bodyPr/>
          <a:lstStyle/>
          <a:p>
            <a:endParaRPr lang="en-US"/>
          </a:p>
        </p:txBody>
      </p:sp>
      <p:sp>
        <p:nvSpPr>
          <p:cNvPr id="44" name="Text 42"/>
          <p:cNvSpPr/>
          <p:nvPr/>
        </p:nvSpPr>
        <p:spPr>
          <a:xfrm>
            <a:off x="5440680" y="4581144"/>
            <a:ext cx="1572768" cy="960120"/>
          </a:xfrm>
          <a:prstGeom prst="rect">
            <a:avLst/>
          </a:prstGeom>
          <a:noFill/>
          <a:ln/>
        </p:spPr>
        <p:txBody>
          <a:bodyPr wrap="square" rtlCol="0" anchor="t"/>
          <a:lstStyle/>
          <a:p>
            <a:pPr marL="0" indent="0">
              <a:buNone/>
            </a:pPr>
            <a:r>
              <a:rPr lang="en-US" sz="800" i="1" dirty="0">
                <a:solidFill>
                  <a:srgbClr val="1A2B3C"/>
                </a:solidFill>
                <a:latin typeface="Georgia" pitchFamily="34" charset="0"/>
                <a:ea typeface="Georgia" pitchFamily="34" charset="-122"/>
                <a:cs typeface="Georgia" pitchFamily="34" charset="-120"/>
              </a:rPr>
              <a:t>'Carta reduced their sales cycle from 47 to 19 days by changing one conversation.'</a:t>
            </a:r>
            <a:endParaRPr lang="en-US" sz="800" dirty="0"/>
          </a:p>
        </p:txBody>
      </p:sp>
      <p:sp>
        <p:nvSpPr>
          <p:cNvPr id="45" name="Shape 43"/>
          <p:cNvSpPr/>
          <p:nvPr/>
        </p:nvSpPr>
        <p:spPr>
          <a:xfrm>
            <a:off x="7104888" y="4544568"/>
            <a:ext cx="1682496" cy="1051560"/>
          </a:xfrm>
          <a:prstGeom prst="rect">
            <a:avLst/>
          </a:prstGeom>
          <a:solidFill>
            <a:srgbClr val="F4F7FB"/>
          </a:solidFill>
          <a:ln w="12700">
            <a:solidFill>
              <a:srgbClr val="E0E8F0"/>
            </a:solidFill>
            <a:prstDash val="solid"/>
          </a:ln>
        </p:spPr>
        <p:txBody>
          <a:bodyPr/>
          <a:lstStyle/>
          <a:p>
            <a:endParaRPr lang="en-US"/>
          </a:p>
        </p:txBody>
      </p:sp>
      <p:sp>
        <p:nvSpPr>
          <p:cNvPr id="46" name="Text 44"/>
          <p:cNvSpPr/>
          <p:nvPr/>
        </p:nvSpPr>
        <p:spPr>
          <a:xfrm>
            <a:off x="7159752" y="4581144"/>
            <a:ext cx="1572768" cy="960120"/>
          </a:xfrm>
          <a:prstGeom prst="rect">
            <a:avLst/>
          </a:prstGeom>
          <a:noFill/>
          <a:ln/>
        </p:spPr>
        <p:txBody>
          <a:bodyPr wrap="square" rtlCol="0" anchor="t"/>
          <a:lstStyle/>
          <a:p>
            <a:pPr marL="0" indent="0">
              <a:buNone/>
            </a:pPr>
            <a:r>
              <a:rPr lang="en-US" sz="800" i="1" dirty="0">
                <a:solidFill>
                  <a:srgbClr val="1A2B3C"/>
                </a:solidFill>
                <a:latin typeface="Georgia" pitchFamily="34" charset="0"/>
                <a:ea typeface="Georgia" pitchFamily="34" charset="-122"/>
                <a:cs typeface="Georgia" pitchFamily="34" charset="-120"/>
              </a:rPr>
              <a:t>'You're not buying software. You're deciding what kind of company you want to be.'</a:t>
            </a:r>
            <a:endParaRPr lang="en-US" sz="800" dirty="0"/>
          </a:p>
        </p:txBody>
      </p:sp>
      <p:sp>
        <p:nvSpPr>
          <p:cNvPr id="47" name="Text 45"/>
          <p:cNvSpPr/>
          <p:nvPr/>
        </p:nvSpPr>
        <p:spPr>
          <a:xfrm>
            <a:off x="320040" y="6492240"/>
            <a:ext cx="8229600" cy="228600"/>
          </a:xfrm>
          <a:prstGeom prst="rect">
            <a:avLst/>
          </a:prstGeom>
          <a:noFill/>
          <a:ln/>
        </p:spPr>
        <p:txBody>
          <a:bodyPr wrap="square" rtlCol="0" anchor="ctr"/>
          <a:lstStyle/>
          <a:p>
            <a:pPr marL="0" indent="0">
              <a:buNone/>
            </a:pPr>
            <a:r>
              <a:rPr lang="en-US" sz="900" i="1" dirty="0">
                <a:solidFill>
                  <a:srgbClr val="6B7B8D"/>
                </a:solidFill>
                <a:latin typeface="Calibri" pitchFamily="34" charset="0"/>
                <a:ea typeface="Calibri" pitchFamily="34" charset="-122"/>
                <a:cs typeface="Calibri" pitchFamily="34" charset="-120"/>
              </a:rPr>
              <a:t>Chapter 5  ·  The Future of Product Marketing  ·  Chris O'Hara</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4F7FB"/>
          </a:solidFill>
          <a:ln/>
        </p:spPr>
        <p:txBody>
          <a:bodyPr/>
          <a:lstStyle/>
          <a:p>
            <a:endParaRPr lang="en-US"/>
          </a:p>
        </p:txBody>
      </p:sp>
      <p:sp>
        <p:nvSpPr>
          <p:cNvPr id="3" name="Shape 1"/>
          <p:cNvSpPr/>
          <p:nvPr/>
        </p:nvSpPr>
        <p:spPr>
          <a:xfrm>
            <a:off x="0" y="0"/>
            <a:ext cx="9144000" cy="960120"/>
          </a:xfrm>
          <a:prstGeom prst="rect">
            <a:avLst/>
          </a:prstGeom>
          <a:solidFill>
            <a:srgbClr val="0F2B5B"/>
          </a:solidFill>
          <a:ln/>
        </p:spPr>
        <p:txBody>
          <a:bodyPr/>
          <a:lstStyle/>
          <a:p>
            <a:endParaRPr lang="en-US"/>
          </a:p>
        </p:txBody>
      </p:sp>
      <p:sp>
        <p:nvSpPr>
          <p:cNvPr id="4" name="Shape 2"/>
          <p:cNvSpPr/>
          <p:nvPr/>
        </p:nvSpPr>
        <p:spPr>
          <a:xfrm>
            <a:off x="0" y="960120"/>
            <a:ext cx="9144000" cy="45720"/>
          </a:xfrm>
          <a:prstGeom prst="rect">
            <a:avLst/>
          </a:prstGeom>
          <a:solidFill>
            <a:srgbClr val="D4790A"/>
          </a:solidFill>
          <a:ln/>
        </p:spPr>
        <p:txBody>
          <a:bodyPr/>
          <a:lstStyle/>
          <a:p>
            <a:endParaRPr lang="en-US"/>
          </a:p>
        </p:txBody>
      </p:sp>
      <p:sp>
        <p:nvSpPr>
          <p:cNvPr id="5" name="Text 3"/>
          <p:cNvSpPr/>
          <p:nvPr/>
        </p:nvSpPr>
        <p:spPr>
          <a:xfrm>
            <a:off x="320040" y="73152"/>
            <a:ext cx="7772400" cy="502920"/>
          </a:xfrm>
          <a:prstGeom prst="rect">
            <a:avLst/>
          </a:prstGeom>
          <a:noFill/>
          <a:ln/>
        </p:spPr>
        <p:txBody>
          <a:bodyPr wrap="square" rtlCol="0" anchor="ctr"/>
          <a:lstStyle/>
          <a:p>
            <a:pPr marL="0" indent="0">
              <a:buNone/>
            </a:pPr>
            <a:r>
              <a:rPr lang="en-US" sz="2000" b="1" kern="0" spc="200" dirty="0">
                <a:solidFill>
                  <a:srgbClr val="FFFFFF"/>
                </a:solidFill>
                <a:latin typeface="Calibri" pitchFamily="34" charset="0"/>
                <a:ea typeface="Calibri" pitchFamily="34" charset="-122"/>
                <a:cs typeface="Calibri" pitchFamily="34" charset="-120"/>
              </a:rPr>
              <a:t>FIGURE 3</a:t>
            </a:r>
            <a:endParaRPr lang="en-US" sz="2000" dirty="0"/>
          </a:p>
        </p:txBody>
      </p:sp>
      <p:sp>
        <p:nvSpPr>
          <p:cNvPr id="6" name="Text 4"/>
          <p:cNvSpPr/>
          <p:nvPr/>
        </p:nvSpPr>
        <p:spPr>
          <a:xfrm>
            <a:off x="320040" y="548640"/>
            <a:ext cx="8412480" cy="347472"/>
          </a:xfrm>
          <a:prstGeom prst="rect">
            <a:avLst/>
          </a:prstGeom>
          <a:noFill/>
          <a:ln/>
        </p:spPr>
        <p:txBody>
          <a:bodyPr wrap="square" rtlCol="0" anchor="ctr"/>
          <a:lstStyle/>
          <a:p>
            <a:pPr marL="0" indent="0">
              <a:buNone/>
            </a:pPr>
            <a:r>
              <a:rPr lang="en-US" sz="1300" i="1" dirty="0">
                <a:solidFill>
                  <a:srgbClr val="D4A843"/>
                </a:solidFill>
                <a:latin typeface="Georgia" pitchFamily="34" charset="0"/>
                <a:ea typeface="Georgia" pitchFamily="34" charset="-122"/>
                <a:cs typeface="Georgia" pitchFamily="34" charset="-120"/>
              </a:rPr>
              <a:t>The Story Library: one core narrative, six asset families, three audience layers.</a:t>
            </a:r>
            <a:endParaRPr lang="en-US" sz="1300" dirty="0"/>
          </a:p>
        </p:txBody>
      </p:sp>
      <p:sp>
        <p:nvSpPr>
          <p:cNvPr id="7" name="Shape 5"/>
          <p:cNvSpPr/>
          <p:nvPr/>
        </p:nvSpPr>
        <p:spPr>
          <a:xfrm>
            <a:off x="2926080" y="1170432"/>
            <a:ext cx="3291840" cy="594360"/>
          </a:xfrm>
          <a:prstGeom prst="rect">
            <a:avLst/>
          </a:prstGeom>
          <a:solidFill>
            <a:srgbClr val="D4790A"/>
          </a:solidFill>
          <a:ln w="12700">
            <a:solidFill>
              <a:srgbClr val="D4790A"/>
            </a:solidFill>
            <a:prstDash val="solid"/>
          </a:ln>
          <a:effectLst>
            <a:outerShdw blurRad="101600" dist="38100" dir="8100000" algn="bl" rotWithShape="0">
              <a:srgbClr val="000000">
                <a:alpha val="10000"/>
              </a:srgbClr>
            </a:outerShdw>
          </a:effectLst>
        </p:spPr>
        <p:txBody>
          <a:bodyPr/>
          <a:lstStyle/>
          <a:p>
            <a:endParaRPr lang="en-US"/>
          </a:p>
        </p:txBody>
      </p:sp>
      <p:sp>
        <p:nvSpPr>
          <p:cNvPr id="8" name="Text 6"/>
          <p:cNvSpPr/>
          <p:nvPr/>
        </p:nvSpPr>
        <p:spPr>
          <a:xfrm>
            <a:off x="2926080" y="1170432"/>
            <a:ext cx="3291840" cy="274320"/>
          </a:xfrm>
          <a:prstGeom prst="rect">
            <a:avLst/>
          </a:prstGeom>
          <a:noFill/>
          <a:ln/>
        </p:spPr>
        <p:txBody>
          <a:bodyPr wrap="square" rtlCol="0" anchor="ctr"/>
          <a:lstStyle/>
          <a:p>
            <a:pPr marL="0" indent="0" algn="ctr">
              <a:buNone/>
            </a:pPr>
            <a:r>
              <a:rPr lang="en-US" sz="1000" b="1" kern="0" spc="100" dirty="0">
                <a:solidFill>
                  <a:srgbClr val="FFFFFF"/>
                </a:solidFill>
                <a:latin typeface="Calibri" pitchFamily="34" charset="0"/>
                <a:ea typeface="Calibri" pitchFamily="34" charset="-122"/>
                <a:cs typeface="Calibri" pitchFamily="34" charset="-120"/>
              </a:rPr>
              <a:t>CORE NARRATIVE</a:t>
            </a:r>
            <a:endParaRPr lang="en-US" sz="1000" dirty="0"/>
          </a:p>
        </p:txBody>
      </p:sp>
      <p:sp>
        <p:nvSpPr>
          <p:cNvPr id="9" name="Text 7"/>
          <p:cNvSpPr/>
          <p:nvPr/>
        </p:nvSpPr>
        <p:spPr>
          <a:xfrm>
            <a:off x="2926080" y="1417320"/>
            <a:ext cx="3291840" cy="310896"/>
          </a:xfrm>
          <a:prstGeom prst="rect">
            <a:avLst/>
          </a:prstGeom>
          <a:noFill/>
          <a:ln/>
        </p:spPr>
        <p:txBody>
          <a:bodyPr wrap="square" rtlCol="0" anchor="ctr"/>
          <a:lstStyle/>
          <a:p>
            <a:pPr marL="0" indent="0" algn="ctr">
              <a:buNone/>
            </a:pPr>
            <a:r>
              <a:rPr lang="en-US" sz="900" i="1" dirty="0">
                <a:solidFill>
                  <a:srgbClr val="FFE8B8"/>
                </a:solidFill>
                <a:latin typeface="Georgia" pitchFamily="34" charset="0"/>
                <a:ea typeface="Georgia" pitchFamily="34" charset="-122"/>
                <a:cs typeface="Georgia" pitchFamily="34" charset="-120"/>
              </a:rPr>
              <a:t>The single true story — insight, problem, resolution</a:t>
            </a:r>
            <a:endParaRPr lang="en-US" sz="900" dirty="0"/>
          </a:p>
        </p:txBody>
      </p:sp>
      <p:sp>
        <p:nvSpPr>
          <p:cNvPr id="10" name="Shape 8"/>
          <p:cNvSpPr/>
          <p:nvPr/>
        </p:nvSpPr>
        <p:spPr>
          <a:xfrm>
            <a:off x="182880" y="1920240"/>
            <a:ext cx="1325880" cy="1005840"/>
          </a:xfrm>
          <a:prstGeom prst="rect">
            <a:avLst/>
          </a:prstGeom>
          <a:solidFill>
            <a:srgbClr val="0F2B5B"/>
          </a:solidFill>
          <a:ln w="12700">
            <a:solidFill>
              <a:srgbClr val="0F2B5B"/>
            </a:solidFill>
            <a:prstDash val="solid"/>
          </a:ln>
        </p:spPr>
        <p:txBody>
          <a:bodyPr/>
          <a:lstStyle/>
          <a:p>
            <a:endParaRPr lang="en-US"/>
          </a:p>
        </p:txBody>
      </p:sp>
      <p:sp>
        <p:nvSpPr>
          <p:cNvPr id="11" name="Text 9"/>
          <p:cNvSpPr/>
          <p:nvPr/>
        </p:nvSpPr>
        <p:spPr>
          <a:xfrm>
            <a:off x="182880" y="1920240"/>
            <a:ext cx="1325880" cy="1005840"/>
          </a:xfrm>
          <a:prstGeom prst="rect">
            <a:avLst/>
          </a:prstGeom>
          <a:noFill/>
          <a:ln/>
        </p:spPr>
        <p:txBody>
          <a:bodyPr wrap="square" rtlCol="0" anchor="ctr"/>
          <a:lstStyle/>
          <a:p>
            <a:pPr marL="0" indent="0" algn="ctr">
              <a:buNone/>
            </a:pPr>
            <a:r>
              <a:rPr lang="en-US" sz="800" b="1" kern="0" spc="30" dirty="0">
                <a:solidFill>
                  <a:srgbClr val="FFFFFF"/>
                </a:solidFill>
                <a:latin typeface="Calibri" pitchFamily="34" charset="0"/>
                <a:ea typeface="Calibri" pitchFamily="34" charset="-122"/>
                <a:cs typeface="Calibri" pitchFamily="34" charset="-120"/>
              </a:rPr>
              <a:t>EXEC / ECONOMIC BUYER</a:t>
            </a:r>
            <a:endParaRPr lang="en-US" sz="800" dirty="0"/>
          </a:p>
        </p:txBody>
      </p:sp>
      <p:sp>
        <p:nvSpPr>
          <p:cNvPr id="12" name="Shape 10"/>
          <p:cNvSpPr/>
          <p:nvPr/>
        </p:nvSpPr>
        <p:spPr>
          <a:xfrm>
            <a:off x="1600200" y="1920240"/>
            <a:ext cx="1170432" cy="1005840"/>
          </a:xfrm>
          <a:prstGeom prst="rect">
            <a:avLst/>
          </a:prstGeom>
          <a:solidFill>
            <a:srgbClr val="FFFFFF"/>
          </a:solidFill>
          <a:ln w="12700">
            <a:solidFill>
              <a:srgbClr val="E0E8F0"/>
            </a:solidFill>
            <a:prstDash val="solid"/>
          </a:ln>
        </p:spPr>
        <p:txBody>
          <a:bodyPr/>
          <a:lstStyle/>
          <a:p>
            <a:endParaRPr lang="en-US"/>
          </a:p>
        </p:txBody>
      </p:sp>
      <p:sp>
        <p:nvSpPr>
          <p:cNvPr id="13" name="Shape 11"/>
          <p:cNvSpPr/>
          <p:nvPr/>
        </p:nvSpPr>
        <p:spPr>
          <a:xfrm>
            <a:off x="1600200" y="1920240"/>
            <a:ext cx="1170432" cy="54864"/>
          </a:xfrm>
          <a:prstGeom prst="rect">
            <a:avLst/>
          </a:prstGeom>
          <a:solidFill>
            <a:srgbClr val="0F2B5B"/>
          </a:solidFill>
          <a:ln w="12700">
            <a:solidFill>
              <a:srgbClr val="0F2B5B"/>
            </a:solidFill>
            <a:prstDash val="solid"/>
          </a:ln>
        </p:spPr>
        <p:txBody>
          <a:bodyPr/>
          <a:lstStyle/>
          <a:p>
            <a:endParaRPr lang="en-US"/>
          </a:p>
        </p:txBody>
      </p:sp>
      <p:sp>
        <p:nvSpPr>
          <p:cNvPr id="14" name="Text 12"/>
          <p:cNvSpPr/>
          <p:nvPr/>
        </p:nvSpPr>
        <p:spPr>
          <a:xfrm>
            <a:off x="1655064" y="2011680"/>
            <a:ext cx="1060704" cy="804672"/>
          </a:xfrm>
          <a:prstGeom prst="rect">
            <a:avLst/>
          </a:prstGeom>
          <a:noFill/>
          <a:ln/>
        </p:spPr>
        <p:txBody>
          <a:bodyPr wrap="square" rtlCol="0" anchor="ctr"/>
          <a:lstStyle/>
          <a:p>
            <a:pPr marL="0" indent="0" algn="ctr">
              <a:buNone/>
            </a:pPr>
            <a:r>
              <a:rPr lang="en-US" sz="900" dirty="0">
                <a:solidFill>
                  <a:srgbClr val="1A2B3C"/>
                </a:solidFill>
                <a:latin typeface="Calibri" pitchFamily="34" charset="0"/>
                <a:ea typeface="Calibri" pitchFamily="34" charset="-122"/>
                <a:cs typeface="Calibri" pitchFamily="34" charset="-120"/>
              </a:rPr>
              <a:t>Positioning</a:t>
            </a:r>
            <a:endParaRPr lang="en-US" sz="900" dirty="0"/>
          </a:p>
          <a:p>
            <a:pPr marL="0" indent="0" algn="ctr">
              <a:buNone/>
            </a:pPr>
            <a:r>
              <a:rPr lang="en-US" sz="900" dirty="0">
                <a:solidFill>
                  <a:srgbClr val="1A2B3C"/>
                </a:solidFill>
                <a:latin typeface="Calibri" pitchFamily="34" charset="0"/>
                <a:ea typeface="Calibri" pitchFamily="34" charset="-122"/>
                <a:cs typeface="Calibri" pitchFamily="34" charset="-120"/>
              </a:rPr>
              <a:t>&amp; Narrative</a:t>
            </a:r>
            <a:endParaRPr lang="en-US" sz="900" dirty="0"/>
          </a:p>
        </p:txBody>
      </p:sp>
      <p:sp>
        <p:nvSpPr>
          <p:cNvPr id="15" name="Shape 13"/>
          <p:cNvSpPr/>
          <p:nvPr/>
        </p:nvSpPr>
        <p:spPr>
          <a:xfrm>
            <a:off x="2852928" y="1920240"/>
            <a:ext cx="1170432" cy="1005840"/>
          </a:xfrm>
          <a:prstGeom prst="rect">
            <a:avLst/>
          </a:prstGeom>
          <a:solidFill>
            <a:srgbClr val="FFFFFF"/>
          </a:solidFill>
          <a:ln w="12700">
            <a:solidFill>
              <a:srgbClr val="E0E8F0"/>
            </a:solidFill>
            <a:prstDash val="solid"/>
          </a:ln>
        </p:spPr>
        <p:txBody>
          <a:bodyPr/>
          <a:lstStyle/>
          <a:p>
            <a:endParaRPr lang="en-US"/>
          </a:p>
        </p:txBody>
      </p:sp>
      <p:sp>
        <p:nvSpPr>
          <p:cNvPr id="16" name="Shape 14"/>
          <p:cNvSpPr/>
          <p:nvPr/>
        </p:nvSpPr>
        <p:spPr>
          <a:xfrm>
            <a:off x="2852928" y="1920240"/>
            <a:ext cx="1170432" cy="54864"/>
          </a:xfrm>
          <a:prstGeom prst="rect">
            <a:avLst/>
          </a:prstGeom>
          <a:solidFill>
            <a:srgbClr val="0F2B5B"/>
          </a:solidFill>
          <a:ln w="12700">
            <a:solidFill>
              <a:srgbClr val="0F2B5B"/>
            </a:solidFill>
            <a:prstDash val="solid"/>
          </a:ln>
        </p:spPr>
        <p:txBody>
          <a:bodyPr/>
          <a:lstStyle/>
          <a:p>
            <a:endParaRPr lang="en-US"/>
          </a:p>
        </p:txBody>
      </p:sp>
      <p:sp>
        <p:nvSpPr>
          <p:cNvPr id="17" name="Text 15"/>
          <p:cNvSpPr/>
          <p:nvPr/>
        </p:nvSpPr>
        <p:spPr>
          <a:xfrm>
            <a:off x="2907792" y="2011680"/>
            <a:ext cx="1060704" cy="804672"/>
          </a:xfrm>
          <a:prstGeom prst="rect">
            <a:avLst/>
          </a:prstGeom>
          <a:noFill/>
          <a:ln/>
        </p:spPr>
        <p:txBody>
          <a:bodyPr wrap="square" rtlCol="0" anchor="ctr"/>
          <a:lstStyle/>
          <a:p>
            <a:pPr marL="0" indent="0" algn="ctr">
              <a:buNone/>
            </a:pPr>
            <a:r>
              <a:rPr lang="en-US" sz="900" dirty="0">
                <a:solidFill>
                  <a:srgbClr val="1A2B3C"/>
                </a:solidFill>
                <a:latin typeface="Calibri" pitchFamily="34" charset="0"/>
                <a:ea typeface="Calibri" pitchFamily="34" charset="-122"/>
                <a:cs typeface="Calibri" pitchFamily="34" charset="-120"/>
              </a:rPr>
              <a:t>Sales</a:t>
            </a:r>
            <a:endParaRPr lang="en-US" sz="900" dirty="0"/>
          </a:p>
          <a:p>
            <a:pPr marL="0" indent="0" algn="ctr">
              <a:buNone/>
            </a:pPr>
            <a:r>
              <a:rPr lang="en-US" sz="900" dirty="0">
                <a:solidFill>
                  <a:srgbClr val="1A2B3C"/>
                </a:solidFill>
                <a:latin typeface="Calibri" pitchFamily="34" charset="0"/>
                <a:ea typeface="Calibri" pitchFamily="34" charset="-122"/>
                <a:cs typeface="Calibri" pitchFamily="34" charset="-120"/>
              </a:rPr>
              <a:t>Enablement</a:t>
            </a:r>
            <a:endParaRPr lang="en-US" sz="900" dirty="0"/>
          </a:p>
        </p:txBody>
      </p:sp>
      <p:sp>
        <p:nvSpPr>
          <p:cNvPr id="18" name="Shape 16"/>
          <p:cNvSpPr/>
          <p:nvPr/>
        </p:nvSpPr>
        <p:spPr>
          <a:xfrm>
            <a:off x="4105656" y="1920240"/>
            <a:ext cx="1170432" cy="1005840"/>
          </a:xfrm>
          <a:prstGeom prst="rect">
            <a:avLst/>
          </a:prstGeom>
          <a:solidFill>
            <a:srgbClr val="FFFFFF"/>
          </a:solidFill>
          <a:ln w="12700">
            <a:solidFill>
              <a:srgbClr val="E0E8F0"/>
            </a:solidFill>
            <a:prstDash val="solid"/>
          </a:ln>
        </p:spPr>
        <p:txBody>
          <a:bodyPr/>
          <a:lstStyle/>
          <a:p>
            <a:endParaRPr lang="en-US"/>
          </a:p>
        </p:txBody>
      </p:sp>
      <p:sp>
        <p:nvSpPr>
          <p:cNvPr id="19" name="Shape 17"/>
          <p:cNvSpPr/>
          <p:nvPr/>
        </p:nvSpPr>
        <p:spPr>
          <a:xfrm>
            <a:off x="4105656" y="1920240"/>
            <a:ext cx="1170432" cy="54864"/>
          </a:xfrm>
          <a:prstGeom prst="rect">
            <a:avLst/>
          </a:prstGeom>
          <a:solidFill>
            <a:srgbClr val="0F2B5B"/>
          </a:solidFill>
          <a:ln w="12700">
            <a:solidFill>
              <a:srgbClr val="0F2B5B"/>
            </a:solidFill>
            <a:prstDash val="solid"/>
          </a:ln>
        </p:spPr>
        <p:txBody>
          <a:bodyPr/>
          <a:lstStyle/>
          <a:p>
            <a:endParaRPr lang="en-US"/>
          </a:p>
        </p:txBody>
      </p:sp>
      <p:sp>
        <p:nvSpPr>
          <p:cNvPr id="20" name="Text 18"/>
          <p:cNvSpPr/>
          <p:nvPr/>
        </p:nvSpPr>
        <p:spPr>
          <a:xfrm>
            <a:off x="4160520" y="2011680"/>
            <a:ext cx="1060704" cy="804672"/>
          </a:xfrm>
          <a:prstGeom prst="rect">
            <a:avLst/>
          </a:prstGeom>
          <a:noFill/>
          <a:ln/>
        </p:spPr>
        <p:txBody>
          <a:bodyPr wrap="square" rtlCol="0" anchor="ctr"/>
          <a:lstStyle/>
          <a:p>
            <a:pPr marL="0" indent="0" algn="ctr">
              <a:buNone/>
            </a:pPr>
            <a:r>
              <a:rPr lang="en-US" sz="900" dirty="0">
                <a:solidFill>
                  <a:srgbClr val="1A2B3C"/>
                </a:solidFill>
                <a:latin typeface="Calibri" pitchFamily="34" charset="0"/>
                <a:ea typeface="Calibri" pitchFamily="34" charset="-122"/>
                <a:cs typeface="Calibri" pitchFamily="34" charset="-120"/>
              </a:rPr>
              <a:t>Competitive</a:t>
            </a:r>
            <a:endParaRPr lang="en-US" sz="900" dirty="0"/>
          </a:p>
          <a:p>
            <a:pPr marL="0" indent="0" algn="ctr">
              <a:buNone/>
            </a:pPr>
            <a:r>
              <a:rPr lang="en-US" sz="900" dirty="0">
                <a:solidFill>
                  <a:srgbClr val="1A2B3C"/>
                </a:solidFill>
                <a:latin typeface="Calibri" pitchFamily="34" charset="0"/>
                <a:ea typeface="Calibri" pitchFamily="34" charset="-122"/>
                <a:cs typeface="Calibri" pitchFamily="34" charset="-120"/>
              </a:rPr>
              <a:t>Battlecards</a:t>
            </a:r>
            <a:endParaRPr lang="en-US" sz="900" dirty="0"/>
          </a:p>
        </p:txBody>
      </p:sp>
      <p:sp>
        <p:nvSpPr>
          <p:cNvPr id="21" name="Shape 19"/>
          <p:cNvSpPr/>
          <p:nvPr/>
        </p:nvSpPr>
        <p:spPr>
          <a:xfrm>
            <a:off x="5358384" y="1920240"/>
            <a:ext cx="1170432" cy="1005840"/>
          </a:xfrm>
          <a:prstGeom prst="rect">
            <a:avLst/>
          </a:prstGeom>
          <a:solidFill>
            <a:srgbClr val="FFFFFF"/>
          </a:solidFill>
          <a:ln w="12700">
            <a:solidFill>
              <a:srgbClr val="E0E8F0"/>
            </a:solidFill>
            <a:prstDash val="solid"/>
          </a:ln>
        </p:spPr>
        <p:txBody>
          <a:bodyPr/>
          <a:lstStyle/>
          <a:p>
            <a:endParaRPr lang="en-US"/>
          </a:p>
        </p:txBody>
      </p:sp>
      <p:sp>
        <p:nvSpPr>
          <p:cNvPr id="22" name="Shape 20"/>
          <p:cNvSpPr/>
          <p:nvPr/>
        </p:nvSpPr>
        <p:spPr>
          <a:xfrm>
            <a:off x="5358384" y="1920240"/>
            <a:ext cx="1170432" cy="54864"/>
          </a:xfrm>
          <a:prstGeom prst="rect">
            <a:avLst/>
          </a:prstGeom>
          <a:solidFill>
            <a:srgbClr val="0F2B5B"/>
          </a:solidFill>
          <a:ln w="12700">
            <a:solidFill>
              <a:srgbClr val="0F2B5B"/>
            </a:solidFill>
            <a:prstDash val="solid"/>
          </a:ln>
        </p:spPr>
        <p:txBody>
          <a:bodyPr/>
          <a:lstStyle/>
          <a:p>
            <a:endParaRPr lang="en-US"/>
          </a:p>
        </p:txBody>
      </p:sp>
      <p:sp>
        <p:nvSpPr>
          <p:cNvPr id="23" name="Text 21"/>
          <p:cNvSpPr/>
          <p:nvPr/>
        </p:nvSpPr>
        <p:spPr>
          <a:xfrm>
            <a:off x="5413248" y="2011680"/>
            <a:ext cx="1060704" cy="804672"/>
          </a:xfrm>
          <a:prstGeom prst="rect">
            <a:avLst/>
          </a:prstGeom>
          <a:noFill/>
          <a:ln/>
        </p:spPr>
        <p:txBody>
          <a:bodyPr wrap="square" rtlCol="0" anchor="ctr"/>
          <a:lstStyle/>
          <a:p>
            <a:pPr marL="0" indent="0" algn="ctr">
              <a:buNone/>
            </a:pPr>
            <a:r>
              <a:rPr lang="en-US" sz="900" dirty="0">
                <a:solidFill>
                  <a:srgbClr val="1A2B3C"/>
                </a:solidFill>
                <a:latin typeface="Calibri" pitchFamily="34" charset="0"/>
                <a:ea typeface="Calibri" pitchFamily="34" charset="-122"/>
                <a:cs typeface="Calibri" pitchFamily="34" charset="-120"/>
              </a:rPr>
              <a:t>Demo</a:t>
            </a:r>
            <a:endParaRPr lang="en-US" sz="900" dirty="0"/>
          </a:p>
          <a:p>
            <a:pPr marL="0" indent="0" algn="ctr">
              <a:buNone/>
            </a:pPr>
            <a:r>
              <a:rPr lang="en-US" sz="900" dirty="0">
                <a:solidFill>
                  <a:srgbClr val="1A2B3C"/>
                </a:solidFill>
                <a:latin typeface="Calibri" pitchFamily="34" charset="0"/>
                <a:ea typeface="Calibri" pitchFamily="34" charset="-122"/>
                <a:cs typeface="Calibri" pitchFamily="34" charset="-120"/>
              </a:rPr>
              <a:t>Scripts</a:t>
            </a:r>
            <a:endParaRPr lang="en-US" sz="900" dirty="0"/>
          </a:p>
        </p:txBody>
      </p:sp>
      <p:sp>
        <p:nvSpPr>
          <p:cNvPr id="24" name="Shape 22"/>
          <p:cNvSpPr/>
          <p:nvPr/>
        </p:nvSpPr>
        <p:spPr>
          <a:xfrm>
            <a:off x="6611112" y="1920240"/>
            <a:ext cx="1170432" cy="1005840"/>
          </a:xfrm>
          <a:prstGeom prst="rect">
            <a:avLst/>
          </a:prstGeom>
          <a:solidFill>
            <a:srgbClr val="FFFFFF"/>
          </a:solidFill>
          <a:ln w="12700">
            <a:solidFill>
              <a:srgbClr val="E0E8F0"/>
            </a:solidFill>
            <a:prstDash val="solid"/>
          </a:ln>
        </p:spPr>
        <p:txBody>
          <a:bodyPr/>
          <a:lstStyle/>
          <a:p>
            <a:endParaRPr lang="en-US"/>
          </a:p>
        </p:txBody>
      </p:sp>
      <p:sp>
        <p:nvSpPr>
          <p:cNvPr id="25" name="Shape 23"/>
          <p:cNvSpPr/>
          <p:nvPr/>
        </p:nvSpPr>
        <p:spPr>
          <a:xfrm>
            <a:off x="6611112" y="1920240"/>
            <a:ext cx="1170432" cy="54864"/>
          </a:xfrm>
          <a:prstGeom prst="rect">
            <a:avLst/>
          </a:prstGeom>
          <a:solidFill>
            <a:srgbClr val="0F2B5B"/>
          </a:solidFill>
          <a:ln w="12700">
            <a:solidFill>
              <a:srgbClr val="0F2B5B"/>
            </a:solidFill>
            <a:prstDash val="solid"/>
          </a:ln>
        </p:spPr>
        <p:txBody>
          <a:bodyPr/>
          <a:lstStyle/>
          <a:p>
            <a:endParaRPr lang="en-US"/>
          </a:p>
        </p:txBody>
      </p:sp>
      <p:sp>
        <p:nvSpPr>
          <p:cNvPr id="26" name="Text 24"/>
          <p:cNvSpPr/>
          <p:nvPr/>
        </p:nvSpPr>
        <p:spPr>
          <a:xfrm>
            <a:off x="6665976" y="2011680"/>
            <a:ext cx="1060704" cy="804672"/>
          </a:xfrm>
          <a:prstGeom prst="rect">
            <a:avLst/>
          </a:prstGeom>
          <a:noFill/>
          <a:ln/>
        </p:spPr>
        <p:txBody>
          <a:bodyPr wrap="square" rtlCol="0" anchor="ctr"/>
          <a:lstStyle/>
          <a:p>
            <a:pPr marL="0" indent="0" algn="ctr">
              <a:buNone/>
            </a:pPr>
            <a:r>
              <a:rPr lang="en-US" sz="900" dirty="0">
                <a:solidFill>
                  <a:srgbClr val="1A2B3C"/>
                </a:solidFill>
                <a:latin typeface="Calibri" pitchFamily="34" charset="0"/>
                <a:ea typeface="Calibri" pitchFamily="34" charset="-122"/>
                <a:cs typeface="Calibri" pitchFamily="34" charset="-120"/>
              </a:rPr>
              <a:t>Content</a:t>
            </a:r>
            <a:endParaRPr lang="en-US" sz="900" dirty="0"/>
          </a:p>
          <a:p>
            <a:pPr marL="0" indent="0" algn="ctr">
              <a:buNone/>
            </a:pPr>
            <a:r>
              <a:rPr lang="en-US" sz="900" dirty="0">
                <a:solidFill>
                  <a:srgbClr val="1A2B3C"/>
                </a:solidFill>
                <a:latin typeface="Calibri" pitchFamily="34" charset="0"/>
                <a:ea typeface="Calibri" pitchFamily="34" charset="-122"/>
                <a:cs typeface="Calibri" pitchFamily="34" charset="-120"/>
              </a:rPr>
              <a:t>&amp; GEO</a:t>
            </a:r>
            <a:endParaRPr lang="en-US" sz="900" dirty="0"/>
          </a:p>
        </p:txBody>
      </p:sp>
      <p:sp>
        <p:nvSpPr>
          <p:cNvPr id="27" name="Shape 25"/>
          <p:cNvSpPr/>
          <p:nvPr/>
        </p:nvSpPr>
        <p:spPr>
          <a:xfrm>
            <a:off x="7863840" y="1920240"/>
            <a:ext cx="1170432" cy="1005840"/>
          </a:xfrm>
          <a:prstGeom prst="rect">
            <a:avLst/>
          </a:prstGeom>
          <a:solidFill>
            <a:srgbClr val="FFFFFF"/>
          </a:solidFill>
          <a:ln w="12700">
            <a:solidFill>
              <a:srgbClr val="E0E8F0"/>
            </a:solidFill>
            <a:prstDash val="solid"/>
          </a:ln>
        </p:spPr>
        <p:txBody>
          <a:bodyPr/>
          <a:lstStyle/>
          <a:p>
            <a:endParaRPr lang="en-US"/>
          </a:p>
        </p:txBody>
      </p:sp>
      <p:sp>
        <p:nvSpPr>
          <p:cNvPr id="28" name="Shape 26"/>
          <p:cNvSpPr/>
          <p:nvPr/>
        </p:nvSpPr>
        <p:spPr>
          <a:xfrm>
            <a:off x="7863840" y="1920240"/>
            <a:ext cx="1170432" cy="54864"/>
          </a:xfrm>
          <a:prstGeom prst="rect">
            <a:avLst/>
          </a:prstGeom>
          <a:solidFill>
            <a:srgbClr val="0F2B5B"/>
          </a:solidFill>
          <a:ln w="12700">
            <a:solidFill>
              <a:srgbClr val="0F2B5B"/>
            </a:solidFill>
            <a:prstDash val="solid"/>
          </a:ln>
        </p:spPr>
        <p:txBody>
          <a:bodyPr/>
          <a:lstStyle/>
          <a:p>
            <a:endParaRPr lang="en-US"/>
          </a:p>
        </p:txBody>
      </p:sp>
      <p:sp>
        <p:nvSpPr>
          <p:cNvPr id="29" name="Text 27"/>
          <p:cNvSpPr/>
          <p:nvPr/>
        </p:nvSpPr>
        <p:spPr>
          <a:xfrm>
            <a:off x="7918704" y="2011680"/>
            <a:ext cx="1060704" cy="804672"/>
          </a:xfrm>
          <a:prstGeom prst="rect">
            <a:avLst/>
          </a:prstGeom>
          <a:noFill/>
          <a:ln/>
        </p:spPr>
        <p:txBody>
          <a:bodyPr wrap="square" rtlCol="0" anchor="ctr"/>
          <a:lstStyle/>
          <a:p>
            <a:pPr marL="0" indent="0" algn="ctr">
              <a:buNone/>
            </a:pPr>
            <a:r>
              <a:rPr lang="en-US" sz="900" dirty="0">
                <a:solidFill>
                  <a:srgbClr val="1A2B3C"/>
                </a:solidFill>
                <a:latin typeface="Calibri" pitchFamily="34" charset="0"/>
                <a:ea typeface="Calibri" pitchFamily="34" charset="-122"/>
                <a:cs typeface="Calibri" pitchFamily="34" charset="-120"/>
              </a:rPr>
              <a:t>Analyst</a:t>
            </a:r>
            <a:endParaRPr lang="en-US" sz="900" dirty="0"/>
          </a:p>
          <a:p>
            <a:pPr marL="0" indent="0" algn="ctr">
              <a:buNone/>
            </a:pPr>
            <a:r>
              <a:rPr lang="en-US" sz="900" dirty="0">
                <a:solidFill>
                  <a:srgbClr val="1A2B3C"/>
                </a:solidFill>
                <a:latin typeface="Calibri" pitchFamily="34" charset="0"/>
                <a:ea typeface="Calibri" pitchFamily="34" charset="-122"/>
                <a:cs typeface="Calibri" pitchFamily="34" charset="-120"/>
              </a:rPr>
              <a:t>Briefings</a:t>
            </a:r>
            <a:endParaRPr lang="en-US" sz="900" dirty="0"/>
          </a:p>
        </p:txBody>
      </p:sp>
      <p:sp>
        <p:nvSpPr>
          <p:cNvPr id="30" name="Shape 28"/>
          <p:cNvSpPr/>
          <p:nvPr/>
        </p:nvSpPr>
        <p:spPr>
          <a:xfrm>
            <a:off x="182880" y="3127248"/>
            <a:ext cx="1325880" cy="1005840"/>
          </a:xfrm>
          <a:prstGeom prst="rect">
            <a:avLst/>
          </a:prstGeom>
          <a:solidFill>
            <a:srgbClr val="1A4A8A"/>
          </a:solidFill>
          <a:ln w="12700">
            <a:solidFill>
              <a:srgbClr val="1A4A8A"/>
            </a:solidFill>
            <a:prstDash val="solid"/>
          </a:ln>
        </p:spPr>
        <p:txBody>
          <a:bodyPr/>
          <a:lstStyle/>
          <a:p>
            <a:endParaRPr lang="en-US"/>
          </a:p>
        </p:txBody>
      </p:sp>
      <p:sp>
        <p:nvSpPr>
          <p:cNvPr id="31" name="Text 29"/>
          <p:cNvSpPr/>
          <p:nvPr/>
        </p:nvSpPr>
        <p:spPr>
          <a:xfrm>
            <a:off x="182880" y="3127248"/>
            <a:ext cx="1325880" cy="1005840"/>
          </a:xfrm>
          <a:prstGeom prst="rect">
            <a:avLst/>
          </a:prstGeom>
          <a:noFill/>
          <a:ln/>
        </p:spPr>
        <p:txBody>
          <a:bodyPr wrap="square" rtlCol="0" anchor="ctr"/>
          <a:lstStyle/>
          <a:p>
            <a:pPr marL="0" indent="0" algn="ctr">
              <a:buNone/>
            </a:pPr>
            <a:r>
              <a:rPr lang="en-US" sz="800" b="1" kern="0" spc="30" dirty="0">
                <a:solidFill>
                  <a:srgbClr val="FFFFFF"/>
                </a:solidFill>
                <a:latin typeface="Calibri" pitchFamily="34" charset="0"/>
                <a:ea typeface="Calibri" pitchFamily="34" charset="-122"/>
                <a:cs typeface="Calibri" pitchFamily="34" charset="-120"/>
              </a:rPr>
              <a:t>CHAMPION / PRACTITIONER</a:t>
            </a:r>
            <a:endParaRPr lang="en-US" sz="800" dirty="0"/>
          </a:p>
        </p:txBody>
      </p:sp>
      <p:sp>
        <p:nvSpPr>
          <p:cNvPr id="32" name="Shape 30"/>
          <p:cNvSpPr/>
          <p:nvPr/>
        </p:nvSpPr>
        <p:spPr>
          <a:xfrm>
            <a:off x="1600200" y="3127248"/>
            <a:ext cx="1170432" cy="1005840"/>
          </a:xfrm>
          <a:prstGeom prst="rect">
            <a:avLst/>
          </a:prstGeom>
          <a:solidFill>
            <a:srgbClr val="FFFFFF"/>
          </a:solidFill>
          <a:ln w="12700">
            <a:solidFill>
              <a:srgbClr val="E0E8F0"/>
            </a:solidFill>
            <a:prstDash val="solid"/>
          </a:ln>
        </p:spPr>
        <p:txBody>
          <a:bodyPr/>
          <a:lstStyle/>
          <a:p>
            <a:endParaRPr lang="en-US"/>
          </a:p>
        </p:txBody>
      </p:sp>
      <p:sp>
        <p:nvSpPr>
          <p:cNvPr id="33" name="Shape 31"/>
          <p:cNvSpPr/>
          <p:nvPr/>
        </p:nvSpPr>
        <p:spPr>
          <a:xfrm>
            <a:off x="1600200" y="3127248"/>
            <a:ext cx="1170432" cy="54864"/>
          </a:xfrm>
          <a:prstGeom prst="rect">
            <a:avLst/>
          </a:prstGeom>
          <a:solidFill>
            <a:srgbClr val="1A4A8A"/>
          </a:solidFill>
          <a:ln w="12700">
            <a:solidFill>
              <a:srgbClr val="1A4A8A"/>
            </a:solidFill>
            <a:prstDash val="solid"/>
          </a:ln>
        </p:spPr>
        <p:txBody>
          <a:bodyPr/>
          <a:lstStyle/>
          <a:p>
            <a:endParaRPr lang="en-US"/>
          </a:p>
        </p:txBody>
      </p:sp>
      <p:sp>
        <p:nvSpPr>
          <p:cNvPr id="34" name="Text 32"/>
          <p:cNvSpPr/>
          <p:nvPr/>
        </p:nvSpPr>
        <p:spPr>
          <a:xfrm>
            <a:off x="1655064" y="3218688"/>
            <a:ext cx="1060704" cy="804672"/>
          </a:xfrm>
          <a:prstGeom prst="rect">
            <a:avLst/>
          </a:prstGeom>
          <a:noFill/>
          <a:ln/>
        </p:spPr>
        <p:txBody>
          <a:bodyPr wrap="square" rtlCol="0" anchor="ctr"/>
          <a:lstStyle/>
          <a:p>
            <a:pPr marL="0" indent="0" algn="ctr">
              <a:buNone/>
            </a:pPr>
            <a:r>
              <a:rPr lang="en-US" sz="900" dirty="0">
                <a:solidFill>
                  <a:srgbClr val="1A2B3C"/>
                </a:solidFill>
                <a:latin typeface="Calibri" pitchFamily="34" charset="0"/>
                <a:ea typeface="Calibri" pitchFamily="34" charset="-122"/>
                <a:cs typeface="Calibri" pitchFamily="34" charset="-120"/>
              </a:rPr>
              <a:t>Positioning</a:t>
            </a:r>
            <a:endParaRPr lang="en-US" sz="900" dirty="0"/>
          </a:p>
          <a:p>
            <a:pPr marL="0" indent="0" algn="ctr">
              <a:buNone/>
            </a:pPr>
            <a:r>
              <a:rPr lang="en-US" sz="900" dirty="0">
                <a:solidFill>
                  <a:srgbClr val="1A2B3C"/>
                </a:solidFill>
                <a:latin typeface="Calibri" pitchFamily="34" charset="0"/>
                <a:ea typeface="Calibri" pitchFamily="34" charset="-122"/>
                <a:cs typeface="Calibri" pitchFamily="34" charset="-120"/>
              </a:rPr>
              <a:t>&amp; Narrative</a:t>
            </a:r>
            <a:endParaRPr lang="en-US" sz="900" dirty="0"/>
          </a:p>
        </p:txBody>
      </p:sp>
      <p:sp>
        <p:nvSpPr>
          <p:cNvPr id="35" name="Shape 33"/>
          <p:cNvSpPr/>
          <p:nvPr/>
        </p:nvSpPr>
        <p:spPr>
          <a:xfrm>
            <a:off x="2852928" y="3127248"/>
            <a:ext cx="1170432" cy="1005840"/>
          </a:xfrm>
          <a:prstGeom prst="rect">
            <a:avLst/>
          </a:prstGeom>
          <a:solidFill>
            <a:srgbClr val="FFFFFF"/>
          </a:solidFill>
          <a:ln w="12700">
            <a:solidFill>
              <a:srgbClr val="E0E8F0"/>
            </a:solidFill>
            <a:prstDash val="solid"/>
          </a:ln>
        </p:spPr>
        <p:txBody>
          <a:bodyPr/>
          <a:lstStyle/>
          <a:p>
            <a:endParaRPr lang="en-US"/>
          </a:p>
        </p:txBody>
      </p:sp>
      <p:sp>
        <p:nvSpPr>
          <p:cNvPr id="36" name="Shape 34"/>
          <p:cNvSpPr/>
          <p:nvPr/>
        </p:nvSpPr>
        <p:spPr>
          <a:xfrm>
            <a:off x="2852928" y="3127248"/>
            <a:ext cx="1170432" cy="54864"/>
          </a:xfrm>
          <a:prstGeom prst="rect">
            <a:avLst/>
          </a:prstGeom>
          <a:solidFill>
            <a:srgbClr val="1A4A8A"/>
          </a:solidFill>
          <a:ln w="12700">
            <a:solidFill>
              <a:srgbClr val="1A4A8A"/>
            </a:solidFill>
            <a:prstDash val="solid"/>
          </a:ln>
        </p:spPr>
        <p:txBody>
          <a:bodyPr/>
          <a:lstStyle/>
          <a:p>
            <a:endParaRPr lang="en-US"/>
          </a:p>
        </p:txBody>
      </p:sp>
      <p:sp>
        <p:nvSpPr>
          <p:cNvPr id="37" name="Text 35"/>
          <p:cNvSpPr/>
          <p:nvPr/>
        </p:nvSpPr>
        <p:spPr>
          <a:xfrm>
            <a:off x="2907792" y="3218688"/>
            <a:ext cx="1060704" cy="804672"/>
          </a:xfrm>
          <a:prstGeom prst="rect">
            <a:avLst/>
          </a:prstGeom>
          <a:noFill/>
          <a:ln/>
        </p:spPr>
        <p:txBody>
          <a:bodyPr wrap="square" rtlCol="0" anchor="ctr"/>
          <a:lstStyle/>
          <a:p>
            <a:pPr marL="0" indent="0" algn="ctr">
              <a:buNone/>
            </a:pPr>
            <a:r>
              <a:rPr lang="en-US" sz="900" dirty="0">
                <a:solidFill>
                  <a:srgbClr val="1A2B3C"/>
                </a:solidFill>
                <a:latin typeface="Calibri" pitchFamily="34" charset="0"/>
                <a:ea typeface="Calibri" pitchFamily="34" charset="-122"/>
                <a:cs typeface="Calibri" pitchFamily="34" charset="-120"/>
              </a:rPr>
              <a:t>Sales</a:t>
            </a:r>
            <a:endParaRPr lang="en-US" sz="900" dirty="0"/>
          </a:p>
          <a:p>
            <a:pPr marL="0" indent="0" algn="ctr">
              <a:buNone/>
            </a:pPr>
            <a:r>
              <a:rPr lang="en-US" sz="900" dirty="0">
                <a:solidFill>
                  <a:srgbClr val="1A2B3C"/>
                </a:solidFill>
                <a:latin typeface="Calibri" pitchFamily="34" charset="0"/>
                <a:ea typeface="Calibri" pitchFamily="34" charset="-122"/>
                <a:cs typeface="Calibri" pitchFamily="34" charset="-120"/>
              </a:rPr>
              <a:t>Enablement</a:t>
            </a:r>
            <a:endParaRPr lang="en-US" sz="900" dirty="0"/>
          </a:p>
        </p:txBody>
      </p:sp>
      <p:sp>
        <p:nvSpPr>
          <p:cNvPr id="38" name="Shape 36"/>
          <p:cNvSpPr/>
          <p:nvPr/>
        </p:nvSpPr>
        <p:spPr>
          <a:xfrm>
            <a:off x="4105656" y="3127248"/>
            <a:ext cx="1170432" cy="1005840"/>
          </a:xfrm>
          <a:prstGeom prst="rect">
            <a:avLst/>
          </a:prstGeom>
          <a:solidFill>
            <a:srgbClr val="FFFFFF"/>
          </a:solidFill>
          <a:ln w="12700">
            <a:solidFill>
              <a:srgbClr val="E0E8F0"/>
            </a:solidFill>
            <a:prstDash val="solid"/>
          </a:ln>
        </p:spPr>
        <p:txBody>
          <a:bodyPr/>
          <a:lstStyle/>
          <a:p>
            <a:endParaRPr lang="en-US"/>
          </a:p>
        </p:txBody>
      </p:sp>
      <p:sp>
        <p:nvSpPr>
          <p:cNvPr id="39" name="Shape 37"/>
          <p:cNvSpPr/>
          <p:nvPr/>
        </p:nvSpPr>
        <p:spPr>
          <a:xfrm>
            <a:off x="4105656" y="3127248"/>
            <a:ext cx="1170432" cy="54864"/>
          </a:xfrm>
          <a:prstGeom prst="rect">
            <a:avLst/>
          </a:prstGeom>
          <a:solidFill>
            <a:srgbClr val="1A4A8A"/>
          </a:solidFill>
          <a:ln w="12700">
            <a:solidFill>
              <a:srgbClr val="1A4A8A"/>
            </a:solidFill>
            <a:prstDash val="solid"/>
          </a:ln>
        </p:spPr>
        <p:txBody>
          <a:bodyPr/>
          <a:lstStyle/>
          <a:p>
            <a:endParaRPr lang="en-US"/>
          </a:p>
        </p:txBody>
      </p:sp>
      <p:sp>
        <p:nvSpPr>
          <p:cNvPr id="40" name="Text 38"/>
          <p:cNvSpPr/>
          <p:nvPr/>
        </p:nvSpPr>
        <p:spPr>
          <a:xfrm>
            <a:off x="4160520" y="3218688"/>
            <a:ext cx="1060704" cy="804672"/>
          </a:xfrm>
          <a:prstGeom prst="rect">
            <a:avLst/>
          </a:prstGeom>
          <a:noFill/>
          <a:ln/>
        </p:spPr>
        <p:txBody>
          <a:bodyPr wrap="square" rtlCol="0" anchor="ctr"/>
          <a:lstStyle/>
          <a:p>
            <a:pPr marL="0" indent="0" algn="ctr">
              <a:buNone/>
            </a:pPr>
            <a:r>
              <a:rPr lang="en-US" sz="900" dirty="0">
                <a:solidFill>
                  <a:srgbClr val="1A2B3C"/>
                </a:solidFill>
                <a:latin typeface="Calibri" pitchFamily="34" charset="0"/>
                <a:ea typeface="Calibri" pitchFamily="34" charset="-122"/>
                <a:cs typeface="Calibri" pitchFamily="34" charset="-120"/>
              </a:rPr>
              <a:t>Competitive</a:t>
            </a:r>
            <a:endParaRPr lang="en-US" sz="900" dirty="0"/>
          </a:p>
          <a:p>
            <a:pPr marL="0" indent="0" algn="ctr">
              <a:buNone/>
            </a:pPr>
            <a:r>
              <a:rPr lang="en-US" sz="900" dirty="0">
                <a:solidFill>
                  <a:srgbClr val="1A2B3C"/>
                </a:solidFill>
                <a:latin typeface="Calibri" pitchFamily="34" charset="0"/>
                <a:ea typeface="Calibri" pitchFamily="34" charset="-122"/>
                <a:cs typeface="Calibri" pitchFamily="34" charset="-120"/>
              </a:rPr>
              <a:t>Battlecards</a:t>
            </a:r>
            <a:endParaRPr lang="en-US" sz="900" dirty="0"/>
          </a:p>
        </p:txBody>
      </p:sp>
      <p:sp>
        <p:nvSpPr>
          <p:cNvPr id="41" name="Shape 39"/>
          <p:cNvSpPr/>
          <p:nvPr/>
        </p:nvSpPr>
        <p:spPr>
          <a:xfrm>
            <a:off x="5358384" y="3127248"/>
            <a:ext cx="1170432" cy="1005840"/>
          </a:xfrm>
          <a:prstGeom prst="rect">
            <a:avLst/>
          </a:prstGeom>
          <a:solidFill>
            <a:srgbClr val="FFFFFF"/>
          </a:solidFill>
          <a:ln w="12700">
            <a:solidFill>
              <a:srgbClr val="E0E8F0"/>
            </a:solidFill>
            <a:prstDash val="solid"/>
          </a:ln>
        </p:spPr>
        <p:txBody>
          <a:bodyPr/>
          <a:lstStyle/>
          <a:p>
            <a:endParaRPr lang="en-US"/>
          </a:p>
        </p:txBody>
      </p:sp>
      <p:sp>
        <p:nvSpPr>
          <p:cNvPr id="42" name="Shape 40"/>
          <p:cNvSpPr/>
          <p:nvPr/>
        </p:nvSpPr>
        <p:spPr>
          <a:xfrm>
            <a:off x="5358384" y="3127248"/>
            <a:ext cx="1170432" cy="54864"/>
          </a:xfrm>
          <a:prstGeom prst="rect">
            <a:avLst/>
          </a:prstGeom>
          <a:solidFill>
            <a:srgbClr val="1A4A8A"/>
          </a:solidFill>
          <a:ln w="12700">
            <a:solidFill>
              <a:srgbClr val="1A4A8A"/>
            </a:solidFill>
            <a:prstDash val="solid"/>
          </a:ln>
        </p:spPr>
        <p:txBody>
          <a:bodyPr/>
          <a:lstStyle/>
          <a:p>
            <a:endParaRPr lang="en-US"/>
          </a:p>
        </p:txBody>
      </p:sp>
      <p:sp>
        <p:nvSpPr>
          <p:cNvPr id="43" name="Text 41"/>
          <p:cNvSpPr/>
          <p:nvPr/>
        </p:nvSpPr>
        <p:spPr>
          <a:xfrm>
            <a:off x="5413248" y="3218688"/>
            <a:ext cx="1060704" cy="804672"/>
          </a:xfrm>
          <a:prstGeom prst="rect">
            <a:avLst/>
          </a:prstGeom>
          <a:noFill/>
          <a:ln/>
        </p:spPr>
        <p:txBody>
          <a:bodyPr wrap="square" rtlCol="0" anchor="ctr"/>
          <a:lstStyle/>
          <a:p>
            <a:pPr marL="0" indent="0" algn="ctr">
              <a:buNone/>
            </a:pPr>
            <a:r>
              <a:rPr lang="en-US" sz="900" dirty="0">
                <a:solidFill>
                  <a:srgbClr val="1A2B3C"/>
                </a:solidFill>
                <a:latin typeface="Calibri" pitchFamily="34" charset="0"/>
                <a:ea typeface="Calibri" pitchFamily="34" charset="-122"/>
                <a:cs typeface="Calibri" pitchFamily="34" charset="-120"/>
              </a:rPr>
              <a:t>Demo</a:t>
            </a:r>
            <a:endParaRPr lang="en-US" sz="900" dirty="0"/>
          </a:p>
          <a:p>
            <a:pPr marL="0" indent="0" algn="ctr">
              <a:buNone/>
            </a:pPr>
            <a:r>
              <a:rPr lang="en-US" sz="900" dirty="0">
                <a:solidFill>
                  <a:srgbClr val="1A2B3C"/>
                </a:solidFill>
                <a:latin typeface="Calibri" pitchFamily="34" charset="0"/>
                <a:ea typeface="Calibri" pitchFamily="34" charset="-122"/>
                <a:cs typeface="Calibri" pitchFamily="34" charset="-120"/>
              </a:rPr>
              <a:t>Scripts</a:t>
            </a:r>
            <a:endParaRPr lang="en-US" sz="900" dirty="0"/>
          </a:p>
        </p:txBody>
      </p:sp>
      <p:sp>
        <p:nvSpPr>
          <p:cNvPr id="44" name="Shape 42"/>
          <p:cNvSpPr/>
          <p:nvPr/>
        </p:nvSpPr>
        <p:spPr>
          <a:xfrm>
            <a:off x="6611112" y="3127248"/>
            <a:ext cx="1170432" cy="1005840"/>
          </a:xfrm>
          <a:prstGeom prst="rect">
            <a:avLst/>
          </a:prstGeom>
          <a:solidFill>
            <a:srgbClr val="FFFFFF"/>
          </a:solidFill>
          <a:ln w="12700">
            <a:solidFill>
              <a:srgbClr val="E0E8F0"/>
            </a:solidFill>
            <a:prstDash val="solid"/>
          </a:ln>
        </p:spPr>
        <p:txBody>
          <a:bodyPr/>
          <a:lstStyle/>
          <a:p>
            <a:endParaRPr lang="en-US"/>
          </a:p>
        </p:txBody>
      </p:sp>
      <p:sp>
        <p:nvSpPr>
          <p:cNvPr id="45" name="Shape 43"/>
          <p:cNvSpPr/>
          <p:nvPr/>
        </p:nvSpPr>
        <p:spPr>
          <a:xfrm>
            <a:off x="6611112" y="3127248"/>
            <a:ext cx="1170432" cy="54864"/>
          </a:xfrm>
          <a:prstGeom prst="rect">
            <a:avLst/>
          </a:prstGeom>
          <a:solidFill>
            <a:srgbClr val="1A4A8A"/>
          </a:solidFill>
          <a:ln w="12700">
            <a:solidFill>
              <a:srgbClr val="1A4A8A"/>
            </a:solidFill>
            <a:prstDash val="solid"/>
          </a:ln>
        </p:spPr>
        <p:txBody>
          <a:bodyPr/>
          <a:lstStyle/>
          <a:p>
            <a:endParaRPr lang="en-US"/>
          </a:p>
        </p:txBody>
      </p:sp>
      <p:sp>
        <p:nvSpPr>
          <p:cNvPr id="46" name="Text 44"/>
          <p:cNvSpPr/>
          <p:nvPr/>
        </p:nvSpPr>
        <p:spPr>
          <a:xfrm>
            <a:off x="6665976" y="3218688"/>
            <a:ext cx="1060704" cy="804672"/>
          </a:xfrm>
          <a:prstGeom prst="rect">
            <a:avLst/>
          </a:prstGeom>
          <a:noFill/>
          <a:ln/>
        </p:spPr>
        <p:txBody>
          <a:bodyPr wrap="square" rtlCol="0" anchor="ctr"/>
          <a:lstStyle/>
          <a:p>
            <a:pPr marL="0" indent="0" algn="ctr">
              <a:buNone/>
            </a:pPr>
            <a:r>
              <a:rPr lang="en-US" sz="900" dirty="0">
                <a:solidFill>
                  <a:srgbClr val="1A2B3C"/>
                </a:solidFill>
                <a:latin typeface="Calibri" pitchFamily="34" charset="0"/>
                <a:ea typeface="Calibri" pitchFamily="34" charset="-122"/>
                <a:cs typeface="Calibri" pitchFamily="34" charset="-120"/>
              </a:rPr>
              <a:t>Content</a:t>
            </a:r>
            <a:endParaRPr lang="en-US" sz="900" dirty="0"/>
          </a:p>
          <a:p>
            <a:pPr marL="0" indent="0" algn="ctr">
              <a:buNone/>
            </a:pPr>
            <a:r>
              <a:rPr lang="en-US" sz="900" dirty="0">
                <a:solidFill>
                  <a:srgbClr val="1A2B3C"/>
                </a:solidFill>
                <a:latin typeface="Calibri" pitchFamily="34" charset="0"/>
                <a:ea typeface="Calibri" pitchFamily="34" charset="-122"/>
                <a:cs typeface="Calibri" pitchFamily="34" charset="-120"/>
              </a:rPr>
              <a:t>&amp; GEO</a:t>
            </a:r>
            <a:endParaRPr lang="en-US" sz="900" dirty="0"/>
          </a:p>
        </p:txBody>
      </p:sp>
      <p:sp>
        <p:nvSpPr>
          <p:cNvPr id="47" name="Shape 45"/>
          <p:cNvSpPr/>
          <p:nvPr/>
        </p:nvSpPr>
        <p:spPr>
          <a:xfrm>
            <a:off x="7863840" y="3127248"/>
            <a:ext cx="1170432" cy="1005840"/>
          </a:xfrm>
          <a:prstGeom prst="rect">
            <a:avLst/>
          </a:prstGeom>
          <a:solidFill>
            <a:srgbClr val="FFFFFF"/>
          </a:solidFill>
          <a:ln w="12700">
            <a:solidFill>
              <a:srgbClr val="E0E8F0"/>
            </a:solidFill>
            <a:prstDash val="solid"/>
          </a:ln>
        </p:spPr>
        <p:txBody>
          <a:bodyPr/>
          <a:lstStyle/>
          <a:p>
            <a:endParaRPr lang="en-US"/>
          </a:p>
        </p:txBody>
      </p:sp>
      <p:sp>
        <p:nvSpPr>
          <p:cNvPr id="48" name="Shape 46"/>
          <p:cNvSpPr/>
          <p:nvPr/>
        </p:nvSpPr>
        <p:spPr>
          <a:xfrm>
            <a:off x="7863840" y="3127248"/>
            <a:ext cx="1170432" cy="54864"/>
          </a:xfrm>
          <a:prstGeom prst="rect">
            <a:avLst/>
          </a:prstGeom>
          <a:solidFill>
            <a:srgbClr val="1A4A8A"/>
          </a:solidFill>
          <a:ln w="12700">
            <a:solidFill>
              <a:srgbClr val="1A4A8A"/>
            </a:solidFill>
            <a:prstDash val="solid"/>
          </a:ln>
        </p:spPr>
        <p:txBody>
          <a:bodyPr/>
          <a:lstStyle/>
          <a:p>
            <a:endParaRPr lang="en-US"/>
          </a:p>
        </p:txBody>
      </p:sp>
      <p:sp>
        <p:nvSpPr>
          <p:cNvPr id="49" name="Text 47"/>
          <p:cNvSpPr/>
          <p:nvPr/>
        </p:nvSpPr>
        <p:spPr>
          <a:xfrm>
            <a:off x="7918704" y="3218688"/>
            <a:ext cx="1060704" cy="804672"/>
          </a:xfrm>
          <a:prstGeom prst="rect">
            <a:avLst/>
          </a:prstGeom>
          <a:noFill/>
          <a:ln/>
        </p:spPr>
        <p:txBody>
          <a:bodyPr wrap="square" rtlCol="0" anchor="ctr"/>
          <a:lstStyle/>
          <a:p>
            <a:pPr marL="0" indent="0" algn="ctr">
              <a:buNone/>
            </a:pPr>
            <a:r>
              <a:rPr lang="en-US" sz="900" dirty="0">
                <a:solidFill>
                  <a:srgbClr val="1A2B3C"/>
                </a:solidFill>
                <a:latin typeface="Calibri" pitchFamily="34" charset="0"/>
                <a:ea typeface="Calibri" pitchFamily="34" charset="-122"/>
                <a:cs typeface="Calibri" pitchFamily="34" charset="-120"/>
              </a:rPr>
              <a:t>Analyst</a:t>
            </a:r>
            <a:endParaRPr lang="en-US" sz="900" dirty="0"/>
          </a:p>
          <a:p>
            <a:pPr marL="0" indent="0" algn="ctr">
              <a:buNone/>
            </a:pPr>
            <a:r>
              <a:rPr lang="en-US" sz="900" dirty="0">
                <a:solidFill>
                  <a:srgbClr val="1A2B3C"/>
                </a:solidFill>
                <a:latin typeface="Calibri" pitchFamily="34" charset="0"/>
                <a:ea typeface="Calibri" pitchFamily="34" charset="-122"/>
                <a:cs typeface="Calibri" pitchFamily="34" charset="-120"/>
              </a:rPr>
              <a:t>Briefings</a:t>
            </a:r>
            <a:endParaRPr lang="en-US" sz="900" dirty="0"/>
          </a:p>
        </p:txBody>
      </p:sp>
      <p:sp>
        <p:nvSpPr>
          <p:cNvPr id="50" name="Shape 48"/>
          <p:cNvSpPr/>
          <p:nvPr/>
        </p:nvSpPr>
        <p:spPr>
          <a:xfrm>
            <a:off x="182880" y="4334256"/>
            <a:ext cx="1325880" cy="1005840"/>
          </a:xfrm>
          <a:prstGeom prst="rect">
            <a:avLst/>
          </a:prstGeom>
          <a:solidFill>
            <a:srgbClr val="0E8C8C"/>
          </a:solidFill>
          <a:ln w="12700">
            <a:solidFill>
              <a:srgbClr val="0E8C8C"/>
            </a:solidFill>
            <a:prstDash val="solid"/>
          </a:ln>
        </p:spPr>
        <p:txBody>
          <a:bodyPr/>
          <a:lstStyle/>
          <a:p>
            <a:endParaRPr lang="en-US"/>
          </a:p>
        </p:txBody>
      </p:sp>
      <p:sp>
        <p:nvSpPr>
          <p:cNvPr id="51" name="Text 49"/>
          <p:cNvSpPr/>
          <p:nvPr/>
        </p:nvSpPr>
        <p:spPr>
          <a:xfrm>
            <a:off x="182880" y="4334256"/>
            <a:ext cx="1325880" cy="1005840"/>
          </a:xfrm>
          <a:prstGeom prst="rect">
            <a:avLst/>
          </a:prstGeom>
          <a:noFill/>
          <a:ln/>
        </p:spPr>
        <p:txBody>
          <a:bodyPr wrap="square" rtlCol="0" anchor="ctr"/>
          <a:lstStyle/>
          <a:p>
            <a:pPr marL="0" indent="0" algn="ctr">
              <a:buNone/>
            </a:pPr>
            <a:r>
              <a:rPr lang="en-US" sz="800" b="1" kern="0" spc="30" dirty="0">
                <a:solidFill>
                  <a:srgbClr val="FFFFFF"/>
                </a:solidFill>
                <a:latin typeface="Calibri" pitchFamily="34" charset="0"/>
                <a:ea typeface="Calibri" pitchFamily="34" charset="-122"/>
                <a:cs typeface="Calibri" pitchFamily="34" charset="-120"/>
              </a:rPr>
              <a:t>TECHNICAL EVALUATOR</a:t>
            </a:r>
            <a:endParaRPr lang="en-US" sz="800" dirty="0"/>
          </a:p>
        </p:txBody>
      </p:sp>
      <p:sp>
        <p:nvSpPr>
          <p:cNvPr id="52" name="Shape 50"/>
          <p:cNvSpPr/>
          <p:nvPr/>
        </p:nvSpPr>
        <p:spPr>
          <a:xfrm>
            <a:off x="1600200" y="4334256"/>
            <a:ext cx="1170432" cy="1005840"/>
          </a:xfrm>
          <a:prstGeom prst="rect">
            <a:avLst/>
          </a:prstGeom>
          <a:solidFill>
            <a:srgbClr val="FFFFFF"/>
          </a:solidFill>
          <a:ln w="12700">
            <a:solidFill>
              <a:srgbClr val="E0E8F0"/>
            </a:solidFill>
            <a:prstDash val="solid"/>
          </a:ln>
        </p:spPr>
        <p:txBody>
          <a:bodyPr/>
          <a:lstStyle/>
          <a:p>
            <a:endParaRPr lang="en-US"/>
          </a:p>
        </p:txBody>
      </p:sp>
      <p:sp>
        <p:nvSpPr>
          <p:cNvPr id="53" name="Shape 51"/>
          <p:cNvSpPr/>
          <p:nvPr/>
        </p:nvSpPr>
        <p:spPr>
          <a:xfrm>
            <a:off x="1600200" y="4334256"/>
            <a:ext cx="1170432" cy="54864"/>
          </a:xfrm>
          <a:prstGeom prst="rect">
            <a:avLst/>
          </a:prstGeom>
          <a:solidFill>
            <a:srgbClr val="0E8C8C"/>
          </a:solidFill>
          <a:ln w="12700">
            <a:solidFill>
              <a:srgbClr val="0E8C8C"/>
            </a:solidFill>
            <a:prstDash val="solid"/>
          </a:ln>
        </p:spPr>
        <p:txBody>
          <a:bodyPr/>
          <a:lstStyle/>
          <a:p>
            <a:endParaRPr lang="en-US"/>
          </a:p>
        </p:txBody>
      </p:sp>
      <p:sp>
        <p:nvSpPr>
          <p:cNvPr id="54" name="Text 52"/>
          <p:cNvSpPr/>
          <p:nvPr/>
        </p:nvSpPr>
        <p:spPr>
          <a:xfrm>
            <a:off x="1655064" y="4425696"/>
            <a:ext cx="1060704" cy="804672"/>
          </a:xfrm>
          <a:prstGeom prst="rect">
            <a:avLst/>
          </a:prstGeom>
          <a:noFill/>
          <a:ln/>
        </p:spPr>
        <p:txBody>
          <a:bodyPr wrap="square" rtlCol="0" anchor="ctr"/>
          <a:lstStyle/>
          <a:p>
            <a:pPr marL="0" indent="0" algn="ctr">
              <a:buNone/>
            </a:pPr>
            <a:r>
              <a:rPr lang="en-US" sz="900" dirty="0">
                <a:solidFill>
                  <a:srgbClr val="1A2B3C"/>
                </a:solidFill>
                <a:latin typeface="Calibri" pitchFamily="34" charset="0"/>
                <a:ea typeface="Calibri" pitchFamily="34" charset="-122"/>
                <a:cs typeface="Calibri" pitchFamily="34" charset="-120"/>
              </a:rPr>
              <a:t>Positioning</a:t>
            </a:r>
            <a:endParaRPr lang="en-US" sz="900" dirty="0"/>
          </a:p>
          <a:p>
            <a:pPr marL="0" indent="0" algn="ctr">
              <a:buNone/>
            </a:pPr>
            <a:r>
              <a:rPr lang="en-US" sz="900" dirty="0">
                <a:solidFill>
                  <a:srgbClr val="1A2B3C"/>
                </a:solidFill>
                <a:latin typeface="Calibri" pitchFamily="34" charset="0"/>
                <a:ea typeface="Calibri" pitchFamily="34" charset="-122"/>
                <a:cs typeface="Calibri" pitchFamily="34" charset="-120"/>
              </a:rPr>
              <a:t>&amp; Narrative</a:t>
            </a:r>
            <a:endParaRPr lang="en-US" sz="900" dirty="0"/>
          </a:p>
        </p:txBody>
      </p:sp>
      <p:sp>
        <p:nvSpPr>
          <p:cNvPr id="55" name="Shape 53"/>
          <p:cNvSpPr/>
          <p:nvPr/>
        </p:nvSpPr>
        <p:spPr>
          <a:xfrm>
            <a:off x="2852928" y="4334256"/>
            <a:ext cx="1170432" cy="1005840"/>
          </a:xfrm>
          <a:prstGeom prst="rect">
            <a:avLst/>
          </a:prstGeom>
          <a:solidFill>
            <a:srgbClr val="FFFFFF"/>
          </a:solidFill>
          <a:ln w="12700">
            <a:solidFill>
              <a:srgbClr val="E0E8F0"/>
            </a:solidFill>
            <a:prstDash val="solid"/>
          </a:ln>
        </p:spPr>
        <p:txBody>
          <a:bodyPr/>
          <a:lstStyle/>
          <a:p>
            <a:endParaRPr lang="en-US"/>
          </a:p>
        </p:txBody>
      </p:sp>
      <p:sp>
        <p:nvSpPr>
          <p:cNvPr id="56" name="Shape 54"/>
          <p:cNvSpPr/>
          <p:nvPr/>
        </p:nvSpPr>
        <p:spPr>
          <a:xfrm>
            <a:off x="2852928" y="4334256"/>
            <a:ext cx="1170432" cy="54864"/>
          </a:xfrm>
          <a:prstGeom prst="rect">
            <a:avLst/>
          </a:prstGeom>
          <a:solidFill>
            <a:srgbClr val="0E8C8C"/>
          </a:solidFill>
          <a:ln w="12700">
            <a:solidFill>
              <a:srgbClr val="0E8C8C"/>
            </a:solidFill>
            <a:prstDash val="solid"/>
          </a:ln>
        </p:spPr>
        <p:txBody>
          <a:bodyPr/>
          <a:lstStyle/>
          <a:p>
            <a:endParaRPr lang="en-US"/>
          </a:p>
        </p:txBody>
      </p:sp>
      <p:sp>
        <p:nvSpPr>
          <p:cNvPr id="57" name="Text 55"/>
          <p:cNvSpPr/>
          <p:nvPr/>
        </p:nvSpPr>
        <p:spPr>
          <a:xfrm>
            <a:off x="2907792" y="4425696"/>
            <a:ext cx="1060704" cy="804672"/>
          </a:xfrm>
          <a:prstGeom prst="rect">
            <a:avLst/>
          </a:prstGeom>
          <a:noFill/>
          <a:ln/>
        </p:spPr>
        <p:txBody>
          <a:bodyPr wrap="square" rtlCol="0" anchor="ctr"/>
          <a:lstStyle/>
          <a:p>
            <a:pPr marL="0" indent="0" algn="ctr">
              <a:buNone/>
            </a:pPr>
            <a:r>
              <a:rPr lang="en-US" sz="900" dirty="0">
                <a:solidFill>
                  <a:srgbClr val="1A2B3C"/>
                </a:solidFill>
                <a:latin typeface="Calibri" pitchFamily="34" charset="0"/>
                <a:ea typeface="Calibri" pitchFamily="34" charset="-122"/>
                <a:cs typeface="Calibri" pitchFamily="34" charset="-120"/>
              </a:rPr>
              <a:t>Sales</a:t>
            </a:r>
            <a:endParaRPr lang="en-US" sz="900" dirty="0"/>
          </a:p>
          <a:p>
            <a:pPr marL="0" indent="0" algn="ctr">
              <a:buNone/>
            </a:pPr>
            <a:r>
              <a:rPr lang="en-US" sz="900" dirty="0">
                <a:solidFill>
                  <a:srgbClr val="1A2B3C"/>
                </a:solidFill>
                <a:latin typeface="Calibri" pitchFamily="34" charset="0"/>
                <a:ea typeface="Calibri" pitchFamily="34" charset="-122"/>
                <a:cs typeface="Calibri" pitchFamily="34" charset="-120"/>
              </a:rPr>
              <a:t>Enablement</a:t>
            </a:r>
            <a:endParaRPr lang="en-US" sz="900" dirty="0"/>
          </a:p>
        </p:txBody>
      </p:sp>
      <p:sp>
        <p:nvSpPr>
          <p:cNvPr id="58" name="Shape 56"/>
          <p:cNvSpPr/>
          <p:nvPr/>
        </p:nvSpPr>
        <p:spPr>
          <a:xfrm>
            <a:off x="4105656" y="4334256"/>
            <a:ext cx="1170432" cy="1005840"/>
          </a:xfrm>
          <a:prstGeom prst="rect">
            <a:avLst/>
          </a:prstGeom>
          <a:solidFill>
            <a:srgbClr val="FFFFFF"/>
          </a:solidFill>
          <a:ln w="12700">
            <a:solidFill>
              <a:srgbClr val="E0E8F0"/>
            </a:solidFill>
            <a:prstDash val="solid"/>
          </a:ln>
        </p:spPr>
        <p:txBody>
          <a:bodyPr/>
          <a:lstStyle/>
          <a:p>
            <a:endParaRPr lang="en-US"/>
          </a:p>
        </p:txBody>
      </p:sp>
      <p:sp>
        <p:nvSpPr>
          <p:cNvPr id="59" name="Shape 57"/>
          <p:cNvSpPr/>
          <p:nvPr/>
        </p:nvSpPr>
        <p:spPr>
          <a:xfrm>
            <a:off x="4105656" y="4334256"/>
            <a:ext cx="1170432" cy="54864"/>
          </a:xfrm>
          <a:prstGeom prst="rect">
            <a:avLst/>
          </a:prstGeom>
          <a:solidFill>
            <a:srgbClr val="0E8C8C"/>
          </a:solidFill>
          <a:ln w="12700">
            <a:solidFill>
              <a:srgbClr val="0E8C8C"/>
            </a:solidFill>
            <a:prstDash val="solid"/>
          </a:ln>
        </p:spPr>
        <p:txBody>
          <a:bodyPr/>
          <a:lstStyle/>
          <a:p>
            <a:endParaRPr lang="en-US"/>
          </a:p>
        </p:txBody>
      </p:sp>
      <p:sp>
        <p:nvSpPr>
          <p:cNvPr id="60" name="Text 58"/>
          <p:cNvSpPr/>
          <p:nvPr/>
        </p:nvSpPr>
        <p:spPr>
          <a:xfrm>
            <a:off x="4160520" y="4425696"/>
            <a:ext cx="1060704" cy="804672"/>
          </a:xfrm>
          <a:prstGeom prst="rect">
            <a:avLst/>
          </a:prstGeom>
          <a:noFill/>
          <a:ln/>
        </p:spPr>
        <p:txBody>
          <a:bodyPr wrap="square" rtlCol="0" anchor="ctr"/>
          <a:lstStyle/>
          <a:p>
            <a:pPr marL="0" indent="0" algn="ctr">
              <a:buNone/>
            </a:pPr>
            <a:r>
              <a:rPr lang="en-US" sz="900" dirty="0">
                <a:solidFill>
                  <a:srgbClr val="1A2B3C"/>
                </a:solidFill>
                <a:latin typeface="Calibri" pitchFamily="34" charset="0"/>
                <a:ea typeface="Calibri" pitchFamily="34" charset="-122"/>
                <a:cs typeface="Calibri" pitchFamily="34" charset="-120"/>
              </a:rPr>
              <a:t>Competitive</a:t>
            </a:r>
            <a:endParaRPr lang="en-US" sz="900" dirty="0"/>
          </a:p>
          <a:p>
            <a:pPr marL="0" indent="0" algn="ctr">
              <a:buNone/>
            </a:pPr>
            <a:r>
              <a:rPr lang="en-US" sz="900" dirty="0">
                <a:solidFill>
                  <a:srgbClr val="1A2B3C"/>
                </a:solidFill>
                <a:latin typeface="Calibri" pitchFamily="34" charset="0"/>
                <a:ea typeface="Calibri" pitchFamily="34" charset="-122"/>
                <a:cs typeface="Calibri" pitchFamily="34" charset="-120"/>
              </a:rPr>
              <a:t>Battlecards</a:t>
            </a:r>
            <a:endParaRPr lang="en-US" sz="900" dirty="0"/>
          </a:p>
        </p:txBody>
      </p:sp>
      <p:sp>
        <p:nvSpPr>
          <p:cNvPr id="61" name="Shape 59"/>
          <p:cNvSpPr/>
          <p:nvPr/>
        </p:nvSpPr>
        <p:spPr>
          <a:xfrm>
            <a:off x="5358384" y="4334256"/>
            <a:ext cx="1170432" cy="1005840"/>
          </a:xfrm>
          <a:prstGeom prst="rect">
            <a:avLst/>
          </a:prstGeom>
          <a:solidFill>
            <a:srgbClr val="FFFFFF"/>
          </a:solidFill>
          <a:ln w="12700">
            <a:solidFill>
              <a:srgbClr val="E0E8F0"/>
            </a:solidFill>
            <a:prstDash val="solid"/>
          </a:ln>
        </p:spPr>
        <p:txBody>
          <a:bodyPr/>
          <a:lstStyle/>
          <a:p>
            <a:endParaRPr lang="en-US"/>
          </a:p>
        </p:txBody>
      </p:sp>
      <p:sp>
        <p:nvSpPr>
          <p:cNvPr id="62" name="Shape 60"/>
          <p:cNvSpPr/>
          <p:nvPr/>
        </p:nvSpPr>
        <p:spPr>
          <a:xfrm>
            <a:off x="5358384" y="4334256"/>
            <a:ext cx="1170432" cy="54864"/>
          </a:xfrm>
          <a:prstGeom prst="rect">
            <a:avLst/>
          </a:prstGeom>
          <a:solidFill>
            <a:srgbClr val="0E8C8C"/>
          </a:solidFill>
          <a:ln w="12700">
            <a:solidFill>
              <a:srgbClr val="0E8C8C"/>
            </a:solidFill>
            <a:prstDash val="solid"/>
          </a:ln>
        </p:spPr>
        <p:txBody>
          <a:bodyPr/>
          <a:lstStyle/>
          <a:p>
            <a:endParaRPr lang="en-US"/>
          </a:p>
        </p:txBody>
      </p:sp>
      <p:sp>
        <p:nvSpPr>
          <p:cNvPr id="63" name="Text 61"/>
          <p:cNvSpPr/>
          <p:nvPr/>
        </p:nvSpPr>
        <p:spPr>
          <a:xfrm>
            <a:off x="5413248" y="4425696"/>
            <a:ext cx="1060704" cy="804672"/>
          </a:xfrm>
          <a:prstGeom prst="rect">
            <a:avLst/>
          </a:prstGeom>
          <a:noFill/>
          <a:ln/>
        </p:spPr>
        <p:txBody>
          <a:bodyPr wrap="square" rtlCol="0" anchor="ctr"/>
          <a:lstStyle/>
          <a:p>
            <a:pPr marL="0" indent="0" algn="ctr">
              <a:buNone/>
            </a:pPr>
            <a:r>
              <a:rPr lang="en-US" sz="900" dirty="0">
                <a:solidFill>
                  <a:srgbClr val="1A2B3C"/>
                </a:solidFill>
                <a:latin typeface="Calibri" pitchFamily="34" charset="0"/>
                <a:ea typeface="Calibri" pitchFamily="34" charset="-122"/>
                <a:cs typeface="Calibri" pitchFamily="34" charset="-120"/>
              </a:rPr>
              <a:t>Demo</a:t>
            </a:r>
            <a:endParaRPr lang="en-US" sz="900" dirty="0"/>
          </a:p>
          <a:p>
            <a:pPr marL="0" indent="0" algn="ctr">
              <a:buNone/>
            </a:pPr>
            <a:r>
              <a:rPr lang="en-US" sz="900" dirty="0">
                <a:solidFill>
                  <a:srgbClr val="1A2B3C"/>
                </a:solidFill>
                <a:latin typeface="Calibri" pitchFamily="34" charset="0"/>
                <a:ea typeface="Calibri" pitchFamily="34" charset="-122"/>
                <a:cs typeface="Calibri" pitchFamily="34" charset="-120"/>
              </a:rPr>
              <a:t>Scripts</a:t>
            </a:r>
            <a:endParaRPr lang="en-US" sz="900" dirty="0"/>
          </a:p>
        </p:txBody>
      </p:sp>
      <p:sp>
        <p:nvSpPr>
          <p:cNvPr id="64" name="Shape 62"/>
          <p:cNvSpPr/>
          <p:nvPr/>
        </p:nvSpPr>
        <p:spPr>
          <a:xfrm>
            <a:off x="6611112" y="4334256"/>
            <a:ext cx="1170432" cy="1005840"/>
          </a:xfrm>
          <a:prstGeom prst="rect">
            <a:avLst/>
          </a:prstGeom>
          <a:solidFill>
            <a:srgbClr val="FFFFFF"/>
          </a:solidFill>
          <a:ln w="12700">
            <a:solidFill>
              <a:srgbClr val="E0E8F0"/>
            </a:solidFill>
            <a:prstDash val="solid"/>
          </a:ln>
        </p:spPr>
        <p:txBody>
          <a:bodyPr/>
          <a:lstStyle/>
          <a:p>
            <a:endParaRPr lang="en-US"/>
          </a:p>
        </p:txBody>
      </p:sp>
      <p:sp>
        <p:nvSpPr>
          <p:cNvPr id="65" name="Shape 63"/>
          <p:cNvSpPr/>
          <p:nvPr/>
        </p:nvSpPr>
        <p:spPr>
          <a:xfrm>
            <a:off x="6611112" y="4334256"/>
            <a:ext cx="1170432" cy="54864"/>
          </a:xfrm>
          <a:prstGeom prst="rect">
            <a:avLst/>
          </a:prstGeom>
          <a:solidFill>
            <a:srgbClr val="0E8C8C"/>
          </a:solidFill>
          <a:ln w="12700">
            <a:solidFill>
              <a:srgbClr val="0E8C8C"/>
            </a:solidFill>
            <a:prstDash val="solid"/>
          </a:ln>
        </p:spPr>
        <p:txBody>
          <a:bodyPr/>
          <a:lstStyle/>
          <a:p>
            <a:endParaRPr lang="en-US"/>
          </a:p>
        </p:txBody>
      </p:sp>
      <p:sp>
        <p:nvSpPr>
          <p:cNvPr id="66" name="Text 64"/>
          <p:cNvSpPr/>
          <p:nvPr/>
        </p:nvSpPr>
        <p:spPr>
          <a:xfrm>
            <a:off x="6665976" y="4425696"/>
            <a:ext cx="1060704" cy="804672"/>
          </a:xfrm>
          <a:prstGeom prst="rect">
            <a:avLst/>
          </a:prstGeom>
          <a:noFill/>
          <a:ln/>
        </p:spPr>
        <p:txBody>
          <a:bodyPr wrap="square" rtlCol="0" anchor="ctr"/>
          <a:lstStyle/>
          <a:p>
            <a:pPr marL="0" indent="0" algn="ctr">
              <a:buNone/>
            </a:pPr>
            <a:r>
              <a:rPr lang="en-US" sz="900" dirty="0">
                <a:solidFill>
                  <a:srgbClr val="1A2B3C"/>
                </a:solidFill>
                <a:latin typeface="Calibri" pitchFamily="34" charset="0"/>
                <a:ea typeface="Calibri" pitchFamily="34" charset="-122"/>
                <a:cs typeface="Calibri" pitchFamily="34" charset="-120"/>
              </a:rPr>
              <a:t>Content</a:t>
            </a:r>
            <a:endParaRPr lang="en-US" sz="900" dirty="0"/>
          </a:p>
          <a:p>
            <a:pPr marL="0" indent="0" algn="ctr">
              <a:buNone/>
            </a:pPr>
            <a:r>
              <a:rPr lang="en-US" sz="900" dirty="0">
                <a:solidFill>
                  <a:srgbClr val="1A2B3C"/>
                </a:solidFill>
                <a:latin typeface="Calibri" pitchFamily="34" charset="0"/>
                <a:ea typeface="Calibri" pitchFamily="34" charset="-122"/>
                <a:cs typeface="Calibri" pitchFamily="34" charset="-120"/>
              </a:rPr>
              <a:t>&amp; GEO</a:t>
            </a:r>
            <a:endParaRPr lang="en-US" sz="900" dirty="0"/>
          </a:p>
        </p:txBody>
      </p:sp>
      <p:sp>
        <p:nvSpPr>
          <p:cNvPr id="67" name="Shape 65"/>
          <p:cNvSpPr/>
          <p:nvPr/>
        </p:nvSpPr>
        <p:spPr>
          <a:xfrm>
            <a:off x="7863840" y="4334256"/>
            <a:ext cx="1170432" cy="1005840"/>
          </a:xfrm>
          <a:prstGeom prst="rect">
            <a:avLst/>
          </a:prstGeom>
          <a:solidFill>
            <a:srgbClr val="FFFFFF"/>
          </a:solidFill>
          <a:ln w="12700">
            <a:solidFill>
              <a:srgbClr val="E0E8F0"/>
            </a:solidFill>
            <a:prstDash val="solid"/>
          </a:ln>
        </p:spPr>
        <p:txBody>
          <a:bodyPr/>
          <a:lstStyle/>
          <a:p>
            <a:endParaRPr lang="en-US"/>
          </a:p>
        </p:txBody>
      </p:sp>
      <p:sp>
        <p:nvSpPr>
          <p:cNvPr id="68" name="Shape 66"/>
          <p:cNvSpPr/>
          <p:nvPr/>
        </p:nvSpPr>
        <p:spPr>
          <a:xfrm>
            <a:off x="7863840" y="4334256"/>
            <a:ext cx="1170432" cy="54864"/>
          </a:xfrm>
          <a:prstGeom prst="rect">
            <a:avLst/>
          </a:prstGeom>
          <a:solidFill>
            <a:srgbClr val="0E8C8C"/>
          </a:solidFill>
          <a:ln w="12700">
            <a:solidFill>
              <a:srgbClr val="0E8C8C"/>
            </a:solidFill>
            <a:prstDash val="solid"/>
          </a:ln>
        </p:spPr>
        <p:txBody>
          <a:bodyPr/>
          <a:lstStyle/>
          <a:p>
            <a:endParaRPr lang="en-US"/>
          </a:p>
        </p:txBody>
      </p:sp>
      <p:sp>
        <p:nvSpPr>
          <p:cNvPr id="69" name="Text 67"/>
          <p:cNvSpPr/>
          <p:nvPr/>
        </p:nvSpPr>
        <p:spPr>
          <a:xfrm>
            <a:off x="7918704" y="4425696"/>
            <a:ext cx="1060704" cy="804672"/>
          </a:xfrm>
          <a:prstGeom prst="rect">
            <a:avLst/>
          </a:prstGeom>
          <a:noFill/>
          <a:ln/>
        </p:spPr>
        <p:txBody>
          <a:bodyPr wrap="square" rtlCol="0" anchor="ctr"/>
          <a:lstStyle/>
          <a:p>
            <a:pPr marL="0" indent="0" algn="ctr">
              <a:buNone/>
            </a:pPr>
            <a:r>
              <a:rPr lang="en-US" sz="900" dirty="0">
                <a:solidFill>
                  <a:srgbClr val="1A2B3C"/>
                </a:solidFill>
                <a:latin typeface="Calibri" pitchFamily="34" charset="0"/>
                <a:ea typeface="Calibri" pitchFamily="34" charset="-122"/>
                <a:cs typeface="Calibri" pitchFamily="34" charset="-120"/>
              </a:rPr>
              <a:t>Analyst</a:t>
            </a:r>
            <a:endParaRPr lang="en-US" sz="900" dirty="0"/>
          </a:p>
          <a:p>
            <a:pPr marL="0" indent="0" algn="ctr">
              <a:buNone/>
            </a:pPr>
            <a:r>
              <a:rPr lang="en-US" sz="900" dirty="0">
                <a:solidFill>
                  <a:srgbClr val="1A2B3C"/>
                </a:solidFill>
                <a:latin typeface="Calibri" pitchFamily="34" charset="0"/>
                <a:ea typeface="Calibri" pitchFamily="34" charset="-122"/>
                <a:cs typeface="Calibri" pitchFamily="34" charset="-120"/>
              </a:rPr>
              <a:t>Briefings</a:t>
            </a:r>
            <a:endParaRPr lang="en-US" sz="900" dirty="0"/>
          </a:p>
        </p:txBody>
      </p:sp>
      <p:sp>
        <p:nvSpPr>
          <p:cNvPr id="70" name="Text 68"/>
          <p:cNvSpPr/>
          <p:nvPr/>
        </p:nvSpPr>
        <p:spPr>
          <a:xfrm>
            <a:off x="1600200" y="1188720"/>
            <a:ext cx="1170432" cy="685800"/>
          </a:xfrm>
          <a:prstGeom prst="rect">
            <a:avLst/>
          </a:prstGeom>
          <a:noFill/>
          <a:ln/>
        </p:spPr>
        <p:txBody>
          <a:bodyPr wrap="square" rtlCol="0" anchor="b"/>
          <a:lstStyle/>
          <a:p>
            <a:pPr marL="0" indent="0" algn="ctr">
              <a:buNone/>
            </a:pPr>
            <a:r>
              <a:rPr lang="en-US" sz="850" b="1" dirty="0">
                <a:solidFill>
                  <a:srgbClr val="6B7B8D"/>
                </a:solidFill>
                <a:latin typeface="Calibri" pitchFamily="34" charset="0"/>
                <a:ea typeface="Calibri" pitchFamily="34" charset="-122"/>
                <a:cs typeface="Calibri" pitchFamily="34" charset="-120"/>
              </a:rPr>
              <a:t>Positioning &amp; Narrative</a:t>
            </a:r>
            <a:endParaRPr lang="en-US" sz="850" dirty="0"/>
          </a:p>
        </p:txBody>
      </p:sp>
      <p:sp>
        <p:nvSpPr>
          <p:cNvPr id="71" name="Text 69"/>
          <p:cNvSpPr/>
          <p:nvPr/>
        </p:nvSpPr>
        <p:spPr>
          <a:xfrm>
            <a:off x="2852928" y="1188720"/>
            <a:ext cx="1170432" cy="685800"/>
          </a:xfrm>
          <a:prstGeom prst="rect">
            <a:avLst/>
          </a:prstGeom>
          <a:noFill/>
          <a:ln/>
        </p:spPr>
        <p:txBody>
          <a:bodyPr wrap="square" rtlCol="0" anchor="b"/>
          <a:lstStyle/>
          <a:p>
            <a:pPr marL="0" indent="0" algn="ctr">
              <a:buNone/>
            </a:pPr>
            <a:r>
              <a:rPr lang="en-US" sz="850" b="1" dirty="0">
                <a:solidFill>
                  <a:srgbClr val="6B7B8D"/>
                </a:solidFill>
                <a:latin typeface="Calibri" pitchFamily="34" charset="0"/>
                <a:ea typeface="Calibri" pitchFamily="34" charset="-122"/>
                <a:cs typeface="Calibri" pitchFamily="34" charset="-120"/>
              </a:rPr>
              <a:t>Sales Enablement</a:t>
            </a:r>
            <a:endParaRPr lang="en-US" sz="850" dirty="0"/>
          </a:p>
        </p:txBody>
      </p:sp>
      <p:sp>
        <p:nvSpPr>
          <p:cNvPr id="72" name="Text 70"/>
          <p:cNvSpPr/>
          <p:nvPr/>
        </p:nvSpPr>
        <p:spPr>
          <a:xfrm>
            <a:off x="4105656" y="1188720"/>
            <a:ext cx="1170432" cy="685800"/>
          </a:xfrm>
          <a:prstGeom prst="rect">
            <a:avLst/>
          </a:prstGeom>
          <a:noFill/>
          <a:ln/>
        </p:spPr>
        <p:txBody>
          <a:bodyPr wrap="square" rtlCol="0" anchor="b"/>
          <a:lstStyle/>
          <a:p>
            <a:pPr marL="0" indent="0" algn="ctr">
              <a:buNone/>
            </a:pPr>
            <a:r>
              <a:rPr lang="en-US" sz="850" b="1" dirty="0">
                <a:solidFill>
                  <a:srgbClr val="6B7B8D"/>
                </a:solidFill>
                <a:latin typeface="Calibri" pitchFamily="34" charset="0"/>
                <a:ea typeface="Calibri" pitchFamily="34" charset="-122"/>
                <a:cs typeface="Calibri" pitchFamily="34" charset="-120"/>
              </a:rPr>
              <a:t>Competitive Battlecards</a:t>
            </a:r>
            <a:endParaRPr lang="en-US" sz="850" dirty="0"/>
          </a:p>
        </p:txBody>
      </p:sp>
      <p:sp>
        <p:nvSpPr>
          <p:cNvPr id="73" name="Text 71"/>
          <p:cNvSpPr/>
          <p:nvPr/>
        </p:nvSpPr>
        <p:spPr>
          <a:xfrm>
            <a:off x="5358384" y="1188720"/>
            <a:ext cx="1170432" cy="685800"/>
          </a:xfrm>
          <a:prstGeom prst="rect">
            <a:avLst/>
          </a:prstGeom>
          <a:noFill/>
          <a:ln/>
        </p:spPr>
        <p:txBody>
          <a:bodyPr wrap="square" rtlCol="0" anchor="b"/>
          <a:lstStyle/>
          <a:p>
            <a:pPr marL="0" indent="0" algn="ctr">
              <a:buNone/>
            </a:pPr>
            <a:r>
              <a:rPr lang="en-US" sz="850" b="1" dirty="0">
                <a:solidFill>
                  <a:srgbClr val="6B7B8D"/>
                </a:solidFill>
                <a:latin typeface="Calibri" pitchFamily="34" charset="0"/>
                <a:ea typeface="Calibri" pitchFamily="34" charset="-122"/>
                <a:cs typeface="Calibri" pitchFamily="34" charset="-120"/>
              </a:rPr>
              <a:t>Demo Scripts</a:t>
            </a:r>
            <a:endParaRPr lang="en-US" sz="850" dirty="0"/>
          </a:p>
        </p:txBody>
      </p:sp>
      <p:sp>
        <p:nvSpPr>
          <p:cNvPr id="74" name="Text 72"/>
          <p:cNvSpPr/>
          <p:nvPr/>
        </p:nvSpPr>
        <p:spPr>
          <a:xfrm>
            <a:off x="6611112" y="1188720"/>
            <a:ext cx="1170432" cy="685800"/>
          </a:xfrm>
          <a:prstGeom prst="rect">
            <a:avLst/>
          </a:prstGeom>
          <a:noFill/>
          <a:ln/>
        </p:spPr>
        <p:txBody>
          <a:bodyPr wrap="square" rtlCol="0" anchor="b"/>
          <a:lstStyle/>
          <a:p>
            <a:pPr marL="0" indent="0" algn="ctr">
              <a:buNone/>
            </a:pPr>
            <a:r>
              <a:rPr lang="en-US" sz="850" b="1" dirty="0">
                <a:solidFill>
                  <a:srgbClr val="6B7B8D"/>
                </a:solidFill>
                <a:latin typeface="Calibri" pitchFamily="34" charset="0"/>
                <a:ea typeface="Calibri" pitchFamily="34" charset="-122"/>
                <a:cs typeface="Calibri" pitchFamily="34" charset="-120"/>
              </a:rPr>
              <a:t>Content &amp; GEO</a:t>
            </a:r>
            <a:endParaRPr lang="en-US" sz="850" dirty="0"/>
          </a:p>
        </p:txBody>
      </p:sp>
      <p:sp>
        <p:nvSpPr>
          <p:cNvPr id="75" name="Text 73"/>
          <p:cNvSpPr/>
          <p:nvPr/>
        </p:nvSpPr>
        <p:spPr>
          <a:xfrm>
            <a:off x="7863840" y="1188720"/>
            <a:ext cx="1170432" cy="685800"/>
          </a:xfrm>
          <a:prstGeom prst="rect">
            <a:avLst/>
          </a:prstGeom>
          <a:noFill/>
          <a:ln/>
        </p:spPr>
        <p:txBody>
          <a:bodyPr wrap="square" rtlCol="0" anchor="b"/>
          <a:lstStyle/>
          <a:p>
            <a:pPr marL="0" indent="0" algn="ctr">
              <a:buNone/>
            </a:pPr>
            <a:r>
              <a:rPr lang="en-US" sz="850" b="1" dirty="0">
                <a:solidFill>
                  <a:srgbClr val="6B7B8D"/>
                </a:solidFill>
                <a:latin typeface="Calibri" pitchFamily="34" charset="0"/>
                <a:ea typeface="Calibri" pitchFamily="34" charset="-122"/>
                <a:cs typeface="Calibri" pitchFamily="34" charset="-120"/>
              </a:rPr>
              <a:t>Analyst Briefings</a:t>
            </a:r>
            <a:endParaRPr lang="en-US" sz="850" dirty="0"/>
          </a:p>
        </p:txBody>
      </p:sp>
      <p:sp>
        <p:nvSpPr>
          <p:cNvPr id="76" name="Text 74"/>
          <p:cNvSpPr/>
          <p:nvPr/>
        </p:nvSpPr>
        <p:spPr>
          <a:xfrm>
            <a:off x="182880" y="5897880"/>
            <a:ext cx="8778240" cy="347472"/>
          </a:xfrm>
          <a:prstGeom prst="rect">
            <a:avLst/>
          </a:prstGeom>
          <a:noFill/>
          <a:ln/>
        </p:spPr>
        <p:txBody>
          <a:bodyPr wrap="square" rtlCol="0" anchor="ctr"/>
          <a:lstStyle/>
          <a:p>
            <a:pPr marL="0" indent="0">
              <a:buNone/>
            </a:pPr>
            <a:r>
              <a:rPr lang="en-US" sz="850" i="1" dirty="0">
                <a:solidFill>
                  <a:srgbClr val="6B7B8D"/>
                </a:solidFill>
                <a:latin typeface="Calibri" pitchFamily="34" charset="0"/>
                <a:ea typeface="Calibri" pitchFamily="34" charset="-122"/>
                <a:cs typeface="Calibri" pitchFamily="34" charset="-120"/>
              </a:rPr>
              <a:t>Figure 3. One core narrative cascades into six asset families across three buyer audiences. AI populates each cell. The PMM authors the core and QAs the outputs for specificity and resonance.</a:t>
            </a:r>
            <a:endParaRPr lang="en-US" sz="850" dirty="0"/>
          </a:p>
        </p:txBody>
      </p:sp>
      <p:sp>
        <p:nvSpPr>
          <p:cNvPr id="77" name="Text 75"/>
          <p:cNvSpPr/>
          <p:nvPr/>
        </p:nvSpPr>
        <p:spPr>
          <a:xfrm>
            <a:off x="320040" y="6492240"/>
            <a:ext cx="8229600" cy="228600"/>
          </a:xfrm>
          <a:prstGeom prst="rect">
            <a:avLst/>
          </a:prstGeom>
          <a:noFill/>
          <a:ln/>
        </p:spPr>
        <p:txBody>
          <a:bodyPr wrap="square" rtlCol="0" anchor="ctr"/>
          <a:lstStyle/>
          <a:p>
            <a:pPr marL="0" indent="0">
              <a:buNone/>
            </a:pPr>
            <a:r>
              <a:rPr lang="en-US" sz="900" i="1" dirty="0">
                <a:solidFill>
                  <a:srgbClr val="6B7B8D"/>
                </a:solidFill>
                <a:latin typeface="Calibri" pitchFamily="34" charset="0"/>
                <a:ea typeface="Calibri" pitchFamily="34" charset="-122"/>
                <a:cs typeface="Calibri" pitchFamily="34" charset="-120"/>
              </a:rPr>
              <a:t>Chapter 5  ·  The Future of Product Marketing  ·  Chris O'Hara</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4F7FB"/>
          </a:solidFill>
          <a:ln/>
        </p:spPr>
        <p:txBody>
          <a:bodyPr/>
          <a:lstStyle/>
          <a:p>
            <a:endParaRPr lang="en-US"/>
          </a:p>
        </p:txBody>
      </p:sp>
      <p:sp>
        <p:nvSpPr>
          <p:cNvPr id="3" name="Shape 1"/>
          <p:cNvSpPr/>
          <p:nvPr/>
        </p:nvSpPr>
        <p:spPr>
          <a:xfrm>
            <a:off x="0" y="0"/>
            <a:ext cx="9144000" cy="960120"/>
          </a:xfrm>
          <a:prstGeom prst="rect">
            <a:avLst/>
          </a:prstGeom>
          <a:solidFill>
            <a:srgbClr val="0F2B5B"/>
          </a:solidFill>
          <a:ln/>
        </p:spPr>
        <p:txBody>
          <a:bodyPr/>
          <a:lstStyle/>
          <a:p>
            <a:endParaRPr lang="en-US"/>
          </a:p>
        </p:txBody>
      </p:sp>
      <p:sp>
        <p:nvSpPr>
          <p:cNvPr id="4" name="Shape 2"/>
          <p:cNvSpPr/>
          <p:nvPr/>
        </p:nvSpPr>
        <p:spPr>
          <a:xfrm>
            <a:off x="0" y="960120"/>
            <a:ext cx="9144000" cy="45720"/>
          </a:xfrm>
          <a:prstGeom prst="rect">
            <a:avLst/>
          </a:prstGeom>
          <a:solidFill>
            <a:srgbClr val="D4790A"/>
          </a:solidFill>
          <a:ln/>
        </p:spPr>
        <p:txBody>
          <a:bodyPr/>
          <a:lstStyle/>
          <a:p>
            <a:endParaRPr lang="en-US"/>
          </a:p>
        </p:txBody>
      </p:sp>
      <p:sp>
        <p:nvSpPr>
          <p:cNvPr id="5" name="Text 3"/>
          <p:cNvSpPr/>
          <p:nvPr/>
        </p:nvSpPr>
        <p:spPr>
          <a:xfrm>
            <a:off x="320040" y="73152"/>
            <a:ext cx="7772400" cy="502920"/>
          </a:xfrm>
          <a:prstGeom prst="rect">
            <a:avLst/>
          </a:prstGeom>
          <a:noFill/>
          <a:ln/>
        </p:spPr>
        <p:txBody>
          <a:bodyPr wrap="square" rtlCol="0" anchor="ctr"/>
          <a:lstStyle/>
          <a:p>
            <a:pPr marL="0" indent="0">
              <a:buNone/>
            </a:pPr>
            <a:r>
              <a:rPr lang="en-US" sz="2000" b="1" kern="0" spc="200" dirty="0">
                <a:solidFill>
                  <a:srgbClr val="FFFFFF"/>
                </a:solidFill>
                <a:latin typeface="Calibri" pitchFamily="34" charset="0"/>
                <a:ea typeface="Calibri" pitchFamily="34" charset="-122"/>
                <a:cs typeface="Calibri" pitchFamily="34" charset="-120"/>
              </a:rPr>
              <a:t>FIGURE 4</a:t>
            </a:r>
            <a:endParaRPr lang="en-US" sz="2000" dirty="0"/>
          </a:p>
        </p:txBody>
      </p:sp>
      <p:sp>
        <p:nvSpPr>
          <p:cNvPr id="6" name="Text 4"/>
          <p:cNvSpPr/>
          <p:nvPr/>
        </p:nvSpPr>
        <p:spPr>
          <a:xfrm>
            <a:off x="320040" y="548640"/>
            <a:ext cx="8412480" cy="347472"/>
          </a:xfrm>
          <a:prstGeom prst="rect">
            <a:avLst/>
          </a:prstGeom>
          <a:noFill/>
          <a:ln/>
        </p:spPr>
        <p:txBody>
          <a:bodyPr wrap="square" rtlCol="0" anchor="ctr"/>
          <a:lstStyle/>
          <a:p>
            <a:pPr marL="0" indent="0">
              <a:buNone/>
            </a:pPr>
            <a:r>
              <a:rPr lang="en-US" sz="1300" i="1" dirty="0">
                <a:solidFill>
                  <a:srgbClr val="D4A843"/>
                </a:solidFill>
                <a:latin typeface="Georgia" pitchFamily="34" charset="0"/>
                <a:ea typeface="Georgia" pitchFamily="34" charset="-122"/>
                <a:cs typeface="Georgia" pitchFamily="34" charset="-120"/>
              </a:rPr>
              <a:t>The Resonance Test: four questions that separate stories from summaries.</a:t>
            </a:r>
            <a:endParaRPr lang="en-US" sz="1300" dirty="0"/>
          </a:p>
        </p:txBody>
      </p:sp>
      <p:sp>
        <p:nvSpPr>
          <p:cNvPr id="7" name="Shape 5"/>
          <p:cNvSpPr/>
          <p:nvPr/>
        </p:nvSpPr>
        <p:spPr>
          <a:xfrm>
            <a:off x="228600" y="1078992"/>
            <a:ext cx="8686800" cy="960120"/>
          </a:xfrm>
          <a:prstGeom prst="rect">
            <a:avLst/>
          </a:prstGeom>
          <a:solidFill>
            <a:srgbClr val="FFFFFF"/>
          </a:solidFill>
          <a:ln w="12700">
            <a:solidFill>
              <a:srgbClr val="E0E8F0"/>
            </a:solidFill>
            <a:prstDash val="solid"/>
          </a:ln>
          <a:effectLst>
            <a:outerShdw blurRad="63500" dist="25400" dir="8100000" algn="bl" rotWithShape="0">
              <a:srgbClr val="000000">
                <a:alpha val="8000"/>
              </a:srgbClr>
            </a:outerShdw>
          </a:effectLst>
        </p:spPr>
        <p:txBody>
          <a:bodyPr/>
          <a:lstStyle/>
          <a:p>
            <a:endParaRPr lang="en-US"/>
          </a:p>
        </p:txBody>
      </p:sp>
      <p:sp>
        <p:nvSpPr>
          <p:cNvPr id="8" name="Shape 6"/>
          <p:cNvSpPr/>
          <p:nvPr/>
        </p:nvSpPr>
        <p:spPr>
          <a:xfrm>
            <a:off x="228600" y="1078992"/>
            <a:ext cx="64008" cy="1115568"/>
          </a:xfrm>
          <a:prstGeom prst="rect">
            <a:avLst/>
          </a:prstGeom>
          <a:solidFill>
            <a:srgbClr val="D4790A"/>
          </a:solidFill>
          <a:ln w="12700">
            <a:solidFill>
              <a:srgbClr val="D4790A"/>
            </a:solidFill>
            <a:prstDash val="solid"/>
          </a:ln>
        </p:spPr>
        <p:txBody>
          <a:bodyPr/>
          <a:lstStyle/>
          <a:p>
            <a:endParaRPr lang="en-US"/>
          </a:p>
        </p:txBody>
      </p:sp>
      <p:sp>
        <p:nvSpPr>
          <p:cNvPr id="9" name="Text 7"/>
          <p:cNvSpPr/>
          <p:nvPr/>
        </p:nvSpPr>
        <p:spPr>
          <a:xfrm>
            <a:off x="384048" y="1133856"/>
            <a:ext cx="502920" cy="365760"/>
          </a:xfrm>
          <a:prstGeom prst="rect">
            <a:avLst/>
          </a:prstGeom>
          <a:noFill/>
          <a:ln/>
        </p:spPr>
        <p:txBody>
          <a:bodyPr wrap="square" rtlCol="0" anchor="ctr"/>
          <a:lstStyle/>
          <a:p>
            <a:pPr marL="0" indent="0">
              <a:buNone/>
            </a:pPr>
            <a:r>
              <a:rPr lang="en-US" sz="1800" b="1" dirty="0">
                <a:solidFill>
                  <a:srgbClr val="D4790A"/>
                </a:solidFill>
                <a:latin typeface="Calibri" pitchFamily="34" charset="0"/>
                <a:ea typeface="Calibri" pitchFamily="34" charset="-122"/>
                <a:cs typeface="Calibri" pitchFamily="34" charset="-120"/>
              </a:rPr>
              <a:t>01</a:t>
            </a:r>
            <a:endParaRPr lang="en-US" sz="1800" dirty="0"/>
          </a:p>
        </p:txBody>
      </p:sp>
      <p:sp>
        <p:nvSpPr>
          <p:cNvPr id="10" name="Text 8"/>
          <p:cNvSpPr/>
          <p:nvPr/>
        </p:nvSpPr>
        <p:spPr>
          <a:xfrm>
            <a:off x="960120" y="1133856"/>
            <a:ext cx="3200400" cy="365760"/>
          </a:xfrm>
          <a:prstGeom prst="rect">
            <a:avLst/>
          </a:prstGeom>
          <a:noFill/>
          <a:ln/>
        </p:spPr>
        <p:txBody>
          <a:bodyPr wrap="square" rtlCol="0" anchor="ctr"/>
          <a:lstStyle/>
          <a:p>
            <a:pPr marL="0" indent="0">
              <a:buNone/>
            </a:pPr>
            <a:r>
              <a:rPr lang="en-US" sz="1200" b="1" dirty="0">
                <a:solidFill>
                  <a:srgbClr val="0F2B5B"/>
                </a:solidFill>
                <a:latin typeface="Calibri" pitchFamily="34" charset="0"/>
                <a:ea typeface="Calibri" pitchFamily="34" charset="-122"/>
                <a:cs typeface="Calibri" pitchFamily="34" charset="-120"/>
              </a:rPr>
              <a:t>Is there a named protagonist?</a:t>
            </a:r>
            <a:endParaRPr lang="en-US" sz="1200" dirty="0"/>
          </a:p>
        </p:txBody>
      </p:sp>
      <p:sp>
        <p:nvSpPr>
          <p:cNvPr id="11" name="Text 9"/>
          <p:cNvSpPr/>
          <p:nvPr/>
        </p:nvSpPr>
        <p:spPr>
          <a:xfrm>
            <a:off x="960120" y="1517904"/>
            <a:ext cx="3200400" cy="457200"/>
          </a:xfrm>
          <a:prstGeom prst="rect">
            <a:avLst/>
          </a:prstGeom>
          <a:noFill/>
          <a:ln/>
        </p:spPr>
        <p:txBody>
          <a:bodyPr wrap="square" rtlCol="0" anchor="ctr"/>
          <a:lstStyle/>
          <a:p>
            <a:pPr marL="0" indent="0">
              <a:buNone/>
            </a:pPr>
            <a:r>
              <a:rPr lang="en-US" sz="900" i="1" dirty="0">
                <a:solidFill>
                  <a:srgbClr val="6B7B8D"/>
                </a:solidFill>
                <a:latin typeface="Georgia" pitchFamily="34" charset="0"/>
                <a:ea typeface="Georgia" pitchFamily="34" charset="-122"/>
                <a:cs typeface="Georgia" pitchFamily="34" charset="-120"/>
              </a:rPr>
              <a:t>Why: A named character creates empathy. A category creates distance.</a:t>
            </a:r>
            <a:endParaRPr lang="en-US" sz="900" dirty="0"/>
          </a:p>
        </p:txBody>
      </p:sp>
      <p:sp>
        <p:nvSpPr>
          <p:cNvPr id="12" name="Shape 10"/>
          <p:cNvSpPr/>
          <p:nvPr/>
        </p:nvSpPr>
        <p:spPr>
          <a:xfrm>
            <a:off x="4297680" y="1133856"/>
            <a:ext cx="2029968" cy="402336"/>
          </a:xfrm>
          <a:prstGeom prst="rect">
            <a:avLst/>
          </a:prstGeom>
          <a:solidFill>
            <a:srgbClr val="FDF0EE"/>
          </a:solidFill>
          <a:ln w="12700">
            <a:solidFill>
              <a:srgbClr val="C0392B"/>
            </a:solidFill>
            <a:prstDash val="solid"/>
          </a:ln>
        </p:spPr>
        <p:txBody>
          <a:bodyPr/>
          <a:lstStyle/>
          <a:p>
            <a:endParaRPr lang="en-US"/>
          </a:p>
        </p:txBody>
      </p:sp>
      <p:sp>
        <p:nvSpPr>
          <p:cNvPr id="13" name="Text 11"/>
          <p:cNvSpPr/>
          <p:nvPr/>
        </p:nvSpPr>
        <p:spPr>
          <a:xfrm>
            <a:off x="4389120" y="1152144"/>
            <a:ext cx="1847088" cy="365760"/>
          </a:xfrm>
          <a:prstGeom prst="rect">
            <a:avLst/>
          </a:prstGeom>
          <a:noFill/>
          <a:ln/>
        </p:spPr>
        <p:txBody>
          <a:bodyPr wrap="square" rtlCol="0" anchor="ctr"/>
          <a:lstStyle/>
          <a:p>
            <a:pPr marL="0" indent="0">
              <a:buNone/>
            </a:pPr>
            <a:r>
              <a:rPr lang="en-US" sz="900" dirty="0">
                <a:solidFill>
                  <a:srgbClr val="C0392B"/>
                </a:solidFill>
                <a:latin typeface="Calibri" pitchFamily="34" charset="0"/>
                <a:ea typeface="Calibri" pitchFamily="34" charset="-122"/>
                <a:cs typeface="Calibri" pitchFamily="34" charset="-120"/>
              </a:rPr>
              <a:t>✗  'Enterprise teams face challenges...'</a:t>
            </a:r>
            <a:endParaRPr lang="en-US" sz="900" dirty="0"/>
          </a:p>
        </p:txBody>
      </p:sp>
      <p:sp>
        <p:nvSpPr>
          <p:cNvPr id="14" name="Shape 12"/>
          <p:cNvSpPr/>
          <p:nvPr/>
        </p:nvSpPr>
        <p:spPr>
          <a:xfrm>
            <a:off x="6446520" y="1133856"/>
            <a:ext cx="2423160" cy="402336"/>
          </a:xfrm>
          <a:prstGeom prst="rect">
            <a:avLst/>
          </a:prstGeom>
          <a:solidFill>
            <a:srgbClr val="EAF5EC"/>
          </a:solidFill>
          <a:ln w="12700">
            <a:solidFill>
              <a:srgbClr val="1A7A4A"/>
            </a:solidFill>
            <a:prstDash val="solid"/>
          </a:ln>
        </p:spPr>
        <p:txBody>
          <a:bodyPr/>
          <a:lstStyle/>
          <a:p>
            <a:endParaRPr lang="en-US"/>
          </a:p>
        </p:txBody>
      </p:sp>
      <p:sp>
        <p:nvSpPr>
          <p:cNvPr id="15" name="Text 13"/>
          <p:cNvSpPr/>
          <p:nvPr/>
        </p:nvSpPr>
        <p:spPr>
          <a:xfrm>
            <a:off x="6537960" y="1152144"/>
            <a:ext cx="2240280" cy="365760"/>
          </a:xfrm>
          <a:prstGeom prst="rect">
            <a:avLst/>
          </a:prstGeom>
          <a:noFill/>
          <a:ln/>
        </p:spPr>
        <p:txBody>
          <a:bodyPr wrap="square" rtlCol="0" anchor="ctr"/>
          <a:lstStyle/>
          <a:p>
            <a:pPr marL="0" indent="0">
              <a:buNone/>
            </a:pPr>
            <a:r>
              <a:rPr lang="en-US" sz="900" dirty="0">
                <a:solidFill>
                  <a:srgbClr val="1A7A4A"/>
                </a:solidFill>
                <a:latin typeface="Calibri" pitchFamily="34" charset="0"/>
                <a:ea typeface="Calibri" pitchFamily="34" charset="-122"/>
                <a:cs typeface="Calibri" pitchFamily="34" charset="-120"/>
              </a:rPr>
              <a:t>✓  'A RevOps leader at a Series B company came to us with one problem...'</a:t>
            </a:r>
            <a:endParaRPr lang="en-US" sz="900" dirty="0"/>
          </a:p>
        </p:txBody>
      </p:sp>
      <p:sp>
        <p:nvSpPr>
          <p:cNvPr id="16" name="Text 14"/>
          <p:cNvSpPr/>
          <p:nvPr/>
        </p:nvSpPr>
        <p:spPr>
          <a:xfrm>
            <a:off x="4297680" y="1060704"/>
            <a:ext cx="2029968" cy="164592"/>
          </a:xfrm>
          <a:prstGeom prst="rect">
            <a:avLst/>
          </a:prstGeom>
          <a:noFill/>
          <a:ln/>
        </p:spPr>
        <p:txBody>
          <a:bodyPr wrap="square" rtlCol="0" anchor="ctr"/>
          <a:lstStyle/>
          <a:p>
            <a:pPr marL="0" indent="0" algn="ctr">
              <a:buNone/>
            </a:pPr>
            <a:r>
              <a:rPr lang="en-US" sz="800" b="1" kern="0" spc="100" dirty="0">
                <a:solidFill>
                  <a:srgbClr val="C0392B"/>
                </a:solidFill>
                <a:latin typeface="Calibri" pitchFamily="34" charset="0"/>
                <a:ea typeface="Calibri" pitchFamily="34" charset="-122"/>
                <a:cs typeface="Calibri" pitchFamily="34" charset="-120"/>
              </a:rPr>
              <a:t>FAILS</a:t>
            </a:r>
            <a:endParaRPr lang="en-US" sz="800" dirty="0"/>
          </a:p>
        </p:txBody>
      </p:sp>
      <p:sp>
        <p:nvSpPr>
          <p:cNvPr id="17" name="Text 15"/>
          <p:cNvSpPr/>
          <p:nvPr/>
        </p:nvSpPr>
        <p:spPr>
          <a:xfrm>
            <a:off x="6446520" y="1060704"/>
            <a:ext cx="2423160" cy="164592"/>
          </a:xfrm>
          <a:prstGeom prst="rect">
            <a:avLst/>
          </a:prstGeom>
          <a:noFill/>
          <a:ln/>
        </p:spPr>
        <p:txBody>
          <a:bodyPr wrap="square" rtlCol="0" anchor="ctr"/>
          <a:lstStyle/>
          <a:p>
            <a:pPr marL="0" indent="0" algn="ctr">
              <a:buNone/>
            </a:pPr>
            <a:r>
              <a:rPr lang="en-US" sz="800" b="1" kern="0" spc="100" dirty="0">
                <a:solidFill>
                  <a:srgbClr val="1A7A4A"/>
                </a:solidFill>
                <a:latin typeface="Calibri" pitchFamily="34" charset="0"/>
                <a:ea typeface="Calibri" pitchFamily="34" charset="-122"/>
                <a:cs typeface="Calibri" pitchFamily="34" charset="-120"/>
              </a:rPr>
              <a:t>PASSES</a:t>
            </a:r>
            <a:endParaRPr lang="en-US" sz="800" dirty="0"/>
          </a:p>
        </p:txBody>
      </p:sp>
      <p:sp>
        <p:nvSpPr>
          <p:cNvPr id="18" name="Shape 16"/>
          <p:cNvSpPr/>
          <p:nvPr/>
        </p:nvSpPr>
        <p:spPr>
          <a:xfrm>
            <a:off x="228600" y="2157984"/>
            <a:ext cx="8686800" cy="960120"/>
          </a:xfrm>
          <a:prstGeom prst="rect">
            <a:avLst/>
          </a:prstGeom>
          <a:solidFill>
            <a:srgbClr val="FFFFFF"/>
          </a:solidFill>
          <a:ln w="12700">
            <a:solidFill>
              <a:srgbClr val="E0E8F0"/>
            </a:solidFill>
            <a:prstDash val="solid"/>
          </a:ln>
          <a:effectLst>
            <a:outerShdw blurRad="63500" dist="25400" dir="8100000" algn="bl" rotWithShape="0">
              <a:srgbClr val="000000">
                <a:alpha val="8000"/>
              </a:srgbClr>
            </a:outerShdw>
          </a:effectLst>
        </p:spPr>
        <p:txBody>
          <a:bodyPr/>
          <a:lstStyle/>
          <a:p>
            <a:endParaRPr lang="en-US"/>
          </a:p>
        </p:txBody>
      </p:sp>
      <p:sp>
        <p:nvSpPr>
          <p:cNvPr id="19" name="Shape 17"/>
          <p:cNvSpPr/>
          <p:nvPr/>
        </p:nvSpPr>
        <p:spPr>
          <a:xfrm>
            <a:off x="228600" y="2157984"/>
            <a:ext cx="64008" cy="1115568"/>
          </a:xfrm>
          <a:prstGeom prst="rect">
            <a:avLst/>
          </a:prstGeom>
          <a:solidFill>
            <a:srgbClr val="D4790A"/>
          </a:solidFill>
          <a:ln w="12700">
            <a:solidFill>
              <a:srgbClr val="D4790A"/>
            </a:solidFill>
            <a:prstDash val="solid"/>
          </a:ln>
        </p:spPr>
        <p:txBody>
          <a:bodyPr/>
          <a:lstStyle/>
          <a:p>
            <a:endParaRPr lang="en-US"/>
          </a:p>
        </p:txBody>
      </p:sp>
      <p:sp>
        <p:nvSpPr>
          <p:cNvPr id="20" name="Text 18"/>
          <p:cNvSpPr/>
          <p:nvPr/>
        </p:nvSpPr>
        <p:spPr>
          <a:xfrm>
            <a:off x="384048" y="2212848"/>
            <a:ext cx="502920" cy="365760"/>
          </a:xfrm>
          <a:prstGeom prst="rect">
            <a:avLst/>
          </a:prstGeom>
          <a:noFill/>
          <a:ln/>
        </p:spPr>
        <p:txBody>
          <a:bodyPr wrap="square" rtlCol="0" anchor="ctr"/>
          <a:lstStyle/>
          <a:p>
            <a:pPr marL="0" indent="0">
              <a:buNone/>
            </a:pPr>
            <a:r>
              <a:rPr lang="en-US" sz="1800" b="1" dirty="0">
                <a:solidFill>
                  <a:srgbClr val="D4790A"/>
                </a:solidFill>
                <a:latin typeface="Calibri" pitchFamily="34" charset="0"/>
                <a:ea typeface="Calibri" pitchFamily="34" charset="-122"/>
                <a:cs typeface="Calibri" pitchFamily="34" charset="-120"/>
              </a:rPr>
              <a:t>02</a:t>
            </a:r>
            <a:endParaRPr lang="en-US" sz="1800" dirty="0"/>
          </a:p>
        </p:txBody>
      </p:sp>
      <p:sp>
        <p:nvSpPr>
          <p:cNvPr id="21" name="Text 19"/>
          <p:cNvSpPr/>
          <p:nvPr/>
        </p:nvSpPr>
        <p:spPr>
          <a:xfrm>
            <a:off x="960120" y="2212848"/>
            <a:ext cx="3200400" cy="365760"/>
          </a:xfrm>
          <a:prstGeom prst="rect">
            <a:avLst/>
          </a:prstGeom>
          <a:noFill/>
          <a:ln/>
        </p:spPr>
        <p:txBody>
          <a:bodyPr wrap="square" rtlCol="0" anchor="ctr"/>
          <a:lstStyle/>
          <a:p>
            <a:pPr marL="0" indent="0">
              <a:buNone/>
            </a:pPr>
            <a:r>
              <a:rPr lang="en-US" sz="1200" b="1" dirty="0">
                <a:solidFill>
                  <a:srgbClr val="0F2B5B"/>
                </a:solidFill>
                <a:latin typeface="Calibri" pitchFamily="34" charset="0"/>
                <a:ea typeface="Calibri" pitchFamily="34" charset="-122"/>
                <a:cs typeface="Calibri" pitchFamily="34" charset="-120"/>
              </a:rPr>
              <a:t>Is there a specific, verifiable number?</a:t>
            </a:r>
            <a:endParaRPr lang="en-US" sz="1200" dirty="0"/>
          </a:p>
        </p:txBody>
      </p:sp>
      <p:sp>
        <p:nvSpPr>
          <p:cNvPr id="22" name="Text 20"/>
          <p:cNvSpPr/>
          <p:nvPr/>
        </p:nvSpPr>
        <p:spPr>
          <a:xfrm>
            <a:off x="960120" y="2596896"/>
            <a:ext cx="3200400" cy="457200"/>
          </a:xfrm>
          <a:prstGeom prst="rect">
            <a:avLst/>
          </a:prstGeom>
          <a:noFill/>
          <a:ln/>
        </p:spPr>
        <p:txBody>
          <a:bodyPr wrap="square" rtlCol="0" anchor="ctr"/>
          <a:lstStyle/>
          <a:p>
            <a:pPr marL="0" indent="0">
              <a:buNone/>
            </a:pPr>
            <a:r>
              <a:rPr lang="en-US" sz="900" i="1" dirty="0">
                <a:solidFill>
                  <a:srgbClr val="6B7B8D"/>
                </a:solidFill>
                <a:latin typeface="Georgia" pitchFamily="34" charset="0"/>
                <a:ea typeface="Georgia" pitchFamily="34" charset="-122"/>
                <a:cs typeface="Georgia" pitchFamily="34" charset="-120"/>
              </a:rPr>
              <a:t>Why: Specific numbers force specificity everywhere else in the story.</a:t>
            </a:r>
            <a:endParaRPr lang="en-US" sz="900" dirty="0"/>
          </a:p>
        </p:txBody>
      </p:sp>
      <p:sp>
        <p:nvSpPr>
          <p:cNvPr id="23" name="Shape 21"/>
          <p:cNvSpPr/>
          <p:nvPr/>
        </p:nvSpPr>
        <p:spPr>
          <a:xfrm>
            <a:off x="4297680" y="2212848"/>
            <a:ext cx="2029968" cy="402336"/>
          </a:xfrm>
          <a:prstGeom prst="rect">
            <a:avLst/>
          </a:prstGeom>
          <a:solidFill>
            <a:srgbClr val="FDF0EE"/>
          </a:solidFill>
          <a:ln w="12700">
            <a:solidFill>
              <a:srgbClr val="C0392B"/>
            </a:solidFill>
            <a:prstDash val="solid"/>
          </a:ln>
        </p:spPr>
        <p:txBody>
          <a:bodyPr/>
          <a:lstStyle/>
          <a:p>
            <a:endParaRPr lang="en-US"/>
          </a:p>
        </p:txBody>
      </p:sp>
      <p:sp>
        <p:nvSpPr>
          <p:cNvPr id="24" name="Text 22"/>
          <p:cNvSpPr/>
          <p:nvPr/>
        </p:nvSpPr>
        <p:spPr>
          <a:xfrm>
            <a:off x="4389120" y="2231136"/>
            <a:ext cx="1847088" cy="365760"/>
          </a:xfrm>
          <a:prstGeom prst="rect">
            <a:avLst/>
          </a:prstGeom>
          <a:noFill/>
          <a:ln/>
        </p:spPr>
        <p:txBody>
          <a:bodyPr wrap="square" rtlCol="0" anchor="ctr"/>
          <a:lstStyle/>
          <a:p>
            <a:pPr marL="0" indent="0">
              <a:buNone/>
            </a:pPr>
            <a:r>
              <a:rPr lang="en-US" sz="900" dirty="0">
                <a:solidFill>
                  <a:srgbClr val="C0392B"/>
                </a:solidFill>
                <a:latin typeface="Calibri" pitchFamily="34" charset="0"/>
                <a:ea typeface="Calibri" pitchFamily="34" charset="-122"/>
                <a:cs typeface="Calibri" pitchFamily="34" charset="-120"/>
              </a:rPr>
              <a:t>✗  'Significantly reduced time-to-value'</a:t>
            </a:r>
            <a:endParaRPr lang="en-US" sz="900" dirty="0"/>
          </a:p>
        </p:txBody>
      </p:sp>
      <p:sp>
        <p:nvSpPr>
          <p:cNvPr id="25" name="Shape 23"/>
          <p:cNvSpPr/>
          <p:nvPr/>
        </p:nvSpPr>
        <p:spPr>
          <a:xfrm>
            <a:off x="6446520" y="2212848"/>
            <a:ext cx="2423160" cy="402336"/>
          </a:xfrm>
          <a:prstGeom prst="rect">
            <a:avLst/>
          </a:prstGeom>
          <a:solidFill>
            <a:srgbClr val="EAF5EC"/>
          </a:solidFill>
          <a:ln w="12700">
            <a:solidFill>
              <a:srgbClr val="1A7A4A"/>
            </a:solidFill>
            <a:prstDash val="solid"/>
          </a:ln>
        </p:spPr>
        <p:txBody>
          <a:bodyPr/>
          <a:lstStyle/>
          <a:p>
            <a:endParaRPr lang="en-US"/>
          </a:p>
        </p:txBody>
      </p:sp>
      <p:sp>
        <p:nvSpPr>
          <p:cNvPr id="26" name="Text 24"/>
          <p:cNvSpPr/>
          <p:nvPr/>
        </p:nvSpPr>
        <p:spPr>
          <a:xfrm>
            <a:off x="6537960" y="2231136"/>
            <a:ext cx="2240280" cy="365760"/>
          </a:xfrm>
          <a:prstGeom prst="rect">
            <a:avLst/>
          </a:prstGeom>
          <a:noFill/>
          <a:ln/>
        </p:spPr>
        <p:txBody>
          <a:bodyPr wrap="square" rtlCol="0" anchor="ctr"/>
          <a:lstStyle/>
          <a:p>
            <a:pPr marL="0" indent="0">
              <a:buNone/>
            </a:pPr>
            <a:r>
              <a:rPr lang="en-US" sz="900" dirty="0">
                <a:solidFill>
                  <a:srgbClr val="1A7A4A"/>
                </a:solidFill>
                <a:latin typeface="Calibri" pitchFamily="34" charset="0"/>
                <a:ea typeface="Calibri" pitchFamily="34" charset="-122"/>
                <a:cs typeface="Calibri" pitchFamily="34" charset="-120"/>
              </a:rPr>
              <a:t>✓  'From 47 days to 19 days — we can show you the data'</a:t>
            </a:r>
            <a:endParaRPr lang="en-US" sz="900" dirty="0"/>
          </a:p>
        </p:txBody>
      </p:sp>
      <p:sp>
        <p:nvSpPr>
          <p:cNvPr id="27" name="Shape 25"/>
          <p:cNvSpPr/>
          <p:nvPr/>
        </p:nvSpPr>
        <p:spPr>
          <a:xfrm>
            <a:off x="228600" y="3236976"/>
            <a:ext cx="8686800" cy="960120"/>
          </a:xfrm>
          <a:prstGeom prst="rect">
            <a:avLst/>
          </a:prstGeom>
          <a:solidFill>
            <a:srgbClr val="FFFFFF"/>
          </a:solidFill>
          <a:ln w="12700">
            <a:solidFill>
              <a:srgbClr val="E0E8F0"/>
            </a:solidFill>
            <a:prstDash val="solid"/>
          </a:ln>
          <a:effectLst>
            <a:outerShdw blurRad="63500" dist="25400" dir="8100000" algn="bl" rotWithShape="0">
              <a:srgbClr val="000000">
                <a:alpha val="8000"/>
              </a:srgbClr>
            </a:outerShdw>
          </a:effectLst>
        </p:spPr>
        <p:txBody>
          <a:bodyPr/>
          <a:lstStyle/>
          <a:p>
            <a:endParaRPr lang="en-US"/>
          </a:p>
        </p:txBody>
      </p:sp>
      <p:sp>
        <p:nvSpPr>
          <p:cNvPr id="28" name="Shape 26"/>
          <p:cNvSpPr/>
          <p:nvPr/>
        </p:nvSpPr>
        <p:spPr>
          <a:xfrm>
            <a:off x="228600" y="3236976"/>
            <a:ext cx="64008" cy="1115568"/>
          </a:xfrm>
          <a:prstGeom prst="rect">
            <a:avLst/>
          </a:prstGeom>
          <a:solidFill>
            <a:srgbClr val="D4790A"/>
          </a:solidFill>
          <a:ln w="12700">
            <a:solidFill>
              <a:srgbClr val="D4790A"/>
            </a:solidFill>
            <a:prstDash val="solid"/>
          </a:ln>
        </p:spPr>
        <p:txBody>
          <a:bodyPr/>
          <a:lstStyle/>
          <a:p>
            <a:endParaRPr lang="en-US"/>
          </a:p>
        </p:txBody>
      </p:sp>
      <p:sp>
        <p:nvSpPr>
          <p:cNvPr id="29" name="Text 27"/>
          <p:cNvSpPr/>
          <p:nvPr/>
        </p:nvSpPr>
        <p:spPr>
          <a:xfrm>
            <a:off x="384048" y="3291840"/>
            <a:ext cx="502920" cy="365760"/>
          </a:xfrm>
          <a:prstGeom prst="rect">
            <a:avLst/>
          </a:prstGeom>
          <a:noFill/>
          <a:ln/>
        </p:spPr>
        <p:txBody>
          <a:bodyPr wrap="square" rtlCol="0" anchor="ctr"/>
          <a:lstStyle/>
          <a:p>
            <a:pPr marL="0" indent="0">
              <a:buNone/>
            </a:pPr>
            <a:r>
              <a:rPr lang="en-US" sz="1800" b="1" dirty="0">
                <a:solidFill>
                  <a:srgbClr val="D4790A"/>
                </a:solidFill>
                <a:latin typeface="Calibri" pitchFamily="34" charset="0"/>
                <a:ea typeface="Calibri" pitchFamily="34" charset="-122"/>
                <a:cs typeface="Calibri" pitchFamily="34" charset="-120"/>
              </a:rPr>
              <a:t>03</a:t>
            </a:r>
            <a:endParaRPr lang="en-US" sz="1800" dirty="0"/>
          </a:p>
        </p:txBody>
      </p:sp>
      <p:sp>
        <p:nvSpPr>
          <p:cNvPr id="30" name="Text 28"/>
          <p:cNvSpPr/>
          <p:nvPr/>
        </p:nvSpPr>
        <p:spPr>
          <a:xfrm>
            <a:off x="960120" y="3291840"/>
            <a:ext cx="3200400" cy="365760"/>
          </a:xfrm>
          <a:prstGeom prst="rect">
            <a:avLst/>
          </a:prstGeom>
          <a:noFill/>
          <a:ln/>
        </p:spPr>
        <p:txBody>
          <a:bodyPr wrap="square" rtlCol="0" anchor="ctr"/>
          <a:lstStyle/>
          <a:p>
            <a:pPr marL="0" indent="0">
              <a:buNone/>
            </a:pPr>
            <a:r>
              <a:rPr lang="en-US" sz="1200" b="1" dirty="0">
                <a:solidFill>
                  <a:srgbClr val="0F2B5B"/>
                </a:solidFill>
                <a:latin typeface="Calibri" pitchFamily="34" charset="0"/>
                <a:ea typeface="Calibri" pitchFamily="34" charset="-122"/>
                <a:cs typeface="Calibri" pitchFamily="34" charset="-120"/>
              </a:rPr>
              <a:t>Does the resolution change the protagonist's identity?</a:t>
            </a:r>
            <a:endParaRPr lang="en-US" sz="1200" dirty="0"/>
          </a:p>
        </p:txBody>
      </p:sp>
      <p:sp>
        <p:nvSpPr>
          <p:cNvPr id="31" name="Text 29"/>
          <p:cNvSpPr/>
          <p:nvPr/>
        </p:nvSpPr>
        <p:spPr>
          <a:xfrm>
            <a:off x="960120" y="3675888"/>
            <a:ext cx="3200400" cy="457200"/>
          </a:xfrm>
          <a:prstGeom prst="rect">
            <a:avLst/>
          </a:prstGeom>
          <a:noFill/>
          <a:ln/>
        </p:spPr>
        <p:txBody>
          <a:bodyPr wrap="square" rtlCol="0" anchor="ctr"/>
          <a:lstStyle/>
          <a:p>
            <a:pPr marL="0" indent="0">
              <a:buNone/>
            </a:pPr>
            <a:r>
              <a:rPr lang="en-US" sz="900" i="1" dirty="0">
                <a:solidFill>
                  <a:srgbClr val="6B7B8D"/>
                </a:solidFill>
                <a:latin typeface="Georgia" pitchFamily="34" charset="0"/>
                <a:ea typeface="Georgia" pitchFamily="34" charset="-122"/>
                <a:cs typeface="Georgia" pitchFamily="34" charset="-120"/>
              </a:rPr>
              <a:t>Why: The best stories are about becoming, not just doing.</a:t>
            </a:r>
            <a:endParaRPr lang="en-US" sz="900" dirty="0"/>
          </a:p>
        </p:txBody>
      </p:sp>
      <p:sp>
        <p:nvSpPr>
          <p:cNvPr id="32" name="Shape 30"/>
          <p:cNvSpPr/>
          <p:nvPr/>
        </p:nvSpPr>
        <p:spPr>
          <a:xfrm>
            <a:off x="4297680" y="3291840"/>
            <a:ext cx="2029968" cy="402336"/>
          </a:xfrm>
          <a:prstGeom prst="rect">
            <a:avLst/>
          </a:prstGeom>
          <a:solidFill>
            <a:srgbClr val="FDF0EE"/>
          </a:solidFill>
          <a:ln w="12700">
            <a:solidFill>
              <a:srgbClr val="C0392B"/>
            </a:solidFill>
            <a:prstDash val="solid"/>
          </a:ln>
        </p:spPr>
        <p:txBody>
          <a:bodyPr/>
          <a:lstStyle/>
          <a:p>
            <a:endParaRPr lang="en-US"/>
          </a:p>
        </p:txBody>
      </p:sp>
      <p:sp>
        <p:nvSpPr>
          <p:cNvPr id="33" name="Text 31"/>
          <p:cNvSpPr/>
          <p:nvPr/>
        </p:nvSpPr>
        <p:spPr>
          <a:xfrm>
            <a:off x="4389120" y="3310128"/>
            <a:ext cx="1847088" cy="365760"/>
          </a:xfrm>
          <a:prstGeom prst="rect">
            <a:avLst/>
          </a:prstGeom>
          <a:noFill/>
          <a:ln/>
        </p:spPr>
        <p:txBody>
          <a:bodyPr wrap="square" rtlCol="0" anchor="ctr"/>
          <a:lstStyle/>
          <a:p>
            <a:pPr marL="0" indent="0">
              <a:buNone/>
            </a:pPr>
            <a:r>
              <a:rPr lang="en-US" sz="900" dirty="0">
                <a:solidFill>
                  <a:srgbClr val="C0392B"/>
                </a:solidFill>
                <a:latin typeface="Calibri" pitchFamily="34" charset="0"/>
                <a:ea typeface="Calibri" pitchFamily="34" charset="-122"/>
                <a:cs typeface="Calibri" pitchFamily="34" charset="-120"/>
              </a:rPr>
              <a:t>✗  'They improved their process efficiency'</a:t>
            </a:r>
            <a:endParaRPr lang="en-US" sz="900" dirty="0"/>
          </a:p>
        </p:txBody>
      </p:sp>
      <p:sp>
        <p:nvSpPr>
          <p:cNvPr id="34" name="Shape 32"/>
          <p:cNvSpPr/>
          <p:nvPr/>
        </p:nvSpPr>
        <p:spPr>
          <a:xfrm>
            <a:off x="6446520" y="3291840"/>
            <a:ext cx="2423160" cy="402336"/>
          </a:xfrm>
          <a:prstGeom prst="rect">
            <a:avLst/>
          </a:prstGeom>
          <a:solidFill>
            <a:srgbClr val="EAF5EC"/>
          </a:solidFill>
          <a:ln w="12700">
            <a:solidFill>
              <a:srgbClr val="1A7A4A"/>
            </a:solidFill>
            <a:prstDash val="solid"/>
          </a:ln>
        </p:spPr>
        <p:txBody>
          <a:bodyPr/>
          <a:lstStyle/>
          <a:p>
            <a:endParaRPr lang="en-US"/>
          </a:p>
        </p:txBody>
      </p:sp>
      <p:sp>
        <p:nvSpPr>
          <p:cNvPr id="35" name="Text 33"/>
          <p:cNvSpPr/>
          <p:nvPr/>
        </p:nvSpPr>
        <p:spPr>
          <a:xfrm>
            <a:off x="6537960" y="3310128"/>
            <a:ext cx="2240280" cy="365760"/>
          </a:xfrm>
          <a:prstGeom prst="rect">
            <a:avLst/>
          </a:prstGeom>
          <a:noFill/>
          <a:ln/>
        </p:spPr>
        <p:txBody>
          <a:bodyPr wrap="square" rtlCol="0" anchor="ctr"/>
          <a:lstStyle/>
          <a:p>
            <a:pPr marL="0" indent="0">
              <a:buNone/>
            </a:pPr>
            <a:r>
              <a:rPr lang="en-US" sz="900" dirty="0">
                <a:solidFill>
                  <a:srgbClr val="1A7A4A"/>
                </a:solidFill>
                <a:latin typeface="Calibri" pitchFamily="34" charset="0"/>
                <a:ea typeface="Calibri" pitchFamily="34" charset="-122"/>
                <a:cs typeface="Calibri" pitchFamily="34" charset="-120"/>
              </a:rPr>
              <a:t>✓  'They stopped being a team that reacted and started being a team that predicted'</a:t>
            </a:r>
            <a:endParaRPr lang="en-US" sz="900" dirty="0"/>
          </a:p>
        </p:txBody>
      </p:sp>
      <p:sp>
        <p:nvSpPr>
          <p:cNvPr id="36" name="Shape 34"/>
          <p:cNvSpPr/>
          <p:nvPr/>
        </p:nvSpPr>
        <p:spPr>
          <a:xfrm>
            <a:off x="228600" y="4315968"/>
            <a:ext cx="8686800" cy="960120"/>
          </a:xfrm>
          <a:prstGeom prst="rect">
            <a:avLst/>
          </a:prstGeom>
          <a:solidFill>
            <a:srgbClr val="FFFFFF"/>
          </a:solidFill>
          <a:ln w="12700">
            <a:solidFill>
              <a:srgbClr val="E0E8F0"/>
            </a:solidFill>
            <a:prstDash val="solid"/>
          </a:ln>
          <a:effectLst>
            <a:outerShdw blurRad="63500" dist="25400" dir="8100000" algn="bl" rotWithShape="0">
              <a:srgbClr val="000000">
                <a:alpha val="8000"/>
              </a:srgbClr>
            </a:outerShdw>
          </a:effectLst>
        </p:spPr>
        <p:txBody>
          <a:bodyPr/>
          <a:lstStyle/>
          <a:p>
            <a:endParaRPr lang="en-US"/>
          </a:p>
        </p:txBody>
      </p:sp>
      <p:sp>
        <p:nvSpPr>
          <p:cNvPr id="37" name="Shape 35"/>
          <p:cNvSpPr/>
          <p:nvPr/>
        </p:nvSpPr>
        <p:spPr>
          <a:xfrm>
            <a:off x="228600" y="4315968"/>
            <a:ext cx="64008" cy="1115568"/>
          </a:xfrm>
          <a:prstGeom prst="rect">
            <a:avLst/>
          </a:prstGeom>
          <a:solidFill>
            <a:srgbClr val="D4790A"/>
          </a:solidFill>
          <a:ln w="12700">
            <a:solidFill>
              <a:srgbClr val="D4790A"/>
            </a:solidFill>
            <a:prstDash val="solid"/>
          </a:ln>
        </p:spPr>
        <p:txBody>
          <a:bodyPr/>
          <a:lstStyle/>
          <a:p>
            <a:endParaRPr lang="en-US"/>
          </a:p>
        </p:txBody>
      </p:sp>
      <p:sp>
        <p:nvSpPr>
          <p:cNvPr id="38" name="Text 36"/>
          <p:cNvSpPr/>
          <p:nvPr/>
        </p:nvSpPr>
        <p:spPr>
          <a:xfrm>
            <a:off x="384048" y="4370832"/>
            <a:ext cx="502920" cy="365760"/>
          </a:xfrm>
          <a:prstGeom prst="rect">
            <a:avLst/>
          </a:prstGeom>
          <a:noFill/>
          <a:ln/>
        </p:spPr>
        <p:txBody>
          <a:bodyPr wrap="square" rtlCol="0" anchor="ctr"/>
          <a:lstStyle/>
          <a:p>
            <a:pPr marL="0" indent="0">
              <a:buNone/>
            </a:pPr>
            <a:r>
              <a:rPr lang="en-US" sz="1800" b="1" dirty="0">
                <a:solidFill>
                  <a:srgbClr val="D4790A"/>
                </a:solidFill>
                <a:latin typeface="Calibri" pitchFamily="34" charset="0"/>
                <a:ea typeface="Calibri" pitchFamily="34" charset="-122"/>
                <a:cs typeface="Calibri" pitchFamily="34" charset="-120"/>
              </a:rPr>
              <a:t>04</a:t>
            </a:r>
            <a:endParaRPr lang="en-US" sz="1800" dirty="0"/>
          </a:p>
        </p:txBody>
      </p:sp>
      <p:sp>
        <p:nvSpPr>
          <p:cNvPr id="39" name="Text 37"/>
          <p:cNvSpPr/>
          <p:nvPr/>
        </p:nvSpPr>
        <p:spPr>
          <a:xfrm>
            <a:off x="960120" y="4370832"/>
            <a:ext cx="3200400" cy="365760"/>
          </a:xfrm>
          <a:prstGeom prst="rect">
            <a:avLst/>
          </a:prstGeom>
          <a:noFill/>
          <a:ln/>
        </p:spPr>
        <p:txBody>
          <a:bodyPr wrap="square" rtlCol="0" anchor="ctr"/>
          <a:lstStyle/>
          <a:p>
            <a:pPr marL="0" indent="0">
              <a:buNone/>
            </a:pPr>
            <a:r>
              <a:rPr lang="en-US" sz="1200" b="1" dirty="0">
                <a:solidFill>
                  <a:srgbClr val="0F2B5B"/>
                </a:solidFill>
                <a:latin typeface="Calibri" pitchFamily="34" charset="0"/>
                <a:ea typeface="Calibri" pitchFamily="34" charset="-122"/>
                <a:cs typeface="Calibri" pitchFamily="34" charset="-120"/>
              </a:rPr>
              <a:t>Would only YOU tell this story?</a:t>
            </a:r>
            <a:endParaRPr lang="en-US" sz="1200" dirty="0"/>
          </a:p>
        </p:txBody>
      </p:sp>
      <p:sp>
        <p:nvSpPr>
          <p:cNvPr id="40" name="Text 38"/>
          <p:cNvSpPr/>
          <p:nvPr/>
        </p:nvSpPr>
        <p:spPr>
          <a:xfrm>
            <a:off x="960120" y="4754880"/>
            <a:ext cx="3200400" cy="457200"/>
          </a:xfrm>
          <a:prstGeom prst="rect">
            <a:avLst/>
          </a:prstGeom>
          <a:noFill/>
          <a:ln/>
        </p:spPr>
        <p:txBody>
          <a:bodyPr wrap="square" rtlCol="0" anchor="ctr"/>
          <a:lstStyle/>
          <a:p>
            <a:pPr marL="0" indent="0">
              <a:buNone/>
            </a:pPr>
            <a:r>
              <a:rPr lang="en-US" sz="900" i="1" dirty="0">
                <a:solidFill>
                  <a:srgbClr val="6B7B8D"/>
                </a:solidFill>
                <a:latin typeface="Georgia" pitchFamily="34" charset="0"/>
                <a:ea typeface="Georgia" pitchFamily="34" charset="-122"/>
                <a:cs typeface="Georgia" pitchFamily="34" charset="-120"/>
              </a:rPr>
              <a:t>Why: If a competitor could tell the same story, it isn't yours.</a:t>
            </a:r>
            <a:endParaRPr lang="en-US" sz="900" dirty="0"/>
          </a:p>
        </p:txBody>
      </p:sp>
      <p:sp>
        <p:nvSpPr>
          <p:cNvPr id="41" name="Shape 39"/>
          <p:cNvSpPr/>
          <p:nvPr/>
        </p:nvSpPr>
        <p:spPr>
          <a:xfrm>
            <a:off x="4297680" y="4370832"/>
            <a:ext cx="2029968" cy="402336"/>
          </a:xfrm>
          <a:prstGeom prst="rect">
            <a:avLst/>
          </a:prstGeom>
          <a:solidFill>
            <a:srgbClr val="FDF0EE"/>
          </a:solidFill>
          <a:ln w="12700">
            <a:solidFill>
              <a:srgbClr val="C0392B"/>
            </a:solidFill>
            <a:prstDash val="solid"/>
          </a:ln>
        </p:spPr>
        <p:txBody>
          <a:bodyPr/>
          <a:lstStyle/>
          <a:p>
            <a:endParaRPr lang="en-US"/>
          </a:p>
        </p:txBody>
      </p:sp>
      <p:sp>
        <p:nvSpPr>
          <p:cNvPr id="42" name="Text 40"/>
          <p:cNvSpPr/>
          <p:nvPr/>
        </p:nvSpPr>
        <p:spPr>
          <a:xfrm>
            <a:off x="4389120" y="4389120"/>
            <a:ext cx="1847088" cy="365760"/>
          </a:xfrm>
          <a:prstGeom prst="rect">
            <a:avLst/>
          </a:prstGeom>
          <a:noFill/>
          <a:ln/>
        </p:spPr>
        <p:txBody>
          <a:bodyPr wrap="square" rtlCol="0" anchor="ctr"/>
          <a:lstStyle/>
          <a:p>
            <a:pPr marL="0" indent="0">
              <a:buNone/>
            </a:pPr>
            <a:r>
              <a:rPr lang="en-US" sz="900" dirty="0">
                <a:solidFill>
                  <a:srgbClr val="C0392B"/>
                </a:solidFill>
                <a:latin typeface="Calibri" pitchFamily="34" charset="0"/>
                <a:ea typeface="Calibri" pitchFamily="34" charset="-122"/>
                <a:cs typeface="Calibri" pitchFamily="34" charset="-120"/>
              </a:rPr>
              <a:t>✗  Any vendor in your category could have written this</a:t>
            </a:r>
            <a:endParaRPr lang="en-US" sz="900" dirty="0"/>
          </a:p>
        </p:txBody>
      </p:sp>
      <p:sp>
        <p:nvSpPr>
          <p:cNvPr id="43" name="Shape 41"/>
          <p:cNvSpPr/>
          <p:nvPr/>
        </p:nvSpPr>
        <p:spPr>
          <a:xfrm>
            <a:off x="6446520" y="4370832"/>
            <a:ext cx="2423160" cy="402336"/>
          </a:xfrm>
          <a:prstGeom prst="rect">
            <a:avLst/>
          </a:prstGeom>
          <a:solidFill>
            <a:srgbClr val="EAF5EC"/>
          </a:solidFill>
          <a:ln w="12700">
            <a:solidFill>
              <a:srgbClr val="1A7A4A"/>
            </a:solidFill>
            <a:prstDash val="solid"/>
          </a:ln>
        </p:spPr>
        <p:txBody>
          <a:bodyPr/>
          <a:lstStyle/>
          <a:p>
            <a:endParaRPr lang="en-US"/>
          </a:p>
        </p:txBody>
      </p:sp>
      <p:sp>
        <p:nvSpPr>
          <p:cNvPr id="44" name="Text 42"/>
          <p:cNvSpPr/>
          <p:nvPr/>
        </p:nvSpPr>
        <p:spPr>
          <a:xfrm>
            <a:off x="6537960" y="4389120"/>
            <a:ext cx="2240280" cy="365760"/>
          </a:xfrm>
          <a:prstGeom prst="rect">
            <a:avLst/>
          </a:prstGeom>
          <a:noFill/>
          <a:ln/>
        </p:spPr>
        <p:txBody>
          <a:bodyPr wrap="square" rtlCol="0" anchor="ctr"/>
          <a:lstStyle/>
          <a:p>
            <a:pPr marL="0" indent="0">
              <a:buNone/>
            </a:pPr>
            <a:r>
              <a:rPr lang="en-US" sz="900" dirty="0">
                <a:solidFill>
                  <a:srgbClr val="1A7A4A"/>
                </a:solidFill>
                <a:latin typeface="Calibri" pitchFamily="34" charset="0"/>
                <a:ea typeface="Calibri" pitchFamily="34" charset="-122"/>
                <a:cs typeface="Calibri" pitchFamily="34" charset="-120"/>
              </a:rPr>
              <a:t>✓  This story is only true because of your specific product, customer, and insight</a:t>
            </a:r>
            <a:endParaRPr lang="en-US" sz="900" dirty="0"/>
          </a:p>
        </p:txBody>
      </p:sp>
      <p:sp>
        <p:nvSpPr>
          <p:cNvPr id="45" name="Text 43"/>
          <p:cNvSpPr/>
          <p:nvPr/>
        </p:nvSpPr>
        <p:spPr>
          <a:xfrm>
            <a:off x="320040" y="6492240"/>
            <a:ext cx="8229600" cy="228600"/>
          </a:xfrm>
          <a:prstGeom prst="rect">
            <a:avLst/>
          </a:prstGeom>
          <a:noFill/>
          <a:ln/>
        </p:spPr>
        <p:txBody>
          <a:bodyPr wrap="square" rtlCol="0" anchor="ctr"/>
          <a:lstStyle/>
          <a:p>
            <a:pPr marL="0" indent="0">
              <a:buNone/>
            </a:pPr>
            <a:r>
              <a:rPr lang="en-US" sz="900" i="1" dirty="0">
                <a:solidFill>
                  <a:srgbClr val="6B7B8D"/>
                </a:solidFill>
                <a:latin typeface="Calibri" pitchFamily="34" charset="0"/>
                <a:ea typeface="Calibri" pitchFamily="34" charset="-122"/>
                <a:cs typeface="Calibri" pitchFamily="34" charset="-120"/>
              </a:rPr>
              <a:t>Chapter 5  ·  The Future of Product Marketing  ·  Chris O'Hara</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4F7FB"/>
          </a:solidFill>
          <a:ln/>
        </p:spPr>
        <p:txBody>
          <a:bodyPr/>
          <a:lstStyle/>
          <a:p>
            <a:endParaRPr lang="en-US"/>
          </a:p>
        </p:txBody>
      </p:sp>
      <p:sp>
        <p:nvSpPr>
          <p:cNvPr id="3" name="Shape 1"/>
          <p:cNvSpPr/>
          <p:nvPr/>
        </p:nvSpPr>
        <p:spPr>
          <a:xfrm>
            <a:off x="0" y="0"/>
            <a:ext cx="9144000" cy="960120"/>
          </a:xfrm>
          <a:prstGeom prst="rect">
            <a:avLst/>
          </a:prstGeom>
          <a:solidFill>
            <a:srgbClr val="0F2B5B"/>
          </a:solidFill>
          <a:ln/>
        </p:spPr>
        <p:txBody>
          <a:bodyPr/>
          <a:lstStyle/>
          <a:p>
            <a:endParaRPr lang="en-US"/>
          </a:p>
        </p:txBody>
      </p:sp>
      <p:sp>
        <p:nvSpPr>
          <p:cNvPr id="4" name="Shape 2"/>
          <p:cNvSpPr/>
          <p:nvPr/>
        </p:nvSpPr>
        <p:spPr>
          <a:xfrm>
            <a:off x="0" y="960120"/>
            <a:ext cx="9144000" cy="45720"/>
          </a:xfrm>
          <a:prstGeom prst="rect">
            <a:avLst/>
          </a:prstGeom>
          <a:solidFill>
            <a:srgbClr val="D4790A"/>
          </a:solidFill>
          <a:ln/>
        </p:spPr>
        <p:txBody>
          <a:bodyPr/>
          <a:lstStyle/>
          <a:p>
            <a:endParaRPr lang="en-US"/>
          </a:p>
        </p:txBody>
      </p:sp>
      <p:sp>
        <p:nvSpPr>
          <p:cNvPr id="5" name="Text 3"/>
          <p:cNvSpPr/>
          <p:nvPr/>
        </p:nvSpPr>
        <p:spPr>
          <a:xfrm>
            <a:off x="320040" y="73152"/>
            <a:ext cx="7772400" cy="502920"/>
          </a:xfrm>
          <a:prstGeom prst="rect">
            <a:avLst/>
          </a:prstGeom>
          <a:noFill/>
          <a:ln/>
        </p:spPr>
        <p:txBody>
          <a:bodyPr wrap="square" rtlCol="0" anchor="ctr"/>
          <a:lstStyle/>
          <a:p>
            <a:pPr marL="0" indent="0">
              <a:buNone/>
            </a:pPr>
            <a:r>
              <a:rPr lang="en-US" sz="2000" b="1" kern="0" spc="200" dirty="0">
                <a:solidFill>
                  <a:srgbClr val="FFFFFF"/>
                </a:solidFill>
                <a:latin typeface="Calibri" pitchFamily="34" charset="0"/>
                <a:ea typeface="Calibri" pitchFamily="34" charset="-122"/>
                <a:cs typeface="Calibri" pitchFamily="34" charset="-120"/>
              </a:rPr>
              <a:t>THREE MOVES</a:t>
            </a:r>
            <a:endParaRPr lang="en-US" sz="2000" dirty="0"/>
          </a:p>
        </p:txBody>
      </p:sp>
      <p:sp>
        <p:nvSpPr>
          <p:cNvPr id="6" name="Text 4"/>
          <p:cNvSpPr/>
          <p:nvPr/>
        </p:nvSpPr>
        <p:spPr>
          <a:xfrm>
            <a:off x="320040" y="548640"/>
            <a:ext cx="8412480" cy="347472"/>
          </a:xfrm>
          <a:prstGeom prst="rect">
            <a:avLst/>
          </a:prstGeom>
          <a:noFill/>
          <a:ln/>
        </p:spPr>
        <p:txBody>
          <a:bodyPr wrap="square" rtlCol="0" anchor="ctr"/>
          <a:lstStyle/>
          <a:p>
            <a:pPr marL="0" indent="0">
              <a:buNone/>
            </a:pPr>
            <a:r>
              <a:rPr lang="en-US" sz="1300" i="1" dirty="0">
                <a:solidFill>
                  <a:srgbClr val="D4A843"/>
                </a:solidFill>
                <a:latin typeface="Georgia" pitchFamily="34" charset="0"/>
                <a:ea typeface="Georgia" pitchFamily="34" charset="-122"/>
                <a:cs typeface="Georgia" pitchFamily="34" charset="-120"/>
              </a:rPr>
              <a:t>How to move from content producer to narrative architect — in three deliberate decisions.</a:t>
            </a:r>
            <a:endParaRPr lang="en-US" sz="1300" dirty="0"/>
          </a:p>
        </p:txBody>
      </p:sp>
      <p:sp>
        <p:nvSpPr>
          <p:cNvPr id="7" name="Shape 5"/>
          <p:cNvSpPr/>
          <p:nvPr/>
        </p:nvSpPr>
        <p:spPr>
          <a:xfrm>
            <a:off x="228600" y="1143000"/>
            <a:ext cx="2834640" cy="5029200"/>
          </a:xfrm>
          <a:prstGeom prst="rect">
            <a:avLst/>
          </a:prstGeom>
          <a:solidFill>
            <a:srgbClr val="FFFFFF"/>
          </a:solidFill>
          <a:ln w="12700">
            <a:solidFill>
              <a:srgbClr val="E0E8F0"/>
            </a:solidFill>
            <a:prstDash val="solid"/>
          </a:ln>
          <a:effectLst>
            <a:outerShdw blurRad="101600" dist="38100" dir="8100000" algn="bl" rotWithShape="0">
              <a:srgbClr val="000000">
                <a:alpha val="10000"/>
              </a:srgbClr>
            </a:outerShdw>
          </a:effectLst>
        </p:spPr>
        <p:txBody>
          <a:bodyPr/>
          <a:lstStyle/>
          <a:p>
            <a:endParaRPr lang="en-US"/>
          </a:p>
        </p:txBody>
      </p:sp>
      <p:sp>
        <p:nvSpPr>
          <p:cNvPr id="8" name="Shape 6"/>
          <p:cNvSpPr/>
          <p:nvPr/>
        </p:nvSpPr>
        <p:spPr>
          <a:xfrm>
            <a:off x="228600" y="1143000"/>
            <a:ext cx="2834640" cy="64008"/>
          </a:xfrm>
          <a:prstGeom prst="rect">
            <a:avLst/>
          </a:prstGeom>
          <a:solidFill>
            <a:srgbClr val="D4790A"/>
          </a:solidFill>
          <a:ln w="12700">
            <a:solidFill>
              <a:srgbClr val="D4790A"/>
            </a:solidFill>
            <a:prstDash val="solid"/>
          </a:ln>
        </p:spPr>
        <p:txBody>
          <a:bodyPr/>
          <a:lstStyle/>
          <a:p>
            <a:endParaRPr lang="en-US"/>
          </a:p>
        </p:txBody>
      </p:sp>
      <p:sp>
        <p:nvSpPr>
          <p:cNvPr id="9" name="Shape 7"/>
          <p:cNvSpPr/>
          <p:nvPr/>
        </p:nvSpPr>
        <p:spPr>
          <a:xfrm>
            <a:off x="338328" y="1207008"/>
            <a:ext cx="566928" cy="566928"/>
          </a:xfrm>
          <a:prstGeom prst="ellipse">
            <a:avLst/>
          </a:prstGeom>
          <a:solidFill>
            <a:srgbClr val="D4790A"/>
          </a:solidFill>
          <a:ln w="12700">
            <a:solidFill>
              <a:srgbClr val="D4790A"/>
            </a:solidFill>
            <a:prstDash val="solid"/>
          </a:ln>
        </p:spPr>
        <p:txBody>
          <a:bodyPr/>
          <a:lstStyle/>
          <a:p>
            <a:endParaRPr lang="en-US"/>
          </a:p>
        </p:txBody>
      </p:sp>
      <p:pic>
        <p:nvPicPr>
          <p:cNvPr id="10" name="Image 0" descr="preencoded.png"/>
          <p:cNvPicPr>
            <a:picLocks noChangeAspect="1"/>
          </p:cNvPicPr>
          <p:nvPr/>
        </p:nvPicPr>
        <p:blipFill>
          <a:blip r:embed="rId3"/>
          <a:stretch>
            <a:fillRect/>
          </a:stretch>
        </p:blipFill>
        <p:spPr>
          <a:xfrm>
            <a:off x="457200" y="1325880"/>
            <a:ext cx="329184" cy="329184"/>
          </a:xfrm>
          <a:prstGeom prst="rect">
            <a:avLst/>
          </a:prstGeom>
        </p:spPr>
      </p:pic>
      <p:sp>
        <p:nvSpPr>
          <p:cNvPr id="11" name="Text 8"/>
          <p:cNvSpPr/>
          <p:nvPr/>
        </p:nvSpPr>
        <p:spPr>
          <a:xfrm>
            <a:off x="1005840" y="1216152"/>
            <a:ext cx="1920240" cy="228600"/>
          </a:xfrm>
          <a:prstGeom prst="rect">
            <a:avLst/>
          </a:prstGeom>
          <a:noFill/>
          <a:ln/>
        </p:spPr>
        <p:txBody>
          <a:bodyPr wrap="square" rtlCol="0" anchor="ctr"/>
          <a:lstStyle/>
          <a:p>
            <a:pPr marL="0" indent="0">
              <a:buNone/>
            </a:pPr>
            <a:r>
              <a:rPr lang="en-US" sz="900" b="1" kern="0" spc="50" dirty="0">
                <a:solidFill>
                  <a:srgbClr val="D4790A"/>
                </a:solidFill>
                <a:latin typeface="Calibri" pitchFamily="34" charset="0"/>
                <a:ea typeface="Calibri" pitchFamily="34" charset="-122"/>
                <a:cs typeface="Calibri" pitchFamily="34" charset="-120"/>
              </a:rPr>
              <a:t>Move 01</a:t>
            </a:r>
            <a:endParaRPr lang="en-US" sz="900" dirty="0"/>
          </a:p>
        </p:txBody>
      </p:sp>
      <p:sp>
        <p:nvSpPr>
          <p:cNvPr id="12" name="Text 9"/>
          <p:cNvSpPr/>
          <p:nvPr/>
        </p:nvSpPr>
        <p:spPr>
          <a:xfrm>
            <a:off x="338328" y="1481328"/>
            <a:ext cx="2633472" cy="566928"/>
          </a:xfrm>
          <a:prstGeom prst="rect">
            <a:avLst/>
          </a:prstGeom>
          <a:noFill/>
          <a:ln/>
        </p:spPr>
        <p:txBody>
          <a:bodyPr wrap="square" rtlCol="0" anchor="ctr"/>
          <a:lstStyle/>
          <a:p>
            <a:pPr marL="0" indent="0">
              <a:buNone/>
            </a:pPr>
            <a:r>
              <a:rPr lang="en-US" sz="1150" b="1" dirty="0">
                <a:solidFill>
                  <a:srgbClr val="0F2B5B"/>
                </a:solidFill>
                <a:latin typeface="Calibri" pitchFamily="34" charset="0"/>
                <a:ea typeface="Calibri" pitchFamily="34" charset="-122"/>
                <a:cs typeface="Calibri" pitchFamily="34" charset="-120"/>
              </a:rPr>
              <a:t>Audit Your Current Story for Specificity</a:t>
            </a:r>
            <a:endParaRPr lang="en-US" sz="1150" dirty="0"/>
          </a:p>
        </p:txBody>
      </p:sp>
      <p:sp>
        <p:nvSpPr>
          <p:cNvPr id="13" name="Text 10"/>
          <p:cNvSpPr/>
          <p:nvPr/>
        </p:nvSpPr>
        <p:spPr>
          <a:xfrm>
            <a:off x="338328" y="2103120"/>
            <a:ext cx="2633472" cy="2057400"/>
          </a:xfrm>
          <a:prstGeom prst="rect">
            <a:avLst/>
          </a:prstGeom>
          <a:noFill/>
          <a:ln/>
        </p:spPr>
        <p:txBody>
          <a:bodyPr wrap="square" rtlCol="0" anchor="t"/>
          <a:lstStyle/>
          <a:p>
            <a:pPr marL="0" indent="0">
              <a:buNone/>
            </a:pPr>
            <a:r>
              <a:rPr lang="en-US" sz="900" dirty="0">
                <a:solidFill>
                  <a:srgbClr val="1A2B3C"/>
                </a:solidFill>
                <a:latin typeface="Calibri" pitchFamily="34" charset="0"/>
                <a:ea typeface="Calibri" pitchFamily="34" charset="-122"/>
                <a:cs typeface="Calibri" pitchFamily="34" charset="-120"/>
              </a:rPr>
              <a:t>Pull your last five major positioning deliverables. Apply the Resonance Test to each. Count how many have named protagonists. Count how many have specific numbers. Count how many could only have come from your company. That count is your current story quality score.</a:t>
            </a:r>
            <a:endParaRPr lang="en-US" sz="900" dirty="0"/>
          </a:p>
        </p:txBody>
      </p:sp>
      <p:sp>
        <p:nvSpPr>
          <p:cNvPr id="14" name="Shape 11"/>
          <p:cNvSpPr/>
          <p:nvPr/>
        </p:nvSpPr>
        <p:spPr>
          <a:xfrm>
            <a:off x="320040" y="4187952"/>
            <a:ext cx="2651760" cy="1737360"/>
          </a:xfrm>
          <a:prstGeom prst="rect">
            <a:avLst/>
          </a:prstGeom>
          <a:solidFill>
            <a:srgbClr val="F4F7FB"/>
          </a:solidFill>
          <a:ln w="12700">
            <a:solidFill>
              <a:srgbClr val="E0E8F0"/>
            </a:solidFill>
            <a:prstDash val="solid"/>
          </a:ln>
        </p:spPr>
        <p:txBody>
          <a:bodyPr/>
          <a:lstStyle/>
          <a:p>
            <a:endParaRPr lang="en-US"/>
          </a:p>
        </p:txBody>
      </p:sp>
      <p:sp>
        <p:nvSpPr>
          <p:cNvPr id="15" name="Text 12"/>
          <p:cNvSpPr/>
          <p:nvPr/>
        </p:nvSpPr>
        <p:spPr>
          <a:xfrm>
            <a:off x="429768" y="4224528"/>
            <a:ext cx="2432304" cy="256032"/>
          </a:xfrm>
          <a:prstGeom prst="rect">
            <a:avLst/>
          </a:prstGeom>
          <a:noFill/>
          <a:ln/>
        </p:spPr>
        <p:txBody>
          <a:bodyPr wrap="square" rtlCol="0" anchor="ctr"/>
          <a:lstStyle/>
          <a:p>
            <a:pPr marL="0" indent="0">
              <a:buNone/>
            </a:pPr>
            <a:r>
              <a:rPr lang="en-US" sz="900" b="1" dirty="0">
                <a:solidFill>
                  <a:srgbClr val="D4790A"/>
                </a:solidFill>
                <a:latin typeface="Calibri" pitchFamily="34" charset="0"/>
                <a:ea typeface="Calibri" pitchFamily="34" charset="-122"/>
                <a:cs typeface="Calibri" pitchFamily="34" charset="-120"/>
              </a:rPr>
              <a:t>Action Item</a:t>
            </a:r>
            <a:endParaRPr lang="en-US" sz="900" dirty="0"/>
          </a:p>
        </p:txBody>
      </p:sp>
      <p:sp>
        <p:nvSpPr>
          <p:cNvPr id="16" name="Text 13"/>
          <p:cNvSpPr/>
          <p:nvPr/>
        </p:nvSpPr>
        <p:spPr>
          <a:xfrm>
            <a:off x="429768" y="4462272"/>
            <a:ext cx="2432304" cy="1389888"/>
          </a:xfrm>
          <a:prstGeom prst="rect">
            <a:avLst/>
          </a:prstGeom>
          <a:noFill/>
          <a:ln/>
        </p:spPr>
        <p:txBody>
          <a:bodyPr wrap="square" rtlCol="0" anchor="t"/>
          <a:lstStyle/>
          <a:p>
            <a:pPr marL="0" indent="0">
              <a:buNone/>
            </a:pPr>
            <a:r>
              <a:rPr lang="en-US" sz="900" dirty="0">
                <a:solidFill>
                  <a:srgbClr val="1A2B3C"/>
                </a:solidFill>
                <a:latin typeface="Calibri" pitchFamily="34" charset="0"/>
                <a:ea typeface="Calibri" pitchFamily="34" charset="-122"/>
                <a:cs typeface="Calibri" pitchFamily="34" charset="-120"/>
              </a:rPr>
              <a:t>Run the Resonance Test on your last launch narrative. Score it on all four criteria. Share the score with your team before next sprint.</a:t>
            </a:r>
            <a:endParaRPr lang="en-US" sz="900" dirty="0"/>
          </a:p>
        </p:txBody>
      </p:sp>
      <p:sp>
        <p:nvSpPr>
          <p:cNvPr id="17" name="Shape 14"/>
          <p:cNvSpPr/>
          <p:nvPr/>
        </p:nvSpPr>
        <p:spPr>
          <a:xfrm>
            <a:off x="3200400" y="1143000"/>
            <a:ext cx="2834640" cy="5029200"/>
          </a:xfrm>
          <a:prstGeom prst="rect">
            <a:avLst/>
          </a:prstGeom>
          <a:solidFill>
            <a:srgbClr val="FFFFFF"/>
          </a:solidFill>
          <a:ln w="12700">
            <a:solidFill>
              <a:srgbClr val="E0E8F0"/>
            </a:solidFill>
            <a:prstDash val="solid"/>
          </a:ln>
          <a:effectLst>
            <a:outerShdw blurRad="101600" dist="38100" dir="8100000" algn="bl" rotWithShape="0">
              <a:srgbClr val="000000">
                <a:alpha val="10000"/>
              </a:srgbClr>
            </a:outerShdw>
          </a:effectLst>
        </p:spPr>
        <p:txBody>
          <a:bodyPr/>
          <a:lstStyle/>
          <a:p>
            <a:endParaRPr lang="en-US"/>
          </a:p>
        </p:txBody>
      </p:sp>
      <p:sp>
        <p:nvSpPr>
          <p:cNvPr id="18" name="Shape 15"/>
          <p:cNvSpPr/>
          <p:nvPr/>
        </p:nvSpPr>
        <p:spPr>
          <a:xfrm>
            <a:off x="3200400" y="1143000"/>
            <a:ext cx="2834640" cy="64008"/>
          </a:xfrm>
          <a:prstGeom prst="rect">
            <a:avLst/>
          </a:prstGeom>
          <a:solidFill>
            <a:srgbClr val="D4790A"/>
          </a:solidFill>
          <a:ln w="12700">
            <a:solidFill>
              <a:srgbClr val="D4790A"/>
            </a:solidFill>
            <a:prstDash val="solid"/>
          </a:ln>
        </p:spPr>
        <p:txBody>
          <a:bodyPr/>
          <a:lstStyle/>
          <a:p>
            <a:endParaRPr lang="en-US"/>
          </a:p>
        </p:txBody>
      </p:sp>
      <p:sp>
        <p:nvSpPr>
          <p:cNvPr id="19" name="Shape 16"/>
          <p:cNvSpPr/>
          <p:nvPr/>
        </p:nvSpPr>
        <p:spPr>
          <a:xfrm>
            <a:off x="3310128" y="1207008"/>
            <a:ext cx="566928" cy="566928"/>
          </a:xfrm>
          <a:prstGeom prst="ellipse">
            <a:avLst/>
          </a:prstGeom>
          <a:solidFill>
            <a:srgbClr val="D4790A"/>
          </a:solidFill>
          <a:ln w="12700">
            <a:solidFill>
              <a:srgbClr val="D4790A"/>
            </a:solidFill>
            <a:prstDash val="solid"/>
          </a:ln>
        </p:spPr>
        <p:txBody>
          <a:bodyPr/>
          <a:lstStyle/>
          <a:p>
            <a:endParaRPr lang="en-US"/>
          </a:p>
        </p:txBody>
      </p:sp>
      <p:pic>
        <p:nvPicPr>
          <p:cNvPr id="20" name="Image 1" descr="preencoded.png"/>
          <p:cNvPicPr>
            <a:picLocks noChangeAspect="1"/>
          </p:cNvPicPr>
          <p:nvPr/>
        </p:nvPicPr>
        <p:blipFill>
          <a:blip r:embed="rId4"/>
          <a:stretch>
            <a:fillRect/>
          </a:stretch>
        </p:blipFill>
        <p:spPr>
          <a:xfrm>
            <a:off x="3429000" y="1325880"/>
            <a:ext cx="329184" cy="329184"/>
          </a:xfrm>
          <a:prstGeom prst="rect">
            <a:avLst/>
          </a:prstGeom>
        </p:spPr>
      </p:pic>
      <p:sp>
        <p:nvSpPr>
          <p:cNvPr id="21" name="Text 17"/>
          <p:cNvSpPr/>
          <p:nvPr/>
        </p:nvSpPr>
        <p:spPr>
          <a:xfrm>
            <a:off x="3977640" y="1216152"/>
            <a:ext cx="1920240" cy="228600"/>
          </a:xfrm>
          <a:prstGeom prst="rect">
            <a:avLst/>
          </a:prstGeom>
          <a:noFill/>
          <a:ln/>
        </p:spPr>
        <p:txBody>
          <a:bodyPr wrap="square" rtlCol="0" anchor="ctr"/>
          <a:lstStyle/>
          <a:p>
            <a:pPr marL="0" indent="0">
              <a:buNone/>
            </a:pPr>
            <a:r>
              <a:rPr lang="en-US" sz="900" b="1" kern="0" spc="50" dirty="0">
                <a:solidFill>
                  <a:srgbClr val="D4790A"/>
                </a:solidFill>
                <a:latin typeface="Calibri" pitchFamily="34" charset="0"/>
                <a:ea typeface="Calibri" pitchFamily="34" charset="-122"/>
                <a:cs typeface="Calibri" pitchFamily="34" charset="-120"/>
              </a:rPr>
              <a:t>Move 02</a:t>
            </a:r>
            <a:endParaRPr lang="en-US" sz="900" dirty="0"/>
          </a:p>
        </p:txBody>
      </p:sp>
      <p:sp>
        <p:nvSpPr>
          <p:cNvPr id="22" name="Text 18"/>
          <p:cNvSpPr/>
          <p:nvPr/>
        </p:nvSpPr>
        <p:spPr>
          <a:xfrm>
            <a:off x="3310128" y="1481328"/>
            <a:ext cx="2633472" cy="566928"/>
          </a:xfrm>
          <a:prstGeom prst="rect">
            <a:avLst/>
          </a:prstGeom>
          <a:noFill/>
          <a:ln/>
        </p:spPr>
        <p:txBody>
          <a:bodyPr wrap="square" rtlCol="0" anchor="ctr"/>
          <a:lstStyle/>
          <a:p>
            <a:pPr marL="0" indent="0">
              <a:buNone/>
            </a:pPr>
            <a:r>
              <a:rPr lang="en-US" sz="1150" b="1" dirty="0">
                <a:solidFill>
                  <a:srgbClr val="0F2B5B"/>
                </a:solidFill>
                <a:latin typeface="Calibri" pitchFamily="34" charset="0"/>
                <a:ea typeface="Calibri" pitchFamily="34" charset="-122"/>
                <a:cs typeface="Calibri" pitchFamily="34" charset="-120"/>
              </a:rPr>
              <a:t>Build a Story Library Before You Need It</a:t>
            </a:r>
            <a:endParaRPr lang="en-US" sz="1150" dirty="0"/>
          </a:p>
        </p:txBody>
      </p:sp>
      <p:sp>
        <p:nvSpPr>
          <p:cNvPr id="23" name="Text 19"/>
          <p:cNvSpPr/>
          <p:nvPr/>
        </p:nvSpPr>
        <p:spPr>
          <a:xfrm>
            <a:off x="3310128" y="2103120"/>
            <a:ext cx="2633472" cy="2057400"/>
          </a:xfrm>
          <a:prstGeom prst="rect">
            <a:avLst/>
          </a:prstGeom>
          <a:noFill/>
          <a:ln/>
        </p:spPr>
        <p:txBody>
          <a:bodyPr wrap="square" rtlCol="0" anchor="t"/>
          <a:lstStyle/>
          <a:p>
            <a:pPr marL="0" indent="0">
              <a:buNone/>
            </a:pPr>
            <a:r>
              <a:rPr lang="en-US" sz="900" dirty="0">
                <a:solidFill>
                  <a:srgbClr val="1A2B3C"/>
                </a:solidFill>
                <a:latin typeface="Calibri" pitchFamily="34" charset="0"/>
                <a:ea typeface="Calibri" pitchFamily="34" charset="-122"/>
                <a:cs typeface="Calibri" pitchFamily="34" charset="-120"/>
              </a:rPr>
              <a:t>The PMMs who tell the best stories in a given quarter collected the raw material two quarters earlier. Build a living document of customer moments — specific, named, numbered. Not use cases. Moments. The difference is the difference between a case study and a story.</a:t>
            </a:r>
            <a:endParaRPr lang="en-US" sz="900" dirty="0"/>
          </a:p>
        </p:txBody>
      </p:sp>
      <p:sp>
        <p:nvSpPr>
          <p:cNvPr id="24" name="Shape 20"/>
          <p:cNvSpPr/>
          <p:nvPr/>
        </p:nvSpPr>
        <p:spPr>
          <a:xfrm>
            <a:off x="3291840" y="4187952"/>
            <a:ext cx="2651760" cy="1737360"/>
          </a:xfrm>
          <a:prstGeom prst="rect">
            <a:avLst/>
          </a:prstGeom>
          <a:solidFill>
            <a:srgbClr val="F4F7FB"/>
          </a:solidFill>
          <a:ln w="12700">
            <a:solidFill>
              <a:srgbClr val="E0E8F0"/>
            </a:solidFill>
            <a:prstDash val="solid"/>
          </a:ln>
        </p:spPr>
        <p:txBody>
          <a:bodyPr/>
          <a:lstStyle/>
          <a:p>
            <a:endParaRPr lang="en-US"/>
          </a:p>
        </p:txBody>
      </p:sp>
      <p:sp>
        <p:nvSpPr>
          <p:cNvPr id="25" name="Text 21"/>
          <p:cNvSpPr/>
          <p:nvPr/>
        </p:nvSpPr>
        <p:spPr>
          <a:xfrm>
            <a:off x="3401568" y="4224528"/>
            <a:ext cx="2432304" cy="256032"/>
          </a:xfrm>
          <a:prstGeom prst="rect">
            <a:avLst/>
          </a:prstGeom>
          <a:noFill/>
          <a:ln/>
        </p:spPr>
        <p:txBody>
          <a:bodyPr wrap="square" rtlCol="0" anchor="ctr"/>
          <a:lstStyle/>
          <a:p>
            <a:pPr marL="0" indent="0">
              <a:buNone/>
            </a:pPr>
            <a:r>
              <a:rPr lang="en-US" sz="900" b="1" dirty="0">
                <a:solidFill>
                  <a:srgbClr val="D4790A"/>
                </a:solidFill>
                <a:latin typeface="Calibri" pitchFamily="34" charset="0"/>
                <a:ea typeface="Calibri" pitchFamily="34" charset="-122"/>
                <a:cs typeface="Calibri" pitchFamily="34" charset="-120"/>
              </a:rPr>
              <a:t>Action Item</a:t>
            </a:r>
            <a:endParaRPr lang="en-US" sz="900" dirty="0"/>
          </a:p>
        </p:txBody>
      </p:sp>
      <p:sp>
        <p:nvSpPr>
          <p:cNvPr id="26" name="Text 22"/>
          <p:cNvSpPr/>
          <p:nvPr/>
        </p:nvSpPr>
        <p:spPr>
          <a:xfrm>
            <a:off x="3401568" y="4462272"/>
            <a:ext cx="2432304" cy="1389888"/>
          </a:xfrm>
          <a:prstGeom prst="rect">
            <a:avLst/>
          </a:prstGeom>
          <a:noFill/>
          <a:ln/>
        </p:spPr>
        <p:txBody>
          <a:bodyPr wrap="square" rtlCol="0" anchor="t"/>
          <a:lstStyle/>
          <a:p>
            <a:pPr marL="0" indent="0">
              <a:buNone/>
            </a:pPr>
            <a:r>
              <a:rPr lang="en-US" sz="900" dirty="0">
                <a:solidFill>
                  <a:srgbClr val="1A2B3C"/>
                </a:solidFill>
                <a:latin typeface="Calibri" pitchFamily="34" charset="0"/>
                <a:ea typeface="Calibri" pitchFamily="34" charset="-122"/>
                <a:cs typeface="Calibri" pitchFamily="34" charset="-120"/>
              </a:rPr>
              <a:t>Interview three customers this quarter with one specific question: 'What was the moment you knew this was working?' Document the answer verbatim.</a:t>
            </a:r>
            <a:endParaRPr lang="en-US" sz="900" dirty="0"/>
          </a:p>
        </p:txBody>
      </p:sp>
      <p:sp>
        <p:nvSpPr>
          <p:cNvPr id="27" name="Shape 23"/>
          <p:cNvSpPr/>
          <p:nvPr/>
        </p:nvSpPr>
        <p:spPr>
          <a:xfrm>
            <a:off x="6172200" y="1143000"/>
            <a:ext cx="2834640" cy="5029200"/>
          </a:xfrm>
          <a:prstGeom prst="rect">
            <a:avLst/>
          </a:prstGeom>
          <a:solidFill>
            <a:srgbClr val="FFFFFF"/>
          </a:solidFill>
          <a:ln w="12700">
            <a:solidFill>
              <a:srgbClr val="E0E8F0"/>
            </a:solidFill>
            <a:prstDash val="solid"/>
          </a:ln>
          <a:effectLst>
            <a:outerShdw blurRad="101600" dist="38100" dir="8100000" algn="bl" rotWithShape="0">
              <a:srgbClr val="000000">
                <a:alpha val="10000"/>
              </a:srgbClr>
            </a:outerShdw>
          </a:effectLst>
        </p:spPr>
        <p:txBody>
          <a:bodyPr/>
          <a:lstStyle/>
          <a:p>
            <a:endParaRPr lang="en-US"/>
          </a:p>
        </p:txBody>
      </p:sp>
      <p:sp>
        <p:nvSpPr>
          <p:cNvPr id="28" name="Shape 24"/>
          <p:cNvSpPr/>
          <p:nvPr/>
        </p:nvSpPr>
        <p:spPr>
          <a:xfrm>
            <a:off x="6172200" y="1143000"/>
            <a:ext cx="2834640" cy="64008"/>
          </a:xfrm>
          <a:prstGeom prst="rect">
            <a:avLst/>
          </a:prstGeom>
          <a:solidFill>
            <a:srgbClr val="D4790A"/>
          </a:solidFill>
          <a:ln w="12700">
            <a:solidFill>
              <a:srgbClr val="D4790A"/>
            </a:solidFill>
            <a:prstDash val="solid"/>
          </a:ln>
        </p:spPr>
        <p:txBody>
          <a:bodyPr/>
          <a:lstStyle/>
          <a:p>
            <a:endParaRPr lang="en-US"/>
          </a:p>
        </p:txBody>
      </p:sp>
      <p:sp>
        <p:nvSpPr>
          <p:cNvPr id="29" name="Shape 25"/>
          <p:cNvSpPr/>
          <p:nvPr/>
        </p:nvSpPr>
        <p:spPr>
          <a:xfrm>
            <a:off x="6281928" y="1207008"/>
            <a:ext cx="566928" cy="566928"/>
          </a:xfrm>
          <a:prstGeom prst="ellipse">
            <a:avLst/>
          </a:prstGeom>
          <a:solidFill>
            <a:srgbClr val="D4790A"/>
          </a:solidFill>
          <a:ln w="12700">
            <a:solidFill>
              <a:srgbClr val="D4790A"/>
            </a:solidFill>
            <a:prstDash val="solid"/>
          </a:ln>
        </p:spPr>
        <p:txBody>
          <a:bodyPr/>
          <a:lstStyle/>
          <a:p>
            <a:endParaRPr lang="en-US"/>
          </a:p>
        </p:txBody>
      </p:sp>
      <p:pic>
        <p:nvPicPr>
          <p:cNvPr id="30" name="Image 2" descr="preencoded.png"/>
          <p:cNvPicPr>
            <a:picLocks noChangeAspect="1"/>
          </p:cNvPicPr>
          <p:nvPr/>
        </p:nvPicPr>
        <p:blipFill>
          <a:blip r:embed="rId5"/>
          <a:stretch>
            <a:fillRect/>
          </a:stretch>
        </p:blipFill>
        <p:spPr>
          <a:xfrm>
            <a:off x="6400800" y="1325880"/>
            <a:ext cx="329184" cy="329184"/>
          </a:xfrm>
          <a:prstGeom prst="rect">
            <a:avLst/>
          </a:prstGeom>
        </p:spPr>
      </p:pic>
      <p:sp>
        <p:nvSpPr>
          <p:cNvPr id="31" name="Text 26"/>
          <p:cNvSpPr/>
          <p:nvPr/>
        </p:nvSpPr>
        <p:spPr>
          <a:xfrm>
            <a:off x="6949440" y="1216152"/>
            <a:ext cx="1920240" cy="228600"/>
          </a:xfrm>
          <a:prstGeom prst="rect">
            <a:avLst/>
          </a:prstGeom>
          <a:noFill/>
          <a:ln/>
        </p:spPr>
        <p:txBody>
          <a:bodyPr wrap="square" rtlCol="0" anchor="ctr"/>
          <a:lstStyle/>
          <a:p>
            <a:pPr marL="0" indent="0">
              <a:buNone/>
            </a:pPr>
            <a:r>
              <a:rPr lang="en-US" sz="900" b="1" kern="0" spc="50" dirty="0">
                <a:solidFill>
                  <a:srgbClr val="D4790A"/>
                </a:solidFill>
                <a:latin typeface="Calibri" pitchFamily="34" charset="0"/>
                <a:ea typeface="Calibri" pitchFamily="34" charset="-122"/>
                <a:cs typeface="Calibri" pitchFamily="34" charset="-120"/>
              </a:rPr>
              <a:t>Move 03</a:t>
            </a:r>
            <a:endParaRPr lang="en-US" sz="900" dirty="0"/>
          </a:p>
        </p:txBody>
      </p:sp>
      <p:sp>
        <p:nvSpPr>
          <p:cNvPr id="32" name="Text 27"/>
          <p:cNvSpPr/>
          <p:nvPr/>
        </p:nvSpPr>
        <p:spPr>
          <a:xfrm>
            <a:off x="6281928" y="1481328"/>
            <a:ext cx="2633472" cy="566928"/>
          </a:xfrm>
          <a:prstGeom prst="rect">
            <a:avLst/>
          </a:prstGeom>
          <a:noFill/>
          <a:ln/>
        </p:spPr>
        <p:txBody>
          <a:bodyPr wrap="square" rtlCol="0" anchor="ctr"/>
          <a:lstStyle/>
          <a:p>
            <a:pPr marL="0" indent="0">
              <a:buNone/>
            </a:pPr>
            <a:r>
              <a:rPr lang="en-US" sz="1150" b="1" dirty="0">
                <a:solidFill>
                  <a:srgbClr val="0F2B5B"/>
                </a:solidFill>
                <a:latin typeface="Calibri" pitchFamily="34" charset="0"/>
                <a:ea typeface="Calibri" pitchFamily="34" charset="-122"/>
                <a:cs typeface="Calibri" pitchFamily="34" charset="-120"/>
              </a:rPr>
              <a:t>Protect the Narrative Layer from AI</a:t>
            </a:r>
            <a:endParaRPr lang="en-US" sz="1150" dirty="0"/>
          </a:p>
        </p:txBody>
      </p:sp>
      <p:sp>
        <p:nvSpPr>
          <p:cNvPr id="33" name="Text 28"/>
          <p:cNvSpPr/>
          <p:nvPr/>
        </p:nvSpPr>
        <p:spPr>
          <a:xfrm>
            <a:off x="6281928" y="2103120"/>
            <a:ext cx="2633472" cy="2057400"/>
          </a:xfrm>
          <a:prstGeom prst="rect">
            <a:avLst/>
          </a:prstGeom>
          <a:noFill/>
          <a:ln/>
        </p:spPr>
        <p:txBody>
          <a:bodyPr wrap="square" rtlCol="0" anchor="t"/>
          <a:lstStyle/>
          <a:p>
            <a:pPr marL="0" indent="0">
              <a:buNone/>
            </a:pPr>
            <a:r>
              <a:rPr lang="en-US" sz="900" dirty="0">
                <a:solidFill>
                  <a:srgbClr val="1A2B3C"/>
                </a:solidFill>
                <a:latin typeface="Calibri" pitchFamily="34" charset="0"/>
                <a:ea typeface="Calibri" pitchFamily="34" charset="-122"/>
                <a:cs typeface="Calibri" pitchFamily="34" charset="-120"/>
              </a:rPr>
              <a:t>Let AI draft the content. Let AI build the assets. Let AI scale the distribution. But own the narrative architecture yourself. The insight, the problem framing, the resolution arc — these are not prompts. They are judgment. The PMMs who hand this layer to AI will produce more content that says less.</a:t>
            </a:r>
            <a:endParaRPr lang="en-US" sz="900" dirty="0"/>
          </a:p>
        </p:txBody>
      </p:sp>
      <p:sp>
        <p:nvSpPr>
          <p:cNvPr id="34" name="Shape 29"/>
          <p:cNvSpPr/>
          <p:nvPr/>
        </p:nvSpPr>
        <p:spPr>
          <a:xfrm>
            <a:off x="6263640" y="4187952"/>
            <a:ext cx="2651760" cy="1737360"/>
          </a:xfrm>
          <a:prstGeom prst="rect">
            <a:avLst/>
          </a:prstGeom>
          <a:solidFill>
            <a:srgbClr val="F4F7FB"/>
          </a:solidFill>
          <a:ln w="12700">
            <a:solidFill>
              <a:srgbClr val="E0E8F0"/>
            </a:solidFill>
            <a:prstDash val="solid"/>
          </a:ln>
        </p:spPr>
        <p:txBody>
          <a:bodyPr/>
          <a:lstStyle/>
          <a:p>
            <a:endParaRPr lang="en-US"/>
          </a:p>
        </p:txBody>
      </p:sp>
      <p:sp>
        <p:nvSpPr>
          <p:cNvPr id="35" name="Text 30"/>
          <p:cNvSpPr/>
          <p:nvPr/>
        </p:nvSpPr>
        <p:spPr>
          <a:xfrm>
            <a:off x="6373368" y="4224528"/>
            <a:ext cx="2432304" cy="256032"/>
          </a:xfrm>
          <a:prstGeom prst="rect">
            <a:avLst/>
          </a:prstGeom>
          <a:noFill/>
          <a:ln/>
        </p:spPr>
        <p:txBody>
          <a:bodyPr wrap="square" rtlCol="0" anchor="ctr"/>
          <a:lstStyle/>
          <a:p>
            <a:pPr marL="0" indent="0">
              <a:buNone/>
            </a:pPr>
            <a:r>
              <a:rPr lang="en-US" sz="900" b="1" dirty="0">
                <a:solidFill>
                  <a:srgbClr val="D4790A"/>
                </a:solidFill>
                <a:latin typeface="Calibri" pitchFamily="34" charset="0"/>
                <a:ea typeface="Calibri" pitchFamily="34" charset="-122"/>
                <a:cs typeface="Calibri" pitchFamily="34" charset="-120"/>
              </a:rPr>
              <a:t>Action Item</a:t>
            </a:r>
            <a:endParaRPr lang="en-US" sz="900" dirty="0"/>
          </a:p>
        </p:txBody>
      </p:sp>
      <p:sp>
        <p:nvSpPr>
          <p:cNvPr id="36" name="Text 31"/>
          <p:cNvSpPr/>
          <p:nvPr/>
        </p:nvSpPr>
        <p:spPr>
          <a:xfrm>
            <a:off x="6373368" y="4462272"/>
            <a:ext cx="2432304" cy="1389888"/>
          </a:xfrm>
          <a:prstGeom prst="rect">
            <a:avLst/>
          </a:prstGeom>
          <a:noFill/>
          <a:ln/>
        </p:spPr>
        <p:txBody>
          <a:bodyPr wrap="square" rtlCol="0" anchor="t"/>
          <a:lstStyle/>
          <a:p>
            <a:pPr marL="0" indent="0">
              <a:buNone/>
            </a:pPr>
            <a:r>
              <a:rPr lang="en-US" sz="900" dirty="0">
                <a:solidFill>
                  <a:srgbClr val="1A2B3C"/>
                </a:solidFill>
                <a:latin typeface="Calibri" pitchFamily="34" charset="0"/>
                <a:ea typeface="Calibri" pitchFamily="34" charset="-122"/>
                <a:cs typeface="Calibri" pitchFamily="34" charset="-120"/>
              </a:rPr>
              <a:t>Before your next major campaign, write the core narrative in 200 words without AI assistance. Then use AI to scale it. Never reverse the order.</a:t>
            </a:r>
            <a:endParaRPr lang="en-US" sz="900" dirty="0"/>
          </a:p>
        </p:txBody>
      </p:sp>
      <p:sp>
        <p:nvSpPr>
          <p:cNvPr id="37" name="Text 32"/>
          <p:cNvSpPr/>
          <p:nvPr/>
        </p:nvSpPr>
        <p:spPr>
          <a:xfrm>
            <a:off x="320040" y="6492240"/>
            <a:ext cx="8229600" cy="228600"/>
          </a:xfrm>
          <a:prstGeom prst="rect">
            <a:avLst/>
          </a:prstGeom>
          <a:noFill/>
          <a:ln/>
        </p:spPr>
        <p:txBody>
          <a:bodyPr wrap="square" rtlCol="0" anchor="ctr"/>
          <a:lstStyle/>
          <a:p>
            <a:pPr marL="0" indent="0">
              <a:buNone/>
            </a:pPr>
            <a:r>
              <a:rPr lang="en-US" sz="900" i="1" dirty="0">
                <a:solidFill>
                  <a:srgbClr val="6B7B8D"/>
                </a:solidFill>
                <a:latin typeface="Calibri" pitchFamily="34" charset="0"/>
                <a:ea typeface="Calibri" pitchFamily="34" charset="-122"/>
                <a:cs typeface="Calibri" pitchFamily="34" charset="-120"/>
              </a:rPr>
              <a:t>Chapter 5  ·  The Future of Product Marketing  ·  Chris O'Hara</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0F2B5B"/>
          </a:solidFill>
          <a:ln/>
        </p:spPr>
        <p:txBody>
          <a:bodyPr/>
          <a:lstStyle/>
          <a:p>
            <a:endParaRPr lang="en-US"/>
          </a:p>
        </p:txBody>
      </p:sp>
      <p:sp>
        <p:nvSpPr>
          <p:cNvPr id="3" name="Shape 1"/>
          <p:cNvSpPr/>
          <p:nvPr/>
        </p:nvSpPr>
        <p:spPr>
          <a:xfrm>
            <a:off x="0" y="0"/>
            <a:ext cx="109728" cy="5143500"/>
          </a:xfrm>
          <a:prstGeom prst="rect">
            <a:avLst/>
          </a:prstGeom>
          <a:solidFill>
            <a:srgbClr val="D4790A"/>
          </a:solidFill>
          <a:ln/>
        </p:spPr>
        <p:txBody>
          <a:bodyPr/>
          <a:lstStyle/>
          <a:p>
            <a:endParaRPr lang="en-US"/>
          </a:p>
        </p:txBody>
      </p:sp>
      <p:sp>
        <p:nvSpPr>
          <p:cNvPr id="4" name="Text 2"/>
          <p:cNvSpPr/>
          <p:nvPr/>
        </p:nvSpPr>
        <p:spPr>
          <a:xfrm>
            <a:off x="320040" y="228600"/>
            <a:ext cx="8229600" cy="411480"/>
          </a:xfrm>
          <a:prstGeom prst="rect">
            <a:avLst/>
          </a:prstGeom>
          <a:noFill/>
          <a:ln/>
        </p:spPr>
        <p:txBody>
          <a:bodyPr wrap="square" rtlCol="0" anchor="ctr"/>
          <a:lstStyle/>
          <a:p>
            <a:pPr marL="0" indent="0">
              <a:buNone/>
            </a:pPr>
            <a:r>
              <a:rPr lang="en-US" sz="1800" b="1" kern="0" spc="200" dirty="0">
                <a:solidFill>
                  <a:srgbClr val="FFFFFF"/>
                </a:solidFill>
                <a:latin typeface="Calibri" pitchFamily="34" charset="0"/>
                <a:ea typeface="Calibri" pitchFamily="34" charset="-122"/>
                <a:cs typeface="Calibri" pitchFamily="34" charset="-120"/>
              </a:rPr>
              <a:t>CHAPTER 5  ·  TAKEAWAYS</a:t>
            </a:r>
            <a:endParaRPr lang="en-US" sz="1800" dirty="0"/>
          </a:p>
        </p:txBody>
      </p:sp>
      <p:sp>
        <p:nvSpPr>
          <p:cNvPr id="5" name="Shape 3"/>
          <p:cNvSpPr/>
          <p:nvPr/>
        </p:nvSpPr>
        <p:spPr>
          <a:xfrm>
            <a:off x="320040" y="658368"/>
            <a:ext cx="8503920" cy="27432"/>
          </a:xfrm>
          <a:prstGeom prst="rect">
            <a:avLst/>
          </a:prstGeom>
          <a:solidFill>
            <a:srgbClr val="D4790A"/>
          </a:solidFill>
          <a:ln/>
        </p:spPr>
        <p:txBody>
          <a:bodyPr/>
          <a:lstStyle/>
          <a:p>
            <a:endParaRPr lang="en-US"/>
          </a:p>
        </p:txBody>
      </p:sp>
      <p:sp>
        <p:nvSpPr>
          <p:cNvPr id="6" name="Shape 4"/>
          <p:cNvSpPr/>
          <p:nvPr/>
        </p:nvSpPr>
        <p:spPr>
          <a:xfrm>
            <a:off x="320040" y="841248"/>
            <a:ext cx="8503920" cy="804672"/>
          </a:xfrm>
          <a:prstGeom prst="rect">
            <a:avLst/>
          </a:prstGeom>
          <a:solidFill>
            <a:srgbClr val="1A3A6A"/>
          </a:solidFill>
          <a:ln w="12700">
            <a:solidFill>
              <a:srgbClr val="1A3A6A"/>
            </a:solidFill>
            <a:prstDash val="solid"/>
          </a:ln>
        </p:spPr>
        <p:txBody>
          <a:bodyPr/>
          <a:lstStyle/>
          <a:p>
            <a:endParaRPr lang="en-US"/>
          </a:p>
        </p:txBody>
      </p:sp>
      <p:sp>
        <p:nvSpPr>
          <p:cNvPr id="7" name="Shape 5"/>
          <p:cNvSpPr/>
          <p:nvPr/>
        </p:nvSpPr>
        <p:spPr>
          <a:xfrm>
            <a:off x="457200" y="978408"/>
            <a:ext cx="502920" cy="502920"/>
          </a:xfrm>
          <a:prstGeom prst="ellipse">
            <a:avLst/>
          </a:prstGeom>
          <a:solidFill>
            <a:srgbClr val="D4790A"/>
          </a:solidFill>
          <a:ln w="12700">
            <a:solidFill>
              <a:srgbClr val="D4790A"/>
            </a:solidFill>
            <a:prstDash val="solid"/>
          </a:ln>
        </p:spPr>
        <p:txBody>
          <a:bodyPr/>
          <a:lstStyle/>
          <a:p>
            <a:endParaRPr lang="en-US"/>
          </a:p>
        </p:txBody>
      </p:sp>
      <p:pic>
        <p:nvPicPr>
          <p:cNvPr id="8" name="Image 0" descr="preencoded.png"/>
          <p:cNvPicPr>
            <a:picLocks noChangeAspect="1"/>
          </p:cNvPicPr>
          <p:nvPr/>
        </p:nvPicPr>
        <p:blipFill>
          <a:blip r:embed="rId3"/>
          <a:stretch>
            <a:fillRect/>
          </a:stretch>
        </p:blipFill>
        <p:spPr>
          <a:xfrm>
            <a:off x="566928" y="1088136"/>
            <a:ext cx="283464" cy="283464"/>
          </a:xfrm>
          <a:prstGeom prst="rect">
            <a:avLst/>
          </a:prstGeom>
        </p:spPr>
      </p:pic>
      <p:sp>
        <p:nvSpPr>
          <p:cNvPr id="9" name="Text 6"/>
          <p:cNvSpPr/>
          <p:nvPr/>
        </p:nvSpPr>
        <p:spPr>
          <a:xfrm>
            <a:off x="1143000" y="896112"/>
            <a:ext cx="7498080" cy="694944"/>
          </a:xfrm>
          <a:prstGeom prst="rect">
            <a:avLst/>
          </a:prstGeom>
          <a:noFill/>
          <a:ln/>
        </p:spPr>
        <p:txBody>
          <a:bodyPr wrap="square" rtlCol="0" anchor="ctr"/>
          <a:lstStyle/>
          <a:p>
            <a:pPr marL="0" indent="0">
              <a:buNone/>
            </a:pPr>
            <a:r>
              <a:rPr lang="en-US" sz="1050" dirty="0">
                <a:solidFill>
                  <a:srgbClr val="FFFFFF"/>
                </a:solidFill>
                <a:latin typeface="Calibri" pitchFamily="34" charset="0"/>
                <a:ea typeface="Calibri" pitchFamily="34" charset="-122"/>
                <a:cs typeface="Calibri" pitchFamily="34" charset="-120"/>
              </a:rPr>
              <a:t>AI raised the noise floor. Passable content is now infinite. The only thing that cuts through is a story that is specific, true, and told by someone with the standing to tell it.</a:t>
            </a:r>
            <a:endParaRPr lang="en-US" sz="1050" dirty="0"/>
          </a:p>
        </p:txBody>
      </p:sp>
      <p:sp>
        <p:nvSpPr>
          <p:cNvPr id="10" name="Shape 7"/>
          <p:cNvSpPr/>
          <p:nvPr/>
        </p:nvSpPr>
        <p:spPr>
          <a:xfrm>
            <a:off x="320040" y="1773936"/>
            <a:ext cx="8503920" cy="804672"/>
          </a:xfrm>
          <a:prstGeom prst="rect">
            <a:avLst/>
          </a:prstGeom>
          <a:solidFill>
            <a:srgbClr val="1A3A6A"/>
          </a:solidFill>
          <a:ln w="12700">
            <a:solidFill>
              <a:srgbClr val="1A3A6A"/>
            </a:solidFill>
            <a:prstDash val="solid"/>
          </a:ln>
        </p:spPr>
        <p:txBody>
          <a:bodyPr/>
          <a:lstStyle/>
          <a:p>
            <a:endParaRPr lang="en-US"/>
          </a:p>
        </p:txBody>
      </p:sp>
      <p:sp>
        <p:nvSpPr>
          <p:cNvPr id="11" name="Shape 8"/>
          <p:cNvSpPr/>
          <p:nvPr/>
        </p:nvSpPr>
        <p:spPr>
          <a:xfrm>
            <a:off x="457200" y="1911096"/>
            <a:ext cx="502920" cy="502920"/>
          </a:xfrm>
          <a:prstGeom prst="ellipse">
            <a:avLst/>
          </a:prstGeom>
          <a:solidFill>
            <a:srgbClr val="D4790A"/>
          </a:solidFill>
          <a:ln w="12700">
            <a:solidFill>
              <a:srgbClr val="D4790A"/>
            </a:solidFill>
            <a:prstDash val="solid"/>
          </a:ln>
        </p:spPr>
        <p:txBody>
          <a:bodyPr/>
          <a:lstStyle/>
          <a:p>
            <a:endParaRPr lang="en-US"/>
          </a:p>
        </p:txBody>
      </p:sp>
      <p:pic>
        <p:nvPicPr>
          <p:cNvPr id="12" name="Image 1" descr="preencoded.png"/>
          <p:cNvPicPr>
            <a:picLocks noChangeAspect="1"/>
          </p:cNvPicPr>
          <p:nvPr/>
        </p:nvPicPr>
        <p:blipFill>
          <a:blip r:embed="rId4"/>
          <a:stretch>
            <a:fillRect/>
          </a:stretch>
        </p:blipFill>
        <p:spPr>
          <a:xfrm>
            <a:off x="566928" y="2020824"/>
            <a:ext cx="283464" cy="283464"/>
          </a:xfrm>
          <a:prstGeom prst="rect">
            <a:avLst/>
          </a:prstGeom>
        </p:spPr>
      </p:pic>
      <p:sp>
        <p:nvSpPr>
          <p:cNvPr id="13" name="Text 9"/>
          <p:cNvSpPr/>
          <p:nvPr/>
        </p:nvSpPr>
        <p:spPr>
          <a:xfrm>
            <a:off x="1143000" y="1828800"/>
            <a:ext cx="7498080" cy="694944"/>
          </a:xfrm>
          <a:prstGeom prst="rect">
            <a:avLst/>
          </a:prstGeom>
          <a:noFill/>
          <a:ln/>
        </p:spPr>
        <p:txBody>
          <a:bodyPr wrap="square" rtlCol="0" anchor="ctr"/>
          <a:lstStyle/>
          <a:p>
            <a:pPr marL="0" indent="0">
              <a:buNone/>
            </a:pPr>
            <a:r>
              <a:rPr lang="en-US" sz="1050" dirty="0">
                <a:solidFill>
                  <a:srgbClr val="FFFFFF"/>
                </a:solidFill>
                <a:latin typeface="Calibri" pitchFamily="34" charset="0"/>
                <a:ea typeface="Calibri" pitchFamily="34" charset="-122"/>
                <a:cs typeface="Calibri" pitchFamily="34" charset="-120"/>
              </a:rPr>
              <a:t>The Narrative Architecture has three layers: Insight, Problem, Resolution. AI can assist at each layer — but the PMM owns the interpretive judgment that makes the arc resonate.</a:t>
            </a:r>
            <a:endParaRPr lang="en-US" sz="1050" dirty="0"/>
          </a:p>
        </p:txBody>
      </p:sp>
      <p:sp>
        <p:nvSpPr>
          <p:cNvPr id="14" name="Shape 10"/>
          <p:cNvSpPr/>
          <p:nvPr/>
        </p:nvSpPr>
        <p:spPr>
          <a:xfrm>
            <a:off x="320040" y="2706624"/>
            <a:ext cx="8503920" cy="804672"/>
          </a:xfrm>
          <a:prstGeom prst="rect">
            <a:avLst/>
          </a:prstGeom>
          <a:solidFill>
            <a:srgbClr val="1A3A6A"/>
          </a:solidFill>
          <a:ln w="12700">
            <a:solidFill>
              <a:srgbClr val="1A3A6A"/>
            </a:solidFill>
            <a:prstDash val="solid"/>
          </a:ln>
        </p:spPr>
        <p:txBody>
          <a:bodyPr/>
          <a:lstStyle/>
          <a:p>
            <a:endParaRPr lang="en-US"/>
          </a:p>
        </p:txBody>
      </p:sp>
      <p:sp>
        <p:nvSpPr>
          <p:cNvPr id="15" name="Shape 11"/>
          <p:cNvSpPr/>
          <p:nvPr/>
        </p:nvSpPr>
        <p:spPr>
          <a:xfrm>
            <a:off x="457200" y="2843784"/>
            <a:ext cx="502920" cy="502920"/>
          </a:xfrm>
          <a:prstGeom prst="ellipse">
            <a:avLst/>
          </a:prstGeom>
          <a:solidFill>
            <a:srgbClr val="D4790A"/>
          </a:solidFill>
          <a:ln w="12700">
            <a:solidFill>
              <a:srgbClr val="D4790A"/>
            </a:solidFill>
            <a:prstDash val="solid"/>
          </a:ln>
        </p:spPr>
        <p:txBody>
          <a:bodyPr/>
          <a:lstStyle/>
          <a:p>
            <a:endParaRPr lang="en-US"/>
          </a:p>
        </p:txBody>
      </p:sp>
      <p:pic>
        <p:nvPicPr>
          <p:cNvPr id="16" name="Image 2" descr="preencoded.png"/>
          <p:cNvPicPr>
            <a:picLocks noChangeAspect="1"/>
          </p:cNvPicPr>
          <p:nvPr/>
        </p:nvPicPr>
        <p:blipFill>
          <a:blip r:embed="rId5"/>
          <a:stretch>
            <a:fillRect/>
          </a:stretch>
        </p:blipFill>
        <p:spPr>
          <a:xfrm>
            <a:off x="566928" y="2953512"/>
            <a:ext cx="283464" cy="283464"/>
          </a:xfrm>
          <a:prstGeom prst="rect">
            <a:avLst/>
          </a:prstGeom>
        </p:spPr>
      </p:pic>
      <p:sp>
        <p:nvSpPr>
          <p:cNvPr id="17" name="Text 12"/>
          <p:cNvSpPr/>
          <p:nvPr/>
        </p:nvSpPr>
        <p:spPr>
          <a:xfrm>
            <a:off x="1143000" y="2761488"/>
            <a:ext cx="7498080" cy="694944"/>
          </a:xfrm>
          <a:prstGeom prst="rect">
            <a:avLst/>
          </a:prstGeom>
          <a:noFill/>
          <a:ln/>
        </p:spPr>
        <p:txBody>
          <a:bodyPr wrap="square" rtlCol="0" anchor="ctr"/>
          <a:lstStyle/>
          <a:p>
            <a:pPr marL="0" indent="0">
              <a:buNone/>
            </a:pPr>
            <a:r>
              <a:rPr lang="en-US" sz="1050" dirty="0">
                <a:solidFill>
                  <a:srgbClr val="FFFFFF"/>
                </a:solidFill>
                <a:latin typeface="Calibri" pitchFamily="34" charset="0"/>
                <a:ea typeface="Calibri" pitchFamily="34" charset="-122"/>
                <a:cs typeface="Calibri" pitchFamily="34" charset="-120"/>
              </a:rPr>
              <a:t>The Story Quality Spectrum runs from Generic to Resonant. AI reliably produces the left side. Only humans own the right — Specific and Resonant require named characters, real numbers, and conviction.</a:t>
            </a:r>
            <a:endParaRPr lang="en-US" sz="1050" dirty="0"/>
          </a:p>
        </p:txBody>
      </p:sp>
      <p:sp>
        <p:nvSpPr>
          <p:cNvPr id="18" name="Shape 13"/>
          <p:cNvSpPr/>
          <p:nvPr/>
        </p:nvSpPr>
        <p:spPr>
          <a:xfrm>
            <a:off x="320040" y="3639312"/>
            <a:ext cx="8503920" cy="804672"/>
          </a:xfrm>
          <a:prstGeom prst="rect">
            <a:avLst/>
          </a:prstGeom>
          <a:solidFill>
            <a:srgbClr val="1A3A6A"/>
          </a:solidFill>
          <a:ln w="12700">
            <a:solidFill>
              <a:srgbClr val="1A3A6A"/>
            </a:solidFill>
            <a:prstDash val="solid"/>
          </a:ln>
        </p:spPr>
        <p:txBody>
          <a:bodyPr/>
          <a:lstStyle/>
          <a:p>
            <a:endParaRPr lang="en-US"/>
          </a:p>
        </p:txBody>
      </p:sp>
      <p:sp>
        <p:nvSpPr>
          <p:cNvPr id="19" name="Shape 14"/>
          <p:cNvSpPr/>
          <p:nvPr/>
        </p:nvSpPr>
        <p:spPr>
          <a:xfrm>
            <a:off x="457200" y="3776472"/>
            <a:ext cx="502920" cy="502920"/>
          </a:xfrm>
          <a:prstGeom prst="ellipse">
            <a:avLst/>
          </a:prstGeom>
          <a:solidFill>
            <a:srgbClr val="D4790A"/>
          </a:solidFill>
          <a:ln w="12700">
            <a:solidFill>
              <a:srgbClr val="D4790A"/>
            </a:solidFill>
            <a:prstDash val="solid"/>
          </a:ln>
        </p:spPr>
        <p:txBody>
          <a:bodyPr/>
          <a:lstStyle/>
          <a:p>
            <a:endParaRPr lang="en-US"/>
          </a:p>
        </p:txBody>
      </p:sp>
      <p:pic>
        <p:nvPicPr>
          <p:cNvPr id="20" name="Image 3" descr="preencoded.png"/>
          <p:cNvPicPr>
            <a:picLocks noChangeAspect="1"/>
          </p:cNvPicPr>
          <p:nvPr/>
        </p:nvPicPr>
        <p:blipFill>
          <a:blip r:embed="rId6"/>
          <a:stretch>
            <a:fillRect/>
          </a:stretch>
        </p:blipFill>
        <p:spPr>
          <a:xfrm>
            <a:off x="566928" y="3886200"/>
            <a:ext cx="283464" cy="283464"/>
          </a:xfrm>
          <a:prstGeom prst="rect">
            <a:avLst/>
          </a:prstGeom>
        </p:spPr>
      </p:pic>
      <p:sp>
        <p:nvSpPr>
          <p:cNvPr id="21" name="Text 15"/>
          <p:cNvSpPr/>
          <p:nvPr/>
        </p:nvSpPr>
        <p:spPr>
          <a:xfrm>
            <a:off x="1143000" y="3694176"/>
            <a:ext cx="7498080" cy="694944"/>
          </a:xfrm>
          <a:prstGeom prst="rect">
            <a:avLst/>
          </a:prstGeom>
          <a:noFill/>
          <a:ln/>
        </p:spPr>
        <p:txBody>
          <a:bodyPr wrap="square" rtlCol="0" anchor="ctr"/>
          <a:lstStyle/>
          <a:p>
            <a:pPr marL="0" indent="0">
              <a:buNone/>
            </a:pPr>
            <a:r>
              <a:rPr lang="en-US" sz="1050" dirty="0">
                <a:solidFill>
                  <a:srgbClr val="FFFFFF"/>
                </a:solidFill>
                <a:latin typeface="Calibri" pitchFamily="34" charset="0"/>
                <a:ea typeface="Calibri" pitchFamily="34" charset="-122"/>
                <a:cs typeface="Calibri" pitchFamily="34" charset="-120"/>
              </a:rPr>
              <a:t>The Story Library turns one core narrative into six asset families across three buyer audiences. Build the core first. Scale with AI second. Never reverse the order.</a:t>
            </a:r>
            <a:endParaRPr lang="en-US" sz="1050" dirty="0"/>
          </a:p>
        </p:txBody>
      </p:sp>
      <p:sp>
        <p:nvSpPr>
          <p:cNvPr id="22" name="Shape 16"/>
          <p:cNvSpPr/>
          <p:nvPr/>
        </p:nvSpPr>
        <p:spPr>
          <a:xfrm>
            <a:off x="320040" y="4572000"/>
            <a:ext cx="8503920" cy="804672"/>
          </a:xfrm>
          <a:prstGeom prst="rect">
            <a:avLst/>
          </a:prstGeom>
          <a:solidFill>
            <a:srgbClr val="1A3A6A"/>
          </a:solidFill>
          <a:ln w="12700">
            <a:solidFill>
              <a:srgbClr val="1A3A6A"/>
            </a:solidFill>
            <a:prstDash val="solid"/>
          </a:ln>
        </p:spPr>
        <p:txBody>
          <a:bodyPr/>
          <a:lstStyle/>
          <a:p>
            <a:endParaRPr lang="en-US"/>
          </a:p>
        </p:txBody>
      </p:sp>
      <p:sp>
        <p:nvSpPr>
          <p:cNvPr id="23" name="Shape 17"/>
          <p:cNvSpPr/>
          <p:nvPr/>
        </p:nvSpPr>
        <p:spPr>
          <a:xfrm>
            <a:off x="457200" y="4709160"/>
            <a:ext cx="502920" cy="502920"/>
          </a:xfrm>
          <a:prstGeom prst="ellipse">
            <a:avLst/>
          </a:prstGeom>
          <a:solidFill>
            <a:srgbClr val="D4790A"/>
          </a:solidFill>
          <a:ln w="12700">
            <a:solidFill>
              <a:srgbClr val="D4790A"/>
            </a:solidFill>
            <a:prstDash val="solid"/>
          </a:ln>
        </p:spPr>
        <p:txBody>
          <a:bodyPr/>
          <a:lstStyle/>
          <a:p>
            <a:endParaRPr lang="en-US"/>
          </a:p>
        </p:txBody>
      </p:sp>
      <p:pic>
        <p:nvPicPr>
          <p:cNvPr id="24" name="Image 4" descr="preencoded.png"/>
          <p:cNvPicPr>
            <a:picLocks noChangeAspect="1"/>
          </p:cNvPicPr>
          <p:nvPr/>
        </p:nvPicPr>
        <p:blipFill>
          <a:blip r:embed="rId7"/>
          <a:stretch>
            <a:fillRect/>
          </a:stretch>
        </p:blipFill>
        <p:spPr>
          <a:xfrm>
            <a:off x="566928" y="4818888"/>
            <a:ext cx="283464" cy="283464"/>
          </a:xfrm>
          <a:prstGeom prst="rect">
            <a:avLst/>
          </a:prstGeom>
        </p:spPr>
      </p:pic>
      <p:sp>
        <p:nvSpPr>
          <p:cNvPr id="25" name="Text 18"/>
          <p:cNvSpPr/>
          <p:nvPr/>
        </p:nvSpPr>
        <p:spPr>
          <a:xfrm>
            <a:off x="1143000" y="4626864"/>
            <a:ext cx="7498080" cy="694944"/>
          </a:xfrm>
          <a:prstGeom prst="rect">
            <a:avLst/>
          </a:prstGeom>
          <a:noFill/>
          <a:ln/>
        </p:spPr>
        <p:txBody>
          <a:bodyPr wrap="square" rtlCol="0" anchor="ctr"/>
          <a:lstStyle/>
          <a:p>
            <a:pPr marL="0" indent="0">
              <a:buNone/>
            </a:pPr>
            <a:r>
              <a:rPr lang="en-US" sz="1050" dirty="0">
                <a:solidFill>
                  <a:srgbClr val="FFFFFF"/>
                </a:solidFill>
                <a:latin typeface="Calibri" pitchFamily="34" charset="0"/>
                <a:ea typeface="Calibri" pitchFamily="34" charset="-122"/>
                <a:cs typeface="Calibri" pitchFamily="34" charset="-120"/>
              </a:rPr>
              <a:t>The three moves: Audit for specificity. Build the library before you need it. Protect the narrative layer from AI. The story is where the depth pays off.</a:t>
            </a:r>
            <a:endParaRPr lang="en-US" sz="1050" dirty="0"/>
          </a:p>
        </p:txBody>
      </p:sp>
      <p:sp>
        <p:nvSpPr>
          <p:cNvPr id="26" name="Text 19"/>
          <p:cNvSpPr/>
          <p:nvPr/>
        </p:nvSpPr>
        <p:spPr>
          <a:xfrm>
            <a:off x="320040" y="6053328"/>
            <a:ext cx="8229600" cy="256032"/>
          </a:xfrm>
          <a:prstGeom prst="rect">
            <a:avLst/>
          </a:prstGeom>
          <a:noFill/>
          <a:ln/>
        </p:spPr>
        <p:txBody>
          <a:bodyPr wrap="square" rtlCol="0" anchor="ctr"/>
          <a:lstStyle/>
          <a:p>
            <a:pPr marL="0" indent="0">
              <a:buNone/>
            </a:pPr>
            <a:r>
              <a:rPr lang="en-US" sz="1000" i="1" dirty="0">
                <a:solidFill>
                  <a:srgbClr val="D4790A"/>
                </a:solidFill>
                <a:latin typeface="Georgia" pitchFamily="34" charset="0"/>
                <a:ea typeface="Georgia" pitchFamily="34" charset="-122"/>
                <a:cs typeface="Georgia" pitchFamily="34" charset="-120"/>
              </a:rPr>
              <a:t>Next: Chapter 6 — Competitive Intelligence as a Living System</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0cf7ac0a-4681-4823-ab0b-04ef02c5f873}" enabled="1" method="Standard" siteId="{42f7676c-f455-423c-82f6-dc2d99791af7}" contentBits="0" removed="0"/>
</clbl:labelList>
</file>

<file path=docProps/app.xml><?xml version="1.0" encoding="utf-8"?>
<Properties xmlns="http://schemas.openxmlformats.org/officeDocument/2006/extended-properties" xmlns:vt="http://schemas.openxmlformats.org/officeDocument/2006/docPropsVTypes">
  <TotalTime>1</TotalTime>
  <Words>1383</Words>
  <Application>Microsoft Office PowerPoint</Application>
  <PresentationFormat>On-screen Show (16:9)</PresentationFormat>
  <Paragraphs>192</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Stories Still Win — Chapter 5</dc:title>
  <dc:subject>PptxGenJS Presentation</dc:subject>
  <dc:creator>PptxGenJS</dc:creator>
  <cp:lastModifiedBy>OHara, Christopher</cp:lastModifiedBy>
  <cp:revision>1</cp:revision>
  <dcterms:created xsi:type="dcterms:W3CDTF">2026-03-08T13:04:58Z</dcterms:created>
  <dcterms:modified xsi:type="dcterms:W3CDTF">2026-03-08T13:08:37Z</dcterms:modified>
</cp:coreProperties>
</file>