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F2B5B"/>
          </a:solidFill>
          <a:ln/>
        </p:spPr>
      </p:sp>
      <p:sp>
        <p:nvSpPr>
          <p:cNvPr id="3" name="Shape 1"/>
          <p:cNvSpPr/>
          <p:nvPr/>
        </p:nvSpPr>
        <p:spPr>
          <a:xfrm>
            <a:off x="0" y="0"/>
            <a:ext cx="109728" cy="5143500"/>
          </a:xfrm>
          <a:prstGeom prst="rect">
            <a:avLst/>
          </a:prstGeom>
          <a:solidFill>
            <a:srgbClr val="C0392B"/>
          </a:solidFill>
          <a:ln/>
        </p:spPr>
      </p:sp>
      <p:sp>
        <p:nvSpPr>
          <p:cNvPr id="4" name="Shape 2"/>
          <p:cNvSpPr/>
          <p:nvPr/>
        </p:nvSpPr>
        <p:spPr>
          <a:xfrm>
            <a:off x="5303520" y="822960"/>
            <a:ext cx="3840480" cy="4023360"/>
          </a:xfrm>
          <a:prstGeom prst="rect">
            <a:avLst/>
          </a:prstGeom>
          <a:solidFill>
            <a:srgbClr val="1A3A5A"/>
          </a:solidFill>
          <a:ln w="12700">
            <a:solidFill>
              <a:srgbClr val="1A3A5A"/>
            </a:solidFill>
            <a:prstDash val="solid"/>
          </a:ln>
        </p:spPr>
      </p:sp>
      <p:sp>
        <p:nvSpPr>
          <p:cNvPr id="5" name="Shape 3"/>
          <p:cNvSpPr/>
          <p:nvPr/>
        </p:nvSpPr>
        <p:spPr>
          <a:xfrm>
            <a:off x="5943600" y="1554480"/>
            <a:ext cx="2743200" cy="2377440"/>
          </a:xfrm>
          <a:prstGeom prst="rect">
            <a:avLst/>
          </a:prstGeom>
          <a:solidFill>
            <a:srgbClr val="0E2040"/>
          </a:solidFill>
          <a:ln w="12700">
            <a:solidFill>
              <a:srgbClr val="0E2040"/>
            </a:solidFill>
            <a:prstDash val="solid"/>
          </a:ln>
        </p:spPr>
      </p:sp>
      <p:sp>
        <p:nvSpPr>
          <p:cNvPr id="6" name="Shape 4"/>
          <p:cNvSpPr/>
          <p:nvPr/>
        </p:nvSpPr>
        <p:spPr>
          <a:xfrm>
            <a:off x="6858000" y="1188720"/>
            <a:ext cx="1828800" cy="1828800"/>
          </a:xfrm>
          <a:prstGeom prst="ellipse">
            <a:avLst/>
          </a:prstGeom>
          <a:solidFill>
            <a:srgbClr val="C0392B"/>
          </a:solidFill>
          <a:ln w="12700">
            <a:solidFill>
              <a:srgbClr val="C0392B"/>
            </a:solidFill>
            <a:prstDash val="solid"/>
          </a:ln>
        </p:spPr>
      </p:sp>
      <p:pic>
        <p:nvPicPr>
          <p:cNvPr id="7" name="Image 0" descr="preencoded.png">    </p:cNvPr>
          <p:cNvPicPr>
            <a:picLocks noChangeAspect="1"/>
          </p:cNvPicPr>
          <p:nvPr/>
        </p:nvPicPr>
        <p:blipFill>
          <a:blip r:embed="rId1"/>
          <a:stretch>
            <a:fillRect/>
          </a:stretch>
        </p:blipFill>
        <p:spPr>
          <a:xfrm>
            <a:off x="7178040" y="1508760"/>
            <a:ext cx="1188720" cy="1188720"/>
          </a:xfrm>
          <a:prstGeom prst="rect">
            <a:avLst/>
          </a:prstGeom>
        </p:spPr>
      </p:pic>
      <p:sp>
        <p:nvSpPr>
          <p:cNvPr id="8" name="Text 5"/>
          <p:cNvSpPr/>
          <p:nvPr/>
        </p:nvSpPr>
        <p:spPr>
          <a:xfrm>
            <a:off x="320040" y="502920"/>
            <a:ext cx="5943600" cy="566928"/>
          </a:xfrm>
          <a:prstGeom prst="rect">
            <a:avLst/>
          </a:prstGeom>
          <a:noFill/>
          <a:ln/>
        </p:spPr>
        <p:txBody>
          <a:bodyPr wrap="square" rtlCol="0" anchor="ctr"/>
          <a:lstStyle/>
          <a:p>
            <a:pPr indent="0" marL="0">
              <a:buNone/>
            </a:pPr>
            <a:r>
              <a:rPr lang="en-US" sz="4400" b="1" dirty="0">
                <a:solidFill>
                  <a:srgbClr val="FFFFFF"/>
                </a:solidFill>
                <a:latin typeface="Calibri" pitchFamily="34" charset="0"/>
                <a:ea typeface="Calibri" pitchFamily="34" charset="-122"/>
                <a:cs typeface="Calibri" pitchFamily="34" charset="-120"/>
              </a:rPr>
              <a:t>THE</a:t>
            </a:r>
            <a:endParaRPr lang="en-US" sz="4400" dirty="0"/>
          </a:p>
        </p:txBody>
      </p:sp>
      <p:sp>
        <p:nvSpPr>
          <p:cNvPr id="9" name="Text 6"/>
          <p:cNvSpPr/>
          <p:nvPr/>
        </p:nvSpPr>
        <p:spPr>
          <a:xfrm>
            <a:off x="320040" y="1024128"/>
            <a:ext cx="6400800" cy="566928"/>
          </a:xfrm>
          <a:prstGeom prst="rect">
            <a:avLst/>
          </a:prstGeom>
          <a:noFill/>
          <a:ln/>
        </p:spPr>
        <p:txBody>
          <a:bodyPr wrap="square" rtlCol="0" anchor="ctr"/>
          <a:lstStyle/>
          <a:p>
            <a:pPr indent="0" marL="0">
              <a:buNone/>
            </a:pPr>
            <a:r>
              <a:rPr lang="en-US" sz="4400" b="1" dirty="0">
                <a:solidFill>
                  <a:srgbClr val="FFFFFF"/>
                </a:solidFill>
                <a:latin typeface="Calibri" pitchFamily="34" charset="0"/>
                <a:ea typeface="Calibri" pitchFamily="34" charset="-122"/>
                <a:cs typeface="Calibri" pitchFamily="34" charset="-120"/>
              </a:rPr>
              <a:t>DEMO</a:t>
            </a:r>
            <a:endParaRPr lang="en-US" sz="4400" dirty="0"/>
          </a:p>
        </p:txBody>
      </p:sp>
      <p:sp>
        <p:nvSpPr>
          <p:cNvPr id="10" name="Text 7"/>
          <p:cNvSpPr/>
          <p:nvPr/>
        </p:nvSpPr>
        <p:spPr>
          <a:xfrm>
            <a:off x="320040" y="1545336"/>
            <a:ext cx="6400800" cy="566928"/>
          </a:xfrm>
          <a:prstGeom prst="rect">
            <a:avLst/>
          </a:prstGeom>
          <a:noFill/>
          <a:ln/>
        </p:spPr>
        <p:txBody>
          <a:bodyPr wrap="square" rtlCol="0" anchor="ctr"/>
          <a:lstStyle/>
          <a:p>
            <a:pPr indent="0" marL="0">
              <a:buNone/>
            </a:pPr>
            <a:r>
              <a:rPr lang="en-US" sz="4400" b="1" dirty="0">
                <a:solidFill>
                  <a:srgbClr val="C0392B"/>
                </a:solidFill>
                <a:latin typeface="Calibri" pitchFamily="34" charset="0"/>
                <a:ea typeface="Calibri" pitchFamily="34" charset="-122"/>
                <a:cs typeface="Calibri" pitchFamily="34" charset="-120"/>
              </a:rPr>
              <a:t>STACK.</a:t>
            </a:r>
            <a:endParaRPr lang="en-US" sz="4400" dirty="0"/>
          </a:p>
        </p:txBody>
      </p:sp>
      <p:sp>
        <p:nvSpPr>
          <p:cNvPr id="11" name="Text 8"/>
          <p:cNvSpPr/>
          <p:nvPr/>
        </p:nvSpPr>
        <p:spPr>
          <a:xfrm>
            <a:off x="320040" y="2286000"/>
            <a:ext cx="5029200" cy="566928"/>
          </a:xfrm>
          <a:prstGeom prst="rect">
            <a:avLst/>
          </a:prstGeom>
          <a:noFill/>
          <a:ln/>
        </p:spPr>
        <p:txBody>
          <a:bodyPr wrap="square" rtlCol="0" anchor="ctr"/>
          <a:lstStyle/>
          <a:p>
            <a:pPr indent="0" marL="0">
              <a:buNone/>
            </a:pPr>
            <a:r>
              <a:rPr lang="en-US" sz="1400" i="1" dirty="0">
                <a:solidFill>
                  <a:srgbClr val="B8C8D8"/>
                </a:solidFill>
                <a:latin typeface="Georgia" pitchFamily="34" charset="0"/>
                <a:ea typeface="Georgia" pitchFamily="34" charset="-122"/>
                <a:cs typeface="Georgia" pitchFamily="34" charset="-120"/>
              </a:rPr>
              <a:t>Match the tool to the moment.</a:t>
            </a:r>
            <a:endParaRPr lang="en-US" sz="1400" dirty="0"/>
          </a:p>
          <a:p>
            <a:pPr indent="0" marL="0">
              <a:buNone/>
            </a:pPr>
            <a:r>
              <a:rPr lang="en-US" sz="1400" i="1" dirty="0">
                <a:solidFill>
                  <a:srgbClr val="B8C8D8"/>
                </a:solidFill>
                <a:latin typeface="Georgia" pitchFamily="34" charset="0"/>
                <a:ea typeface="Georgia" pitchFamily="34" charset="-122"/>
                <a:cs typeface="Georgia" pitchFamily="34" charset="-120"/>
              </a:rPr>
              <a:t>Stop building demos nobody watches.</a:t>
            </a:r>
            <a:endParaRPr lang="en-US" sz="1400" dirty="0"/>
          </a:p>
        </p:txBody>
      </p:sp>
      <p:sp>
        <p:nvSpPr>
          <p:cNvPr id="12" name="Shape 9"/>
          <p:cNvSpPr/>
          <p:nvPr/>
        </p:nvSpPr>
        <p:spPr>
          <a:xfrm>
            <a:off x="320040" y="3017520"/>
            <a:ext cx="5852160" cy="1078992"/>
          </a:xfrm>
          <a:prstGeom prst="rect">
            <a:avLst/>
          </a:prstGeom>
          <a:solidFill>
            <a:srgbClr val="1A3A6A"/>
          </a:solidFill>
          <a:ln w="12700">
            <a:solidFill>
              <a:srgbClr val="1A3A6A"/>
            </a:solidFill>
            <a:prstDash val="solid"/>
          </a:ln>
          <a:effectLst>
            <a:outerShdw sx="100000" sy="100000" kx="0" ky="0" algn="bl" rotWithShape="0" blurRad="101600" dist="38100" dir="8100000">
              <a:srgbClr val="000000">
                <a:alpha val="10000"/>
              </a:srgbClr>
            </a:outerShdw>
          </a:effectLst>
        </p:spPr>
      </p:sp>
      <p:sp>
        <p:nvSpPr>
          <p:cNvPr id="13" name="Shape 10"/>
          <p:cNvSpPr/>
          <p:nvPr/>
        </p:nvSpPr>
        <p:spPr>
          <a:xfrm>
            <a:off x="320040" y="3017520"/>
            <a:ext cx="64008" cy="1078992"/>
          </a:xfrm>
          <a:prstGeom prst="rect">
            <a:avLst/>
          </a:prstGeom>
          <a:solidFill>
            <a:srgbClr val="C0392B"/>
          </a:solidFill>
          <a:ln w="12700">
            <a:solidFill>
              <a:srgbClr val="C0392B"/>
            </a:solidFill>
            <a:prstDash val="solid"/>
          </a:ln>
        </p:spPr>
      </p:sp>
      <p:sp>
        <p:nvSpPr>
          <p:cNvPr id="14" name="Text 11"/>
          <p:cNvSpPr/>
          <p:nvPr/>
        </p:nvSpPr>
        <p:spPr>
          <a:xfrm>
            <a:off x="502920" y="3090672"/>
            <a:ext cx="5486400" cy="932688"/>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A generation of demo automation tools — Demostack, Reprise, Supademo, Arcade — has made</a:t>
            </a:r>
            <a:endParaRPr lang="en-US" sz="1050" dirty="0"/>
          </a:p>
          <a:p>
            <a:pPr indent="0" marL="0">
              <a:buNone/>
            </a:pPr>
            <a:r>
              <a:rPr lang="en-US" sz="1050" dirty="0">
                <a:solidFill>
                  <a:srgbClr val="FFFFFF"/>
                </a:solidFill>
                <a:latin typeface="Calibri" pitchFamily="34" charset="0"/>
                <a:ea typeface="Calibri" pitchFamily="34" charset="-122"/>
                <a:cs typeface="Calibri" pitchFamily="34" charset="-120"/>
              </a:rPr>
              <a:t>it possible to build, maintain, and personalize demo experiences at a scale that was</a:t>
            </a:r>
            <a:endParaRPr lang="en-US" sz="1050" dirty="0"/>
          </a:p>
          <a:p>
            <a:pPr indent="0" marL="0">
              <a:buNone/>
            </a:pPr>
            <a:r>
              <a:rPr lang="en-US" sz="1050" dirty="0">
                <a:solidFill>
                  <a:srgbClr val="FFFFFF"/>
                </a:solidFill>
                <a:latin typeface="Calibri" pitchFamily="34" charset="0"/>
                <a:ea typeface="Calibri" pitchFamily="34" charset="-122"/>
                <a:cs typeface="Calibri" pitchFamily="34" charset="-120"/>
              </a:rPr>
              <a:t>previously inconceivable. The PMM who is still hand-crafting a single environment for</a:t>
            </a:r>
            <a:endParaRPr lang="en-US" sz="1050" dirty="0"/>
          </a:p>
          <a:p>
            <a:pPr indent="0" marL="0">
              <a:buNone/>
            </a:pPr>
            <a:r>
              <a:rPr lang="en-US" sz="1050" dirty="0">
                <a:solidFill>
                  <a:srgbClr val="FFFFFF"/>
                </a:solidFill>
                <a:latin typeface="Calibri" pitchFamily="34" charset="0"/>
                <a:ea typeface="Calibri" pitchFamily="34" charset="-122"/>
                <a:cs typeface="Calibri" pitchFamily="34" charset="-120"/>
              </a:rPr>
              <a:t>every situation is leaving enormous leverage on the table.</a:t>
            </a:r>
            <a:endParaRPr lang="en-US" sz="1050" dirty="0"/>
          </a:p>
        </p:txBody>
      </p:sp>
      <p:sp>
        <p:nvSpPr>
          <p:cNvPr id="15" name="Text 12"/>
          <p:cNvSpPr/>
          <p:nvPr/>
        </p:nvSpPr>
        <p:spPr>
          <a:xfrm>
            <a:off x="320040" y="6492240"/>
            <a:ext cx="8229600" cy="228600"/>
          </a:xfrm>
          <a:prstGeom prst="rect">
            <a:avLst/>
          </a:prstGeom>
          <a:noFill/>
          <a:ln/>
        </p:spPr>
        <p:txBody>
          <a:bodyPr wrap="square" rtlCol="0" anchor="ctr"/>
          <a:lstStyle/>
          <a:p>
            <a:pPr indent="0" marL="0">
              <a:buNone/>
            </a:pPr>
            <a:r>
              <a:rPr lang="en-US" sz="900" i="1" dirty="0">
                <a:solidFill>
                  <a:srgbClr val="6B7B8D"/>
                </a:solidFill>
                <a:latin typeface="Calibri" pitchFamily="34" charset="0"/>
                <a:ea typeface="Calibri" pitchFamily="34" charset="-122"/>
                <a:cs typeface="Calibri" pitchFamily="34" charset="-120"/>
              </a:rPr>
              <a:t>Chapter 7  ·  The Future of Product Marketing  ·  Chris O'Hara</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sp>
      <p:sp>
        <p:nvSpPr>
          <p:cNvPr id="3" name="Shape 1"/>
          <p:cNvSpPr/>
          <p:nvPr/>
        </p:nvSpPr>
        <p:spPr>
          <a:xfrm>
            <a:off x="0" y="0"/>
            <a:ext cx="9144000" cy="960120"/>
          </a:xfrm>
          <a:prstGeom prst="rect">
            <a:avLst/>
          </a:prstGeom>
          <a:solidFill>
            <a:srgbClr val="0F2B5B"/>
          </a:solidFill>
          <a:ln/>
        </p:spPr>
      </p:sp>
      <p:sp>
        <p:nvSpPr>
          <p:cNvPr id="4" name="Shape 2"/>
          <p:cNvSpPr/>
          <p:nvPr/>
        </p:nvSpPr>
        <p:spPr>
          <a:xfrm>
            <a:off x="0" y="960120"/>
            <a:ext cx="9144000" cy="45720"/>
          </a:xfrm>
          <a:prstGeom prst="rect">
            <a:avLst/>
          </a:prstGeom>
          <a:solidFill>
            <a:srgbClr val="C0392B"/>
          </a:solidFill>
          <a:ln/>
        </p:spPr>
      </p:sp>
      <p:sp>
        <p:nvSpPr>
          <p:cNvPr id="5" name="Text 3"/>
          <p:cNvSpPr/>
          <p:nvPr/>
        </p:nvSpPr>
        <p:spPr>
          <a:xfrm>
            <a:off x="320040" y="73152"/>
            <a:ext cx="7772400" cy="475488"/>
          </a:xfrm>
          <a:prstGeom prst="rect">
            <a:avLst/>
          </a:prstGeom>
          <a:noFill/>
          <a:ln/>
        </p:spPr>
        <p:txBody>
          <a:bodyPr wrap="square" rtlCol="0" anchor="ctr"/>
          <a:lstStyle/>
          <a:p>
            <a:pPr indent="0" marL="0">
              <a:buNone/>
            </a:pPr>
            <a:r>
              <a:rPr lang="en-US" sz="2000" b="1" spc="200" kern="0" dirty="0">
                <a:solidFill>
                  <a:srgbClr val="FFFFFF"/>
                </a:solidFill>
                <a:latin typeface="Calibri" pitchFamily="34" charset="0"/>
                <a:ea typeface="Calibri" pitchFamily="34" charset="-122"/>
                <a:cs typeface="Calibri" pitchFamily="34" charset="-120"/>
              </a:rPr>
              <a:t>THE PROBLEM</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indent="0" marL="0">
              <a:buNone/>
            </a:pPr>
            <a:r>
              <a:rPr lang="en-US" sz="1300" i="1" dirty="0">
                <a:solidFill>
                  <a:srgbClr val="D4A843"/>
                </a:solidFill>
                <a:latin typeface="Georgia" pitchFamily="34" charset="0"/>
                <a:ea typeface="Georgia" pitchFamily="34" charset="-122"/>
                <a:cs typeface="Georgia" pitchFamily="34" charset="-120"/>
              </a:rPr>
              <a:t>One demo for every situation — and none of them are right.</a:t>
            </a:r>
            <a:endParaRPr lang="en-US" sz="1300" dirty="0"/>
          </a:p>
        </p:txBody>
      </p:sp>
      <p:sp>
        <p:nvSpPr>
          <p:cNvPr id="7" name="Shape 5"/>
          <p:cNvSpPr/>
          <p:nvPr/>
        </p:nvSpPr>
        <p:spPr>
          <a:xfrm>
            <a:off x="228600" y="1170432"/>
            <a:ext cx="4297680" cy="1316736"/>
          </a:xfrm>
          <a:prstGeom prst="rect">
            <a:avLst/>
          </a:prstGeom>
          <a:solidFill>
            <a:srgbClr val="FFFFFF"/>
          </a:solidFill>
          <a:ln w="12700">
            <a:solidFill>
              <a:srgbClr val="E0E8F0"/>
            </a:solidFill>
            <a:prstDash val="solid"/>
          </a:ln>
          <a:effectLst>
            <a:outerShdw sx="100000" sy="100000" kx="0" ky="0" algn="bl" rotWithShape="0" blurRad="63500" dist="25400" dir="8100000">
              <a:srgbClr val="000000">
                <a:alpha val="8000"/>
              </a:srgbClr>
            </a:outerShdw>
          </a:effectLst>
        </p:spPr>
      </p:sp>
      <p:sp>
        <p:nvSpPr>
          <p:cNvPr id="8" name="Shape 6"/>
          <p:cNvSpPr/>
          <p:nvPr/>
        </p:nvSpPr>
        <p:spPr>
          <a:xfrm>
            <a:off x="228600" y="1170432"/>
            <a:ext cx="54864" cy="1316736"/>
          </a:xfrm>
          <a:prstGeom prst="rect">
            <a:avLst/>
          </a:prstGeom>
          <a:solidFill>
            <a:srgbClr val="C0392B"/>
          </a:solidFill>
          <a:ln w="12700">
            <a:solidFill>
              <a:srgbClr val="C0392B"/>
            </a:solidFill>
            <a:prstDash val="solid"/>
          </a:ln>
        </p:spPr>
      </p:sp>
      <p:sp>
        <p:nvSpPr>
          <p:cNvPr id="9" name="Shape 7"/>
          <p:cNvSpPr/>
          <p:nvPr/>
        </p:nvSpPr>
        <p:spPr>
          <a:xfrm>
            <a:off x="338328" y="1280160"/>
            <a:ext cx="1417320" cy="274320"/>
          </a:xfrm>
          <a:prstGeom prst="rect">
            <a:avLst/>
          </a:prstGeom>
          <a:solidFill>
            <a:srgbClr val="C0392B"/>
          </a:solidFill>
          <a:ln w="12700">
            <a:solidFill>
              <a:srgbClr val="C0392B"/>
            </a:solidFill>
            <a:prstDash val="solid"/>
          </a:ln>
        </p:spPr>
      </p:sp>
      <p:sp>
        <p:nvSpPr>
          <p:cNvPr id="10" name="Text 8"/>
          <p:cNvSpPr/>
          <p:nvPr/>
        </p:nvSpPr>
        <p:spPr>
          <a:xfrm>
            <a:off x="338328" y="1280160"/>
            <a:ext cx="1417320" cy="274320"/>
          </a:xfrm>
          <a:prstGeom prst="rect">
            <a:avLst/>
          </a:prstGeom>
          <a:noFill/>
          <a:ln/>
        </p:spPr>
        <p:txBody>
          <a:bodyPr wrap="square" rtlCol="0" anchor="ctr"/>
          <a:lstStyle/>
          <a:p>
            <a:pPr algn="ctr" indent="0" marL="0">
              <a:buNone/>
            </a:pPr>
            <a:r>
              <a:rPr lang="en-US" sz="850" b="1" dirty="0">
                <a:solidFill>
                  <a:srgbClr val="FFFFFF"/>
                </a:solidFill>
                <a:latin typeface="Calibri" pitchFamily="34" charset="0"/>
                <a:ea typeface="Calibri" pitchFamily="34" charset="-122"/>
                <a:cs typeface="Calibri" pitchFamily="34" charset="-120"/>
              </a:rPr>
              <a:t>Discovery call</a:t>
            </a:r>
            <a:endParaRPr lang="en-US" sz="850" dirty="0"/>
          </a:p>
        </p:txBody>
      </p:sp>
      <p:sp>
        <p:nvSpPr>
          <p:cNvPr id="11" name="Text 9"/>
          <p:cNvSpPr/>
          <p:nvPr/>
        </p:nvSpPr>
        <p:spPr>
          <a:xfrm>
            <a:off x="393192" y="1627632"/>
            <a:ext cx="3986784" cy="768096"/>
          </a:xfrm>
          <a:prstGeom prst="rect">
            <a:avLst/>
          </a:prstGeom>
          <a:noFill/>
          <a:ln/>
        </p:spPr>
        <p:txBody>
          <a:bodyPr wrap="square" rtlCol="0" anchor="t"/>
          <a:lstStyle/>
          <a:p>
            <a:pPr indent="0" marL="0">
              <a:buNone/>
            </a:pPr>
            <a:r>
              <a:rPr lang="en-US" sz="1050" dirty="0">
                <a:solidFill>
                  <a:srgbClr val="1A2B3C"/>
                </a:solidFill>
                <a:latin typeface="Calibri" pitchFamily="34" charset="0"/>
                <a:ea typeface="Calibri" pitchFamily="34" charset="-122"/>
                <a:cs typeface="Calibri" pitchFamily="34" charset="-120"/>
              </a:rPr>
              <a:t>Generic environment, wrong persona, wrong use case. Rep wings it with the same demo the SDR uses.</a:t>
            </a:r>
            <a:endParaRPr lang="en-US" sz="1050" dirty="0"/>
          </a:p>
        </p:txBody>
      </p:sp>
      <p:sp>
        <p:nvSpPr>
          <p:cNvPr id="12" name="Shape 10"/>
          <p:cNvSpPr/>
          <p:nvPr/>
        </p:nvSpPr>
        <p:spPr>
          <a:xfrm>
            <a:off x="4709160" y="1170432"/>
            <a:ext cx="4297680" cy="1316736"/>
          </a:xfrm>
          <a:prstGeom prst="rect">
            <a:avLst/>
          </a:prstGeom>
          <a:solidFill>
            <a:srgbClr val="FFFFFF"/>
          </a:solidFill>
          <a:ln w="12700">
            <a:solidFill>
              <a:srgbClr val="E0E8F0"/>
            </a:solidFill>
            <a:prstDash val="solid"/>
          </a:ln>
          <a:effectLst>
            <a:outerShdw sx="100000" sy="100000" kx="0" ky="0" algn="bl" rotWithShape="0" blurRad="63500" dist="25400" dir="8100000">
              <a:srgbClr val="000000">
                <a:alpha val="8000"/>
              </a:srgbClr>
            </a:outerShdw>
          </a:effectLst>
        </p:spPr>
      </p:sp>
      <p:sp>
        <p:nvSpPr>
          <p:cNvPr id="13" name="Shape 11"/>
          <p:cNvSpPr/>
          <p:nvPr/>
        </p:nvSpPr>
        <p:spPr>
          <a:xfrm>
            <a:off x="4709160" y="1170432"/>
            <a:ext cx="54864" cy="1316736"/>
          </a:xfrm>
          <a:prstGeom prst="rect">
            <a:avLst/>
          </a:prstGeom>
          <a:solidFill>
            <a:srgbClr val="C0392B"/>
          </a:solidFill>
          <a:ln w="12700">
            <a:solidFill>
              <a:srgbClr val="C0392B"/>
            </a:solidFill>
            <a:prstDash val="solid"/>
          </a:ln>
        </p:spPr>
      </p:sp>
      <p:sp>
        <p:nvSpPr>
          <p:cNvPr id="14" name="Shape 12"/>
          <p:cNvSpPr/>
          <p:nvPr/>
        </p:nvSpPr>
        <p:spPr>
          <a:xfrm>
            <a:off x="4818888" y="1280160"/>
            <a:ext cx="1417320" cy="274320"/>
          </a:xfrm>
          <a:prstGeom prst="rect">
            <a:avLst/>
          </a:prstGeom>
          <a:solidFill>
            <a:srgbClr val="C0392B"/>
          </a:solidFill>
          <a:ln w="12700">
            <a:solidFill>
              <a:srgbClr val="C0392B"/>
            </a:solidFill>
            <a:prstDash val="solid"/>
          </a:ln>
        </p:spPr>
      </p:sp>
      <p:sp>
        <p:nvSpPr>
          <p:cNvPr id="15" name="Text 13"/>
          <p:cNvSpPr/>
          <p:nvPr/>
        </p:nvSpPr>
        <p:spPr>
          <a:xfrm>
            <a:off x="4818888" y="1280160"/>
            <a:ext cx="1417320" cy="274320"/>
          </a:xfrm>
          <a:prstGeom prst="rect">
            <a:avLst/>
          </a:prstGeom>
          <a:noFill/>
          <a:ln/>
        </p:spPr>
        <p:txBody>
          <a:bodyPr wrap="square" rtlCol="0" anchor="ctr"/>
          <a:lstStyle/>
          <a:p>
            <a:pPr algn="ctr" indent="0" marL="0">
              <a:buNone/>
            </a:pPr>
            <a:r>
              <a:rPr lang="en-US" sz="850" b="1" dirty="0">
                <a:solidFill>
                  <a:srgbClr val="FFFFFF"/>
                </a:solidFill>
                <a:latin typeface="Calibri" pitchFamily="34" charset="0"/>
                <a:ea typeface="Calibri" pitchFamily="34" charset="-122"/>
                <a:cs typeface="Calibri" pitchFamily="34" charset="-120"/>
              </a:rPr>
              <a:t>Executive briefing</a:t>
            </a:r>
            <a:endParaRPr lang="en-US" sz="850" dirty="0"/>
          </a:p>
        </p:txBody>
      </p:sp>
      <p:sp>
        <p:nvSpPr>
          <p:cNvPr id="16" name="Text 14"/>
          <p:cNvSpPr/>
          <p:nvPr/>
        </p:nvSpPr>
        <p:spPr>
          <a:xfrm>
            <a:off x="4873752" y="1627632"/>
            <a:ext cx="3986784" cy="768096"/>
          </a:xfrm>
          <a:prstGeom prst="rect">
            <a:avLst/>
          </a:prstGeom>
          <a:noFill/>
          <a:ln/>
        </p:spPr>
        <p:txBody>
          <a:bodyPr wrap="square" rtlCol="0" anchor="t"/>
          <a:lstStyle/>
          <a:p>
            <a:pPr indent="0" marL="0">
              <a:buNone/>
            </a:pPr>
            <a:r>
              <a:rPr lang="en-US" sz="1050" dirty="0">
                <a:solidFill>
                  <a:srgbClr val="1A2B3C"/>
                </a:solidFill>
                <a:latin typeface="Calibri" pitchFamily="34" charset="0"/>
                <a:ea typeface="Calibri" pitchFamily="34" charset="-122"/>
                <a:cs typeface="Calibri" pitchFamily="34" charset="-120"/>
              </a:rPr>
              <a:t>Same environment as the AE's standard pitch. No business outcome framing. No board-level narrative.</a:t>
            </a:r>
            <a:endParaRPr lang="en-US" sz="1050" dirty="0"/>
          </a:p>
        </p:txBody>
      </p:sp>
      <p:sp>
        <p:nvSpPr>
          <p:cNvPr id="17" name="Shape 15"/>
          <p:cNvSpPr/>
          <p:nvPr/>
        </p:nvSpPr>
        <p:spPr>
          <a:xfrm>
            <a:off x="228600" y="2587752"/>
            <a:ext cx="4297680" cy="1316736"/>
          </a:xfrm>
          <a:prstGeom prst="rect">
            <a:avLst/>
          </a:prstGeom>
          <a:solidFill>
            <a:srgbClr val="FFFFFF"/>
          </a:solidFill>
          <a:ln w="12700">
            <a:solidFill>
              <a:srgbClr val="E0E8F0"/>
            </a:solidFill>
            <a:prstDash val="solid"/>
          </a:ln>
          <a:effectLst>
            <a:outerShdw sx="100000" sy="100000" kx="0" ky="0" algn="bl" rotWithShape="0" blurRad="63500" dist="25400" dir="8100000">
              <a:srgbClr val="000000">
                <a:alpha val="8000"/>
              </a:srgbClr>
            </a:outerShdw>
          </a:effectLst>
        </p:spPr>
      </p:sp>
      <p:sp>
        <p:nvSpPr>
          <p:cNvPr id="18" name="Shape 16"/>
          <p:cNvSpPr/>
          <p:nvPr/>
        </p:nvSpPr>
        <p:spPr>
          <a:xfrm>
            <a:off x="228600" y="2587752"/>
            <a:ext cx="54864" cy="1316736"/>
          </a:xfrm>
          <a:prstGeom prst="rect">
            <a:avLst/>
          </a:prstGeom>
          <a:solidFill>
            <a:srgbClr val="C0392B"/>
          </a:solidFill>
          <a:ln w="12700">
            <a:solidFill>
              <a:srgbClr val="C0392B"/>
            </a:solidFill>
            <a:prstDash val="solid"/>
          </a:ln>
        </p:spPr>
      </p:sp>
      <p:sp>
        <p:nvSpPr>
          <p:cNvPr id="19" name="Shape 17"/>
          <p:cNvSpPr/>
          <p:nvPr/>
        </p:nvSpPr>
        <p:spPr>
          <a:xfrm>
            <a:off x="338328" y="2697480"/>
            <a:ext cx="1417320" cy="274320"/>
          </a:xfrm>
          <a:prstGeom prst="rect">
            <a:avLst/>
          </a:prstGeom>
          <a:solidFill>
            <a:srgbClr val="C0392B"/>
          </a:solidFill>
          <a:ln w="12700">
            <a:solidFill>
              <a:srgbClr val="C0392B"/>
            </a:solidFill>
            <a:prstDash val="solid"/>
          </a:ln>
        </p:spPr>
      </p:sp>
      <p:sp>
        <p:nvSpPr>
          <p:cNvPr id="20" name="Text 18"/>
          <p:cNvSpPr/>
          <p:nvPr/>
        </p:nvSpPr>
        <p:spPr>
          <a:xfrm>
            <a:off x="338328" y="2697480"/>
            <a:ext cx="1417320" cy="274320"/>
          </a:xfrm>
          <a:prstGeom prst="rect">
            <a:avLst/>
          </a:prstGeom>
          <a:noFill/>
          <a:ln/>
        </p:spPr>
        <p:txBody>
          <a:bodyPr wrap="square" rtlCol="0" anchor="ctr"/>
          <a:lstStyle/>
          <a:p>
            <a:pPr algn="ctr" indent="0" marL="0">
              <a:buNone/>
            </a:pPr>
            <a:r>
              <a:rPr lang="en-US" sz="850" b="1" dirty="0">
                <a:solidFill>
                  <a:srgbClr val="FFFFFF"/>
                </a:solidFill>
                <a:latin typeface="Calibri" pitchFamily="34" charset="0"/>
                <a:ea typeface="Calibri" pitchFamily="34" charset="-122"/>
                <a:cs typeface="Calibri" pitchFamily="34" charset="-120"/>
              </a:rPr>
              <a:t>Champion deep-dive</a:t>
            </a:r>
            <a:endParaRPr lang="en-US" sz="850" dirty="0"/>
          </a:p>
        </p:txBody>
      </p:sp>
      <p:sp>
        <p:nvSpPr>
          <p:cNvPr id="21" name="Text 19"/>
          <p:cNvSpPr/>
          <p:nvPr/>
        </p:nvSpPr>
        <p:spPr>
          <a:xfrm>
            <a:off x="393192" y="3044952"/>
            <a:ext cx="3986784" cy="768096"/>
          </a:xfrm>
          <a:prstGeom prst="rect">
            <a:avLst/>
          </a:prstGeom>
          <a:noFill/>
          <a:ln/>
        </p:spPr>
        <p:txBody>
          <a:bodyPr wrap="square" rtlCol="0" anchor="t"/>
          <a:lstStyle/>
          <a:p>
            <a:pPr indent="0" marL="0">
              <a:buNone/>
            </a:pPr>
            <a:r>
              <a:rPr lang="en-US" sz="1050" dirty="0">
                <a:solidFill>
                  <a:srgbClr val="1A2B3C"/>
                </a:solidFill>
                <a:latin typeface="Calibri" pitchFamily="34" charset="0"/>
                <a:ea typeface="Calibri" pitchFamily="34" charset="-122"/>
                <a:cs typeface="Calibri" pitchFamily="34" charset="-120"/>
              </a:rPr>
              <a:t>15-tab demo built by SE solo. PMM has no idea what's being shown. No consistent story.</a:t>
            </a:r>
            <a:endParaRPr lang="en-US" sz="1050" dirty="0"/>
          </a:p>
        </p:txBody>
      </p:sp>
      <p:sp>
        <p:nvSpPr>
          <p:cNvPr id="22" name="Shape 20"/>
          <p:cNvSpPr/>
          <p:nvPr/>
        </p:nvSpPr>
        <p:spPr>
          <a:xfrm>
            <a:off x="4709160" y="2587752"/>
            <a:ext cx="4297680" cy="1316736"/>
          </a:xfrm>
          <a:prstGeom prst="rect">
            <a:avLst/>
          </a:prstGeom>
          <a:solidFill>
            <a:srgbClr val="FFFFFF"/>
          </a:solidFill>
          <a:ln w="12700">
            <a:solidFill>
              <a:srgbClr val="E0E8F0"/>
            </a:solidFill>
            <a:prstDash val="solid"/>
          </a:ln>
          <a:effectLst>
            <a:outerShdw sx="100000" sy="100000" kx="0" ky="0" algn="bl" rotWithShape="0" blurRad="63500" dist="25400" dir="8100000">
              <a:srgbClr val="000000">
                <a:alpha val="8000"/>
              </a:srgbClr>
            </a:outerShdw>
          </a:effectLst>
        </p:spPr>
      </p:sp>
      <p:sp>
        <p:nvSpPr>
          <p:cNvPr id="23" name="Shape 21"/>
          <p:cNvSpPr/>
          <p:nvPr/>
        </p:nvSpPr>
        <p:spPr>
          <a:xfrm>
            <a:off x="4709160" y="2587752"/>
            <a:ext cx="54864" cy="1316736"/>
          </a:xfrm>
          <a:prstGeom prst="rect">
            <a:avLst/>
          </a:prstGeom>
          <a:solidFill>
            <a:srgbClr val="C0392B"/>
          </a:solidFill>
          <a:ln w="12700">
            <a:solidFill>
              <a:srgbClr val="C0392B"/>
            </a:solidFill>
            <a:prstDash val="solid"/>
          </a:ln>
        </p:spPr>
      </p:sp>
      <p:sp>
        <p:nvSpPr>
          <p:cNvPr id="24" name="Shape 22"/>
          <p:cNvSpPr/>
          <p:nvPr/>
        </p:nvSpPr>
        <p:spPr>
          <a:xfrm>
            <a:off x="4818888" y="2697480"/>
            <a:ext cx="1417320" cy="274320"/>
          </a:xfrm>
          <a:prstGeom prst="rect">
            <a:avLst/>
          </a:prstGeom>
          <a:solidFill>
            <a:srgbClr val="C0392B"/>
          </a:solidFill>
          <a:ln w="12700">
            <a:solidFill>
              <a:srgbClr val="C0392B"/>
            </a:solidFill>
            <a:prstDash val="solid"/>
          </a:ln>
        </p:spPr>
      </p:sp>
      <p:sp>
        <p:nvSpPr>
          <p:cNvPr id="25" name="Text 23"/>
          <p:cNvSpPr/>
          <p:nvPr/>
        </p:nvSpPr>
        <p:spPr>
          <a:xfrm>
            <a:off x="4818888" y="2697480"/>
            <a:ext cx="1417320" cy="274320"/>
          </a:xfrm>
          <a:prstGeom prst="rect">
            <a:avLst/>
          </a:prstGeom>
          <a:noFill/>
          <a:ln/>
        </p:spPr>
        <p:txBody>
          <a:bodyPr wrap="square" rtlCol="0" anchor="ctr"/>
          <a:lstStyle/>
          <a:p>
            <a:pPr algn="ctr" indent="0" marL="0">
              <a:buNone/>
            </a:pPr>
            <a:r>
              <a:rPr lang="en-US" sz="850" b="1" dirty="0">
                <a:solidFill>
                  <a:srgbClr val="FFFFFF"/>
                </a:solidFill>
                <a:latin typeface="Calibri" pitchFamily="34" charset="0"/>
                <a:ea typeface="Calibri" pitchFamily="34" charset="-122"/>
                <a:cs typeface="Calibri" pitchFamily="34" charset="-120"/>
              </a:rPr>
              <a:t>Conference booth</a:t>
            </a:r>
            <a:endParaRPr lang="en-US" sz="850" dirty="0"/>
          </a:p>
        </p:txBody>
      </p:sp>
      <p:sp>
        <p:nvSpPr>
          <p:cNvPr id="26" name="Text 24"/>
          <p:cNvSpPr/>
          <p:nvPr/>
        </p:nvSpPr>
        <p:spPr>
          <a:xfrm>
            <a:off x="4873752" y="3044952"/>
            <a:ext cx="3986784" cy="768096"/>
          </a:xfrm>
          <a:prstGeom prst="rect">
            <a:avLst/>
          </a:prstGeom>
          <a:noFill/>
          <a:ln/>
        </p:spPr>
        <p:txBody>
          <a:bodyPr wrap="square" rtlCol="0" anchor="t"/>
          <a:lstStyle/>
          <a:p>
            <a:pPr indent="0" marL="0">
              <a:buNone/>
            </a:pPr>
            <a:r>
              <a:rPr lang="en-US" sz="1050" dirty="0">
                <a:solidFill>
                  <a:srgbClr val="1A2B3C"/>
                </a:solidFill>
                <a:latin typeface="Calibri" pitchFamily="34" charset="0"/>
                <a:ea typeface="Calibri" pitchFamily="34" charset="-122"/>
                <a:cs typeface="Calibri" pitchFamily="34" charset="-120"/>
              </a:rPr>
              <a:t>Live product crashes under load. No fallback environment. Long line. No answer.</a:t>
            </a:r>
            <a:endParaRPr lang="en-US" sz="1050" dirty="0"/>
          </a:p>
        </p:txBody>
      </p:sp>
      <p:sp>
        <p:nvSpPr>
          <p:cNvPr id="27" name="Shape 25"/>
          <p:cNvSpPr/>
          <p:nvPr/>
        </p:nvSpPr>
        <p:spPr>
          <a:xfrm>
            <a:off x="228600" y="4005072"/>
            <a:ext cx="4297680" cy="1316736"/>
          </a:xfrm>
          <a:prstGeom prst="rect">
            <a:avLst/>
          </a:prstGeom>
          <a:solidFill>
            <a:srgbClr val="FFFFFF"/>
          </a:solidFill>
          <a:ln w="12700">
            <a:solidFill>
              <a:srgbClr val="E0E8F0"/>
            </a:solidFill>
            <a:prstDash val="solid"/>
          </a:ln>
          <a:effectLst>
            <a:outerShdw sx="100000" sy="100000" kx="0" ky="0" algn="bl" rotWithShape="0" blurRad="63500" dist="25400" dir="8100000">
              <a:srgbClr val="000000">
                <a:alpha val="8000"/>
              </a:srgbClr>
            </a:outerShdw>
          </a:effectLst>
        </p:spPr>
      </p:sp>
      <p:sp>
        <p:nvSpPr>
          <p:cNvPr id="28" name="Shape 26"/>
          <p:cNvSpPr/>
          <p:nvPr/>
        </p:nvSpPr>
        <p:spPr>
          <a:xfrm>
            <a:off x="228600" y="4005072"/>
            <a:ext cx="54864" cy="1316736"/>
          </a:xfrm>
          <a:prstGeom prst="rect">
            <a:avLst/>
          </a:prstGeom>
          <a:solidFill>
            <a:srgbClr val="C0392B"/>
          </a:solidFill>
          <a:ln w="12700">
            <a:solidFill>
              <a:srgbClr val="C0392B"/>
            </a:solidFill>
            <a:prstDash val="solid"/>
          </a:ln>
        </p:spPr>
      </p:sp>
      <p:sp>
        <p:nvSpPr>
          <p:cNvPr id="29" name="Shape 27"/>
          <p:cNvSpPr/>
          <p:nvPr/>
        </p:nvSpPr>
        <p:spPr>
          <a:xfrm>
            <a:off x="338328" y="4114800"/>
            <a:ext cx="1417320" cy="274320"/>
          </a:xfrm>
          <a:prstGeom prst="rect">
            <a:avLst/>
          </a:prstGeom>
          <a:solidFill>
            <a:srgbClr val="C0392B"/>
          </a:solidFill>
          <a:ln w="12700">
            <a:solidFill>
              <a:srgbClr val="C0392B"/>
            </a:solidFill>
            <a:prstDash val="solid"/>
          </a:ln>
        </p:spPr>
      </p:sp>
      <p:sp>
        <p:nvSpPr>
          <p:cNvPr id="30" name="Text 28"/>
          <p:cNvSpPr/>
          <p:nvPr/>
        </p:nvSpPr>
        <p:spPr>
          <a:xfrm>
            <a:off x="338328" y="4114800"/>
            <a:ext cx="1417320" cy="274320"/>
          </a:xfrm>
          <a:prstGeom prst="rect">
            <a:avLst/>
          </a:prstGeom>
          <a:noFill/>
          <a:ln/>
        </p:spPr>
        <p:txBody>
          <a:bodyPr wrap="square" rtlCol="0" anchor="ctr"/>
          <a:lstStyle/>
          <a:p>
            <a:pPr algn="ctr" indent="0" marL="0">
              <a:buNone/>
            </a:pPr>
            <a:r>
              <a:rPr lang="en-US" sz="850" b="1" dirty="0">
                <a:solidFill>
                  <a:srgbClr val="FFFFFF"/>
                </a:solidFill>
                <a:latin typeface="Calibri" pitchFamily="34" charset="0"/>
                <a:ea typeface="Calibri" pitchFamily="34" charset="-122"/>
                <a:cs typeface="Calibri" pitchFamily="34" charset="-120"/>
              </a:rPr>
              <a:t>Website embed</a:t>
            </a:r>
            <a:endParaRPr lang="en-US" sz="850" dirty="0"/>
          </a:p>
        </p:txBody>
      </p:sp>
      <p:sp>
        <p:nvSpPr>
          <p:cNvPr id="31" name="Text 29"/>
          <p:cNvSpPr/>
          <p:nvPr/>
        </p:nvSpPr>
        <p:spPr>
          <a:xfrm>
            <a:off x="393192" y="4462272"/>
            <a:ext cx="3986784" cy="768096"/>
          </a:xfrm>
          <a:prstGeom prst="rect">
            <a:avLst/>
          </a:prstGeom>
          <a:noFill/>
          <a:ln/>
        </p:spPr>
        <p:txBody>
          <a:bodyPr wrap="square" rtlCol="0" anchor="t"/>
          <a:lstStyle/>
          <a:p>
            <a:pPr indent="0" marL="0">
              <a:buNone/>
            </a:pPr>
            <a:r>
              <a:rPr lang="en-US" sz="1050" dirty="0">
                <a:solidFill>
                  <a:srgbClr val="1A2B3C"/>
                </a:solidFill>
                <a:latin typeface="Calibri" pitchFamily="34" charset="0"/>
                <a:ea typeface="Calibri" pitchFamily="34" charset="-122"/>
                <a:cs typeface="Calibri" pitchFamily="34" charset="-120"/>
              </a:rPr>
              <a:t>'Schedule a demo' is the only call to action. No self-serve experience to qualify intent.</a:t>
            </a:r>
            <a:endParaRPr lang="en-US" sz="1050" dirty="0"/>
          </a:p>
        </p:txBody>
      </p:sp>
      <p:sp>
        <p:nvSpPr>
          <p:cNvPr id="32" name="Shape 30"/>
          <p:cNvSpPr/>
          <p:nvPr/>
        </p:nvSpPr>
        <p:spPr>
          <a:xfrm>
            <a:off x="4709160" y="4005072"/>
            <a:ext cx="4297680" cy="1316736"/>
          </a:xfrm>
          <a:prstGeom prst="rect">
            <a:avLst/>
          </a:prstGeom>
          <a:solidFill>
            <a:srgbClr val="FFFFFF"/>
          </a:solidFill>
          <a:ln w="12700">
            <a:solidFill>
              <a:srgbClr val="E0E8F0"/>
            </a:solidFill>
            <a:prstDash val="solid"/>
          </a:ln>
          <a:effectLst>
            <a:outerShdw sx="100000" sy="100000" kx="0" ky="0" algn="bl" rotWithShape="0" blurRad="63500" dist="25400" dir="8100000">
              <a:srgbClr val="000000">
                <a:alpha val="8000"/>
              </a:srgbClr>
            </a:outerShdw>
          </a:effectLst>
        </p:spPr>
      </p:sp>
      <p:sp>
        <p:nvSpPr>
          <p:cNvPr id="33" name="Shape 31"/>
          <p:cNvSpPr/>
          <p:nvPr/>
        </p:nvSpPr>
        <p:spPr>
          <a:xfrm>
            <a:off x="4709160" y="4005072"/>
            <a:ext cx="54864" cy="1316736"/>
          </a:xfrm>
          <a:prstGeom prst="rect">
            <a:avLst/>
          </a:prstGeom>
          <a:solidFill>
            <a:srgbClr val="C0392B"/>
          </a:solidFill>
          <a:ln w="12700">
            <a:solidFill>
              <a:srgbClr val="C0392B"/>
            </a:solidFill>
            <a:prstDash val="solid"/>
          </a:ln>
        </p:spPr>
      </p:sp>
      <p:sp>
        <p:nvSpPr>
          <p:cNvPr id="34" name="Shape 32"/>
          <p:cNvSpPr/>
          <p:nvPr/>
        </p:nvSpPr>
        <p:spPr>
          <a:xfrm>
            <a:off x="4818888" y="4114800"/>
            <a:ext cx="1417320" cy="274320"/>
          </a:xfrm>
          <a:prstGeom prst="rect">
            <a:avLst/>
          </a:prstGeom>
          <a:solidFill>
            <a:srgbClr val="C0392B"/>
          </a:solidFill>
          <a:ln w="12700">
            <a:solidFill>
              <a:srgbClr val="C0392B"/>
            </a:solidFill>
            <a:prstDash val="solid"/>
          </a:ln>
        </p:spPr>
      </p:sp>
      <p:sp>
        <p:nvSpPr>
          <p:cNvPr id="35" name="Text 33"/>
          <p:cNvSpPr/>
          <p:nvPr/>
        </p:nvSpPr>
        <p:spPr>
          <a:xfrm>
            <a:off x="4818888" y="4114800"/>
            <a:ext cx="1417320" cy="274320"/>
          </a:xfrm>
          <a:prstGeom prst="rect">
            <a:avLst/>
          </a:prstGeom>
          <a:noFill/>
          <a:ln/>
        </p:spPr>
        <p:txBody>
          <a:bodyPr wrap="square" rtlCol="0" anchor="ctr"/>
          <a:lstStyle/>
          <a:p>
            <a:pPr algn="ctr" indent="0" marL="0">
              <a:buNone/>
            </a:pPr>
            <a:r>
              <a:rPr lang="en-US" sz="850" b="1" dirty="0">
                <a:solidFill>
                  <a:srgbClr val="FFFFFF"/>
                </a:solidFill>
                <a:latin typeface="Calibri" pitchFamily="34" charset="0"/>
                <a:ea typeface="Calibri" pitchFamily="34" charset="-122"/>
                <a:cs typeface="Calibri" pitchFamily="34" charset="-120"/>
              </a:rPr>
              <a:t>Async leave-behind</a:t>
            </a:r>
            <a:endParaRPr lang="en-US" sz="850" dirty="0"/>
          </a:p>
        </p:txBody>
      </p:sp>
      <p:sp>
        <p:nvSpPr>
          <p:cNvPr id="36" name="Text 34"/>
          <p:cNvSpPr/>
          <p:nvPr/>
        </p:nvSpPr>
        <p:spPr>
          <a:xfrm>
            <a:off x="4873752" y="4462272"/>
            <a:ext cx="3986784" cy="768096"/>
          </a:xfrm>
          <a:prstGeom prst="rect">
            <a:avLst/>
          </a:prstGeom>
          <a:noFill/>
          <a:ln/>
        </p:spPr>
        <p:txBody>
          <a:bodyPr wrap="square" rtlCol="0" anchor="t"/>
          <a:lstStyle/>
          <a:p>
            <a:pPr indent="0" marL="0">
              <a:buNone/>
            </a:pPr>
            <a:r>
              <a:rPr lang="en-US" sz="1050" dirty="0">
                <a:solidFill>
                  <a:srgbClr val="1A2B3C"/>
                </a:solidFill>
                <a:latin typeface="Calibri" pitchFamily="34" charset="0"/>
                <a:ea typeface="Calibri" pitchFamily="34" charset="-122"/>
                <a:cs typeface="Calibri" pitchFamily="34" charset="-120"/>
              </a:rPr>
              <a:t>PDF deck sent after the call. No interactive experience. No engagement tracking.</a:t>
            </a:r>
            <a:endParaRPr lang="en-US" sz="1050" dirty="0"/>
          </a:p>
        </p:txBody>
      </p:sp>
      <p:sp>
        <p:nvSpPr>
          <p:cNvPr id="37" name="Text 35"/>
          <p:cNvSpPr/>
          <p:nvPr/>
        </p:nvSpPr>
        <p:spPr>
          <a:xfrm>
            <a:off x="228600" y="5815584"/>
            <a:ext cx="8686800" cy="274320"/>
          </a:xfrm>
          <a:prstGeom prst="rect">
            <a:avLst/>
          </a:prstGeom>
          <a:noFill/>
          <a:ln/>
        </p:spPr>
        <p:txBody>
          <a:bodyPr wrap="square" rtlCol="0" anchor="ctr"/>
          <a:lstStyle/>
          <a:p>
            <a:pPr algn="ctr" indent="0" marL="0">
              <a:buNone/>
            </a:pPr>
            <a:r>
              <a:rPr lang="en-US" sz="1100" b="1" dirty="0">
                <a:solidFill>
                  <a:srgbClr val="0F2B5B"/>
                </a:solidFill>
                <a:latin typeface="Calibri" pitchFamily="34" charset="0"/>
                <a:ea typeface="Calibri" pitchFamily="34" charset="-122"/>
                <a:cs typeface="Calibri" pitchFamily="34" charset="-120"/>
              </a:rPr>
              <a:t>Every sales motion has a different demo need. One environment satisfies none of them.</a:t>
            </a:r>
            <a:endParaRPr lang="en-US" sz="1100" dirty="0"/>
          </a:p>
        </p:txBody>
      </p:sp>
      <p:sp>
        <p:nvSpPr>
          <p:cNvPr id="38" name="Text 36"/>
          <p:cNvSpPr/>
          <p:nvPr/>
        </p:nvSpPr>
        <p:spPr>
          <a:xfrm>
            <a:off x="320040" y="6492240"/>
            <a:ext cx="8229600" cy="228600"/>
          </a:xfrm>
          <a:prstGeom prst="rect">
            <a:avLst/>
          </a:prstGeom>
          <a:noFill/>
          <a:ln/>
        </p:spPr>
        <p:txBody>
          <a:bodyPr wrap="square" rtlCol="0" anchor="ctr"/>
          <a:lstStyle/>
          <a:p>
            <a:pPr indent="0" marL="0">
              <a:buNone/>
            </a:pPr>
            <a:r>
              <a:rPr lang="en-US" sz="900" i="1" dirty="0">
                <a:solidFill>
                  <a:srgbClr val="6B7B8D"/>
                </a:solidFill>
                <a:latin typeface="Calibri" pitchFamily="34" charset="0"/>
                <a:ea typeface="Calibri" pitchFamily="34" charset="-122"/>
                <a:cs typeface="Calibri" pitchFamily="34" charset="-120"/>
              </a:rPr>
              <a:t>Chapter 7  ·  The Future of Product Marketing  ·  Chris O'Hara</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sp>
      <p:sp>
        <p:nvSpPr>
          <p:cNvPr id="3" name="Shape 1"/>
          <p:cNvSpPr/>
          <p:nvPr/>
        </p:nvSpPr>
        <p:spPr>
          <a:xfrm>
            <a:off x="0" y="0"/>
            <a:ext cx="9144000" cy="960120"/>
          </a:xfrm>
          <a:prstGeom prst="rect">
            <a:avLst/>
          </a:prstGeom>
          <a:solidFill>
            <a:srgbClr val="0F2B5B"/>
          </a:solidFill>
          <a:ln/>
        </p:spPr>
      </p:sp>
      <p:sp>
        <p:nvSpPr>
          <p:cNvPr id="4" name="Shape 2"/>
          <p:cNvSpPr/>
          <p:nvPr/>
        </p:nvSpPr>
        <p:spPr>
          <a:xfrm>
            <a:off x="0" y="960120"/>
            <a:ext cx="9144000" cy="45720"/>
          </a:xfrm>
          <a:prstGeom prst="rect">
            <a:avLst/>
          </a:prstGeom>
          <a:solidFill>
            <a:srgbClr val="C0392B"/>
          </a:solidFill>
          <a:ln/>
        </p:spPr>
      </p:sp>
      <p:sp>
        <p:nvSpPr>
          <p:cNvPr id="5" name="Text 3"/>
          <p:cNvSpPr/>
          <p:nvPr/>
        </p:nvSpPr>
        <p:spPr>
          <a:xfrm>
            <a:off x="320040" y="73152"/>
            <a:ext cx="7772400" cy="475488"/>
          </a:xfrm>
          <a:prstGeom prst="rect">
            <a:avLst/>
          </a:prstGeom>
          <a:noFill/>
          <a:ln/>
        </p:spPr>
        <p:txBody>
          <a:bodyPr wrap="square" rtlCol="0" anchor="ctr"/>
          <a:lstStyle/>
          <a:p>
            <a:pPr indent="0" marL="0">
              <a:buNone/>
            </a:pPr>
            <a:r>
              <a:rPr lang="en-US" sz="2000" b="1" spc="200" kern="0" dirty="0">
                <a:solidFill>
                  <a:srgbClr val="FFFFFF"/>
                </a:solidFill>
                <a:latin typeface="Calibri" pitchFamily="34" charset="0"/>
                <a:ea typeface="Calibri" pitchFamily="34" charset="-122"/>
                <a:cs typeface="Calibri" pitchFamily="34" charset="-120"/>
              </a:rPr>
              <a:t>FIGURE 1</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indent="0" marL="0">
              <a:buNone/>
            </a:pPr>
            <a:r>
              <a:rPr lang="en-US" sz="1300" i="1" dirty="0">
                <a:solidFill>
                  <a:srgbClr val="D4A843"/>
                </a:solidFill>
                <a:latin typeface="Georgia" pitchFamily="34" charset="0"/>
                <a:ea typeface="Georgia" pitchFamily="34" charset="-122"/>
                <a:cs typeface="Georgia" pitchFamily="34" charset="-120"/>
              </a:rPr>
              <a:t>The Demo Landscape: three tiers, matched to motion.</a:t>
            </a:r>
            <a:endParaRPr lang="en-US" sz="1300" dirty="0"/>
          </a:p>
        </p:txBody>
      </p:sp>
      <p:sp>
        <p:nvSpPr>
          <p:cNvPr id="7" name="Shape 5"/>
          <p:cNvSpPr/>
          <p:nvPr/>
        </p:nvSpPr>
        <p:spPr>
          <a:xfrm>
            <a:off x="228600" y="1115568"/>
            <a:ext cx="2816352" cy="5166360"/>
          </a:xfrm>
          <a:prstGeom prst="rect">
            <a:avLst/>
          </a:prstGeom>
          <a:solidFill>
            <a:srgbClr val="FFFFFF"/>
          </a:solidFill>
          <a:ln w="12700">
            <a:solidFill>
              <a:srgbClr val="E0E8F0"/>
            </a:solidFill>
            <a:prstDash val="solid"/>
          </a:ln>
          <a:effectLst>
            <a:outerShdw sx="100000" sy="100000" kx="0" ky="0" algn="bl" rotWithShape="0" blurRad="63500" dist="25400" dir="8100000">
              <a:srgbClr val="000000">
                <a:alpha val="8000"/>
              </a:srgbClr>
            </a:outerShdw>
          </a:effectLst>
        </p:spPr>
      </p:sp>
      <p:sp>
        <p:nvSpPr>
          <p:cNvPr id="8" name="Shape 6"/>
          <p:cNvSpPr/>
          <p:nvPr/>
        </p:nvSpPr>
        <p:spPr>
          <a:xfrm>
            <a:off x="228600" y="1115568"/>
            <a:ext cx="2816352" cy="54864"/>
          </a:xfrm>
          <a:prstGeom prst="rect">
            <a:avLst/>
          </a:prstGeom>
          <a:solidFill>
            <a:srgbClr val="C0392B"/>
          </a:solidFill>
          <a:ln w="12700">
            <a:solidFill>
              <a:srgbClr val="C0392B"/>
            </a:solidFill>
            <a:prstDash val="solid"/>
          </a:ln>
        </p:spPr>
      </p:sp>
      <p:sp>
        <p:nvSpPr>
          <p:cNvPr id="9" name="Shape 7"/>
          <p:cNvSpPr/>
          <p:nvPr/>
        </p:nvSpPr>
        <p:spPr>
          <a:xfrm>
            <a:off x="1325880" y="1170432"/>
            <a:ext cx="621792" cy="621792"/>
          </a:xfrm>
          <a:prstGeom prst="ellipse">
            <a:avLst/>
          </a:prstGeom>
          <a:solidFill>
            <a:srgbClr val="C0392B"/>
          </a:solidFill>
          <a:ln w="12700">
            <a:solidFill>
              <a:srgbClr val="C0392B"/>
            </a:solidFill>
            <a:prstDash val="solid"/>
          </a:ln>
        </p:spPr>
      </p:sp>
      <p:pic>
        <p:nvPicPr>
          <p:cNvPr id="10" name="Image 0" descr="preencoded.png">    </p:cNvPr>
          <p:cNvPicPr>
            <a:picLocks noChangeAspect="1"/>
          </p:cNvPicPr>
          <p:nvPr/>
        </p:nvPicPr>
        <p:blipFill>
          <a:blip r:embed="rId1"/>
          <a:stretch>
            <a:fillRect/>
          </a:stretch>
        </p:blipFill>
        <p:spPr>
          <a:xfrm>
            <a:off x="1453896" y="1298448"/>
            <a:ext cx="365760" cy="365760"/>
          </a:xfrm>
          <a:prstGeom prst="rect">
            <a:avLst/>
          </a:prstGeom>
        </p:spPr>
      </p:pic>
      <p:sp>
        <p:nvSpPr>
          <p:cNvPr id="11" name="Text 8"/>
          <p:cNvSpPr/>
          <p:nvPr/>
        </p:nvSpPr>
        <p:spPr>
          <a:xfrm>
            <a:off x="320040" y="1920240"/>
            <a:ext cx="2633472" cy="219456"/>
          </a:xfrm>
          <a:prstGeom prst="rect">
            <a:avLst/>
          </a:prstGeom>
          <a:noFill/>
          <a:ln/>
        </p:spPr>
        <p:txBody>
          <a:bodyPr wrap="square" rtlCol="0" anchor="ctr"/>
          <a:lstStyle/>
          <a:p>
            <a:pPr algn="ctr" indent="0" marL="0">
              <a:buNone/>
            </a:pPr>
            <a:r>
              <a:rPr lang="en-US" sz="900" b="1" spc="100" kern="0" dirty="0">
                <a:solidFill>
                  <a:srgbClr val="C0392B"/>
                </a:solidFill>
                <a:latin typeface="Calibri" pitchFamily="34" charset="0"/>
                <a:ea typeface="Calibri" pitchFamily="34" charset="-122"/>
                <a:cs typeface="Calibri" pitchFamily="34" charset="-120"/>
              </a:rPr>
              <a:t>TIER 1</a:t>
            </a:r>
            <a:endParaRPr lang="en-US" sz="900" dirty="0"/>
          </a:p>
        </p:txBody>
      </p:sp>
      <p:sp>
        <p:nvSpPr>
          <p:cNvPr id="12" name="Text 9"/>
          <p:cNvSpPr/>
          <p:nvPr/>
        </p:nvSpPr>
        <p:spPr>
          <a:xfrm>
            <a:off x="320040" y="2103120"/>
            <a:ext cx="2633472" cy="475488"/>
          </a:xfrm>
          <a:prstGeom prst="rect">
            <a:avLst/>
          </a:prstGeom>
          <a:noFill/>
          <a:ln/>
        </p:spPr>
        <p:txBody>
          <a:bodyPr wrap="square" rtlCol="0" anchor="ctr"/>
          <a:lstStyle/>
          <a:p>
            <a:pPr algn="ctr" indent="0" marL="0">
              <a:buNone/>
            </a:pPr>
            <a:r>
              <a:rPr lang="en-US" sz="1200" b="1" dirty="0">
                <a:solidFill>
                  <a:srgbClr val="0F2B5B"/>
                </a:solidFill>
                <a:latin typeface="Calibri" pitchFamily="34" charset="0"/>
                <a:ea typeface="Calibri" pitchFamily="34" charset="-122"/>
                <a:cs typeface="Calibri" pitchFamily="34" charset="-120"/>
              </a:rPr>
              <a:t>FULL-ENVIRONMENT</a:t>
            </a:r>
            <a:endParaRPr lang="en-US" sz="1200" dirty="0"/>
          </a:p>
          <a:p>
            <a:pPr algn="ctr" indent="0" marL="0">
              <a:buNone/>
            </a:pPr>
            <a:r>
              <a:rPr lang="en-US" sz="1200" b="1" dirty="0">
                <a:solidFill>
                  <a:srgbClr val="0F2B5B"/>
                </a:solidFill>
                <a:latin typeface="Calibri" pitchFamily="34" charset="0"/>
                <a:ea typeface="Calibri" pitchFamily="34" charset="-122"/>
                <a:cs typeface="Calibri" pitchFamily="34" charset="-120"/>
              </a:rPr>
              <a:t>CLONING</a:t>
            </a:r>
            <a:endParaRPr lang="en-US" sz="1200" dirty="0"/>
          </a:p>
        </p:txBody>
      </p:sp>
      <p:sp>
        <p:nvSpPr>
          <p:cNvPr id="13" name="Text 10"/>
          <p:cNvSpPr/>
          <p:nvPr/>
        </p:nvSpPr>
        <p:spPr>
          <a:xfrm>
            <a:off x="320040" y="2560320"/>
            <a:ext cx="2633472" cy="201168"/>
          </a:xfrm>
          <a:prstGeom prst="rect">
            <a:avLst/>
          </a:prstGeom>
          <a:noFill/>
          <a:ln/>
        </p:spPr>
        <p:txBody>
          <a:bodyPr wrap="square" rtlCol="0" anchor="ctr"/>
          <a:lstStyle/>
          <a:p>
            <a:pPr algn="ctr" indent="0" marL="0">
              <a:buNone/>
            </a:pPr>
            <a:r>
              <a:rPr lang="en-US" sz="900" i="1" dirty="0">
                <a:solidFill>
                  <a:srgbClr val="6B7B8D"/>
                </a:solidFill>
                <a:latin typeface="Georgia" pitchFamily="34" charset="0"/>
                <a:ea typeface="Georgia" pitchFamily="34" charset="-122"/>
                <a:cs typeface="Georgia" pitchFamily="34" charset="-120"/>
              </a:rPr>
              <a:t>Enterprise / complex sale</a:t>
            </a:r>
            <a:endParaRPr lang="en-US" sz="900" dirty="0"/>
          </a:p>
        </p:txBody>
      </p:sp>
      <p:sp>
        <p:nvSpPr>
          <p:cNvPr id="14" name="Shape 11"/>
          <p:cNvSpPr/>
          <p:nvPr/>
        </p:nvSpPr>
        <p:spPr>
          <a:xfrm>
            <a:off x="320040" y="2816352"/>
            <a:ext cx="2633472" cy="18288"/>
          </a:xfrm>
          <a:prstGeom prst="rect">
            <a:avLst/>
          </a:prstGeom>
          <a:solidFill>
            <a:srgbClr val="E0E8F0"/>
          </a:solidFill>
          <a:ln/>
        </p:spPr>
      </p:sp>
      <p:sp>
        <p:nvSpPr>
          <p:cNvPr id="15" name="Text 12"/>
          <p:cNvSpPr/>
          <p:nvPr/>
        </p:nvSpPr>
        <p:spPr>
          <a:xfrm>
            <a:off x="338328" y="2871216"/>
            <a:ext cx="2596896" cy="182880"/>
          </a:xfrm>
          <a:prstGeom prst="rect">
            <a:avLst/>
          </a:prstGeom>
          <a:noFill/>
          <a:ln/>
        </p:spPr>
        <p:txBody>
          <a:bodyPr wrap="square" rtlCol="0" anchor="ctr"/>
          <a:lstStyle/>
          <a:p>
            <a:pPr indent="0" marL="0">
              <a:buNone/>
            </a:pPr>
            <a:r>
              <a:rPr lang="en-US" sz="800" b="1" dirty="0">
                <a:solidFill>
                  <a:srgbClr val="6B7B8D"/>
                </a:solidFill>
                <a:latin typeface="Calibri" pitchFamily="34" charset="0"/>
                <a:ea typeface="Calibri" pitchFamily="34" charset="-122"/>
                <a:cs typeface="Calibri" pitchFamily="34" charset="-120"/>
              </a:rPr>
              <a:t>Tools</a:t>
            </a:r>
            <a:endParaRPr lang="en-US" sz="800" dirty="0"/>
          </a:p>
        </p:txBody>
      </p:sp>
      <p:sp>
        <p:nvSpPr>
          <p:cNvPr id="16" name="Text 13"/>
          <p:cNvSpPr/>
          <p:nvPr/>
        </p:nvSpPr>
        <p:spPr>
          <a:xfrm>
            <a:off x="338328" y="3035808"/>
            <a:ext cx="2596896" cy="256032"/>
          </a:xfrm>
          <a:prstGeom prst="rect">
            <a:avLst/>
          </a:prstGeom>
          <a:noFill/>
          <a:ln/>
        </p:spPr>
        <p:txBody>
          <a:bodyPr wrap="square" rtlCol="0" anchor="ctr"/>
          <a:lstStyle/>
          <a:p>
            <a:pPr indent="0" marL="0">
              <a:buNone/>
            </a:pPr>
            <a:r>
              <a:rPr lang="en-US" sz="900" b="1" dirty="0">
                <a:solidFill>
                  <a:srgbClr val="C0392B"/>
                </a:solidFill>
                <a:latin typeface="Calibri" pitchFamily="34" charset="0"/>
                <a:ea typeface="Calibri" pitchFamily="34" charset="-122"/>
                <a:cs typeface="Calibri" pitchFamily="34" charset="-120"/>
              </a:rPr>
              <a:t>Demostack · Reprise · Testbox</a:t>
            </a:r>
            <a:endParaRPr lang="en-US" sz="900" dirty="0"/>
          </a:p>
        </p:txBody>
      </p:sp>
      <p:sp>
        <p:nvSpPr>
          <p:cNvPr id="17" name="Text 14"/>
          <p:cNvSpPr/>
          <p:nvPr/>
        </p:nvSpPr>
        <p:spPr>
          <a:xfrm>
            <a:off x="338328" y="3346704"/>
            <a:ext cx="2596896" cy="182880"/>
          </a:xfrm>
          <a:prstGeom prst="rect">
            <a:avLst/>
          </a:prstGeom>
          <a:noFill/>
          <a:ln/>
        </p:spPr>
        <p:txBody>
          <a:bodyPr wrap="square" rtlCol="0" anchor="ctr"/>
          <a:lstStyle/>
          <a:p>
            <a:pPr indent="0" marL="0">
              <a:buNone/>
            </a:pPr>
            <a:r>
              <a:rPr lang="en-US" sz="800" b="1" dirty="0">
                <a:solidFill>
                  <a:srgbClr val="6B7B8D"/>
                </a:solidFill>
                <a:latin typeface="Calibri" pitchFamily="34" charset="0"/>
                <a:ea typeface="Calibri" pitchFamily="34" charset="-122"/>
                <a:cs typeface="Calibri" pitchFamily="34" charset="-120"/>
              </a:rPr>
              <a:t>Best for</a:t>
            </a:r>
            <a:endParaRPr lang="en-US" sz="800" dirty="0"/>
          </a:p>
        </p:txBody>
      </p:sp>
      <p:sp>
        <p:nvSpPr>
          <p:cNvPr id="18" name="Text 15"/>
          <p:cNvSpPr/>
          <p:nvPr/>
        </p:nvSpPr>
        <p:spPr>
          <a:xfrm>
            <a:off x="338328" y="3511296"/>
            <a:ext cx="2596896" cy="566928"/>
          </a:xfrm>
          <a:prstGeom prst="rect">
            <a:avLst/>
          </a:prstGeom>
          <a:noFill/>
          <a:ln/>
        </p:spPr>
        <p:txBody>
          <a:bodyPr wrap="square" rtlCol="0" anchor="t"/>
          <a:lstStyle/>
          <a:p>
            <a:pPr indent="0" marL="0">
              <a:buNone/>
            </a:pPr>
            <a:r>
              <a:rPr lang="en-US" sz="850" dirty="0">
                <a:solidFill>
                  <a:srgbClr val="1A2B3C"/>
                </a:solidFill>
                <a:latin typeface="Calibri" pitchFamily="34" charset="0"/>
                <a:ea typeface="Calibri" pitchFamily="34" charset="-122"/>
                <a:cs typeface="Calibri" pitchFamily="34" charset="-120"/>
              </a:rPr>
              <a:t>Executive briefings, late-stage POCs, custom vertical tours</a:t>
            </a:r>
            <a:endParaRPr lang="en-US" sz="850" dirty="0"/>
          </a:p>
        </p:txBody>
      </p:sp>
      <p:sp>
        <p:nvSpPr>
          <p:cNvPr id="19" name="Text 16"/>
          <p:cNvSpPr/>
          <p:nvPr/>
        </p:nvSpPr>
        <p:spPr>
          <a:xfrm>
            <a:off x="338328" y="4133088"/>
            <a:ext cx="2596896" cy="182880"/>
          </a:xfrm>
          <a:prstGeom prst="rect">
            <a:avLst/>
          </a:prstGeom>
          <a:noFill/>
          <a:ln/>
        </p:spPr>
        <p:txBody>
          <a:bodyPr wrap="square" rtlCol="0" anchor="ctr"/>
          <a:lstStyle/>
          <a:p>
            <a:pPr indent="0" marL="0">
              <a:buNone/>
            </a:pPr>
            <a:r>
              <a:rPr lang="en-US" sz="800" b="1" dirty="0">
                <a:solidFill>
                  <a:srgbClr val="6B7B8D"/>
                </a:solidFill>
                <a:latin typeface="Calibri" pitchFamily="34" charset="0"/>
                <a:ea typeface="Calibri" pitchFamily="34" charset="-122"/>
                <a:cs typeface="Calibri" pitchFamily="34" charset="-120"/>
              </a:rPr>
              <a:t>Watch out</a:t>
            </a:r>
            <a:endParaRPr lang="en-US" sz="800" dirty="0"/>
          </a:p>
        </p:txBody>
      </p:sp>
      <p:sp>
        <p:nvSpPr>
          <p:cNvPr id="20" name="Text 17"/>
          <p:cNvSpPr/>
          <p:nvPr/>
        </p:nvSpPr>
        <p:spPr>
          <a:xfrm>
            <a:off x="338328" y="4297680"/>
            <a:ext cx="2596896" cy="502920"/>
          </a:xfrm>
          <a:prstGeom prst="rect">
            <a:avLst/>
          </a:prstGeom>
          <a:noFill/>
          <a:ln/>
        </p:spPr>
        <p:txBody>
          <a:bodyPr wrap="square" rtlCol="0" anchor="t"/>
          <a:lstStyle/>
          <a:p>
            <a:pPr indent="0" marL="0">
              <a:buNone/>
            </a:pPr>
            <a:r>
              <a:rPr lang="en-US" sz="850" i="1" dirty="0">
                <a:solidFill>
                  <a:srgbClr val="6B7B8D"/>
                </a:solidFill>
                <a:latin typeface="Calibri" pitchFamily="34" charset="0"/>
                <a:ea typeface="Calibri" pitchFamily="34" charset="-122"/>
                <a:cs typeface="Calibri" pitchFamily="34" charset="-120"/>
              </a:rPr>
              <a:t>Weeks to build. Expensive to maintain as product ships.</a:t>
            </a:r>
            <a:endParaRPr lang="en-US" sz="850" dirty="0"/>
          </a:p>
        </p:txBody>
      </p:sp>
      <p:sp>
        <p:nvSpPr>
          <p:cNvPr id="21" name="Shape 18"/>
          <p:cNvSpPr/>
          <p:nvPr/>
        </p:nvSpPr>
        <p:spPr>
          <a:xfrm>
            <a:off x="320040" y="4892040"/>
            <a:ext cx="841248" cy="256032"/>
          </a:xfrm>
          <a:prstGeom prst="rect">
            <a:avLst/>
          </a:prstGeom>
          <a:solidFill>
            <a:srgbClr val="C0392B"/>
          </a:solidFill>
          <a:ln w="12700">
            <a:solidFill>
              <a:srgbClr val="C0392B"/>
            </a:solidFill>
            <a:prstDash val="solid"/>
          </a:ln>
        </p:spPr>
      </p:sp>
      <p:sp>
        <p:nvSpPr>
          <p:cNvPr id="22" name="Text 19"/>
          <p:cNvSpPr/>
          <p:nvPr/>
        </p:nvSpPr>
        <p:spPr>
          <a:xfrm>
            <a:off x="320040" y="4892040"/>
            <a:ext cx="841248" cy="256032"/>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Executive EBC</a:t>
            </a:r>
            <a:endParaRPr lang="en-US" sz="700" dirty="0"/>
          </a:p>
        </p:txBody>
      </p:sp>
      <p:sp>
        <p:nvSpPr>
          <p:cNvPr id="23" name="Shape 20"/>
          <p:cNvSpPr/>
          <p:nvPr/>
        </p:nvSpPr>
        <p:spPr>
          <a:xfrm>
            <a:off x="1197864" y="4892040"/>
            <a:ext cx="841248" cy="256032"/>
          </a:xfrm>
          <a:prstGeom prst="rect">
            <a:avLst/>
          </a:prstGeom>
          <a:solidFill>
            <a:srgbClr val="C0392B"/>
          </a:solidFill>
          <a:ln w="12700">
            <a:solidFill>
              <a:srgbClr val="C0392B"/>
            </a:solidFill>
            <a:prstDash val="solid"/>
          </a:ln>
        </p:spPr>
      </p:sp>
      <p:sp>
        <p:nvSpPr>
          <p:cNvPr id="24" name="Text 21"/>
          <p:cNvSpPr/>
          <p:nvPr/>
        </p:nvSpPr>
        <p:spPr>
          <a:xfrm>
            <a:off x="1197864" y="4892040"/>
            <a:ext cx="841248" cy="256032"/>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Late-stage POC</a:t>
            </a:r>
            <a:endParaRPr lang="en-US" sz="700" dirty="0"/>
          </a:p>
        </p:txBody>
      </p:sp>
      <p:sp>
        <p:nvSpPr>
          <p:cNvPr id="25" name="Shape 22"/>
          <p:cNvSpPr/>
          <p:nvPr/>
        </p:nvSpPr>
        <p:spPr>
          <a:xfrm>
            <a:off x="2075688" y="4892040"/>
            <a:ext cx="841248" cy="256032"/>
          </a:xfrm>
          <a:prstGeom prst="rect">
            <a:avLst/>
          </a:prstGeom>
          <a:solidFill>
            <a:srgbClr val="C0392B"/>
          </a:solidFill>
          <a:ln w="12700">
            <a:solidFill>
              <a:srgbClr val="C0392B"/>
            </a:solidFill>
            <a:prstDash val="solid"/>
          </a:ln>
        </p:spPr>
      </p:sp>
      <p:sp>
        <p:nvSpPr>
          <p:cNvPr id="26" name="Text 23"/>
          <p:cNvSpPr/>
          <p:nvPr/>
        </p:nvSpPr>
        <p:spPr>
          <a:xfrm>
            <a:off x="2075688" y="4892040"/>
            <a:ext cx="841248" cy="256032"/>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Custom vertical</a:t>
            </a:r>
            <a:endParaRPr lang="en-US" sz="700" dirty="0"/>
          </a:p>
        </p:txBody>
      </p:sp>
      <p:sp>
        <p:nvSpPr>
          <p:cNvPr id="27" name="Shape 24"/>
          <p:cNvSpPr/>
          <p:nvPr/>
        </p:nvSpPr>
        <p:spPr>
          <a:xfrm>
            <a:off x="3154680" y="1115568"/>
            <a:ext cx="2816352" cy="5166360"/>
          </a:xfrm>
          <a:prstGeom prst="rect">
            <a:avLst/>
          </a:prstGeom>
          <a:solidFill>
            <a:srgbClr val="FFFFFF"/>
          </a:solidFill>
          <a:ln w="12700">
            <a:solidFill>
              <a:srgbClr val="E0E8F0"/>
            </a:solidFill>
            <a:prstDash val="solid"/>
          </a:ln>
          <a:effectLst>
            <a:outerShdw sx="100000" sy="100000" kx="0" ky="0" algn="bl" rotWithShape="0" blurRad="63500" dist="25400" dir="8100000">
              <a:srgbClr val="000000">
                <a:alpha val="8000"/>
              </a:srgbClr>
            </a:outerShdw>
          </a:effectLst>
        </p:spPr>
      </p:sp>
      <p:sp>
        <p:nvSpPr>
          <p:cNvPr id="28" name="Shape 25"/>
          <p:cNvSpPr/>
          <p:nvPr/>
        </p:nvSpPr>
        <p:spPr>
          <a:xfrm>
            <a:off x="3154680" y="1115568"/>
            <a:ext cx="2816352" cy="54864"/>
          </a:xfrm>
          <a:prstGeom prst="rect">
            <a:avLst/>
          </a:prstGeom>
          <a:solidFill>
            <a:srgbClr val="D4790A"/>
          </a:solidFill>
          <a:ln w="12700">
            <a:solidFill>
              <a:srgbClr val="D4790A"/>
            </a:solidFill>
            <a:prstDash val="solid"/>
          </a:ln>
        </p:spPr>
      </p:sp>
      <p:sp>
        <p:nvSpPr>
          <p:cNvPr id="29" name="Shape 26"/>
          <p:cNvSpPr/>
          <p:nvPr/>
        </p:nvSpPr>
        <p:spPr>
          <a:xfrm>
            <a:off x="4251960" y="1170432"/>
            <a:ext cx="621792" cy="621792"/>
          </a:xfrm>
          <a:prstGeom prst="ellipse">
            <a:avLst/>
          </a:prstGeom>
          <a:solidFill>
            <a:srgbClr val="D4790A"/>
          </a:solidFill>
          <a:ln w="12700">
            <a:solidFill>
              <a:srgbClr val="D4790A"/>
            </a:solidFill>
            <a:prstDash val="solid"/>
          </a:ln>
        </p:spPr>
      </p:sp>
      <p:pic>
        <p:nvPicPr>
          <p:cNvPr id="30" name="Image 1" descr="preencoded.png">    </p:cNvPr>
          <p:cNvPicPr>
            <a:picLocks noChangeAspect="1"/>
          </p:cNvPicPr>
          <p:nvPr/>
        </p:nvPicPr>
        <p:blipFill>
          <a:blip r:embed="rId2"/>
          <a:stretch>
            <a:fillRect/>
          </a:stretch>
        </p:blipFill>
        <p:spPr>
          <a:xfrm>
            <a:off x="4379976" y="1298448"/>
            <a:ext cx="365760" cy="365760"/>
          </a:xfrm>
          <a:prstGeom prst="rect">
            <a:avLst/>
          </a:prstGeom>
        </p:spPr>
      </p:pic>
      <p:sp>
        <p:nvSpPr>
          <p:cNvPr id="31" name="Text 27"/>
          <p:cNvSpPr/>
          <p:nvPr/>
        </p:nvSpPr>
        <p:spPr>
          <a:xfrm>
            <a:off x="3246120" y="1920240"/>
            <a:ext cx="2633472" cy="219456"/>
          </a:xfrm>
          <a:prstGeom prst="rect">
            <a:avLst/>
          </a:prstGeom>
          <a:noFill/>
          <a:ln/>
        </p:spPr>
        <p:txBody>
          <a:bodyPr wrap="square" rtlCol="0" anchor="ctr"/>
          <a:lstStyle/>
          <a:p>
            <a:pPr algn="ctr" indent="0" marL="0">
              <a:buNone/>
            </a:pPr>
            <a:r>
              <a:rPr lang="en-US" sz="900" b="1" spc="100" kern="0" dirty="0">
                <a:solidFill>
                  <a:srgbClr val="D4790A"/>
                </a:solidFill>
                <a:latin typeface="Calibri" pitchFamily="34" charset="0"/>
                <a:ea typeface="Calibri" pitchFamily="34" charset="-122"/>
                <a:cs typeface="Calibri" pitchFamily="34" charset="-120"/>
              </a:rPr>
              <a:t>TIER 2</a:t>
            </a:r>
            <a:endParaRPr lang="en-US" sz="900" dirty="0"/>
          </a:p>
        </p:txBody>
      </p:sp>
      <p:sp>
        <p:nvSpPr>
          <p:cNvPr id="32" name="Text 28"/>
          <p:cNvSpPr/>
          <p:nvPr/>
        </p:nvSpPr>
        <p:spPr>
          <a:xfrm>
            <a:off x="3246120" y="2103120"/>
            <a:ext cx="2633472" cy="475488"/>
          </a:xfrm>
          <a:prstGeom prst="rect">
            <a:avLst/>
          </a:prstGeom>
          <a:noFill/>
          <a:ln/>
        </p:spPr>
        <p:txBody>
          <a:bodyPr wrap="square" rtlCol="0" anchor="ctr"/>
          <a:lstStyle/>
          <a:p>
            <a:pPr algn="ctr" indent="0" marL="0">
              <a:buNone/>
            </a:pPr>
            <a:r>
              <a:rPr lang="en-US" sz="1200" b="1" dirty="0">
                <a:solidFill>
                  <a:srgbClr val="0F2B5B"/>
                </a:solidFill>
                <a:latin typeface="Calibri" pitchFamily="34" charset="0"/>
                <a:ea typeface="Calibri" pitchFamily="34" charset="-122"/>
                <a:cs typeface="Calibri" pitchFamily="34" charset="-120"/>
              </a:rPr>
              <a:t>HTML-CAPTURE</a:t>
            </a:r>
            <a:endParaRPr lang="en-US" sz="1200" dirty="0"/>
          </a:p>
          <a:p>
            <a:pPr algn="ctr" indent="0" marL="0">
              <a:buNone/>
            </a:pPr>
            <a:r>
              <a:rPr lang="en-US" sz="1200" b="1" dirty="0">
                <a:solidFill>
                  <a:srgbClr val="0F2B5B"/>
                </a:solidFill>
                <a:latin typeface="Calibri" pitchFamily="34" charset="0"/>
                <a:ea typeface="Calibri" pitchFamily="34" charset="-122"/>
                <a:cs typeface="Calibri" pitchFamily="34" charset="-120"/>
              </a:rPr>
              <a:t>MID-MARKET</a:t>
            </a:r>
            <a:endParaRPr lang="en-US" sz="1200" dirty="0"/>
          </a:p>
        </p:txBody>
      </p:sp>
      <p:sp>
        <p:nvSpPr>
          <p:cNvPr id="33" name="Text 29"/>
          <p:cNvSpPr/>
          <p:nvPr/>
        </p:nvSpPr>
        <p:spPr>
          <a:xfrm>
            <a:off x="3246120" y="2560320"/>
            <a:ext cx="2633472" cy="201168"/>
          </a:xfrm>
          <a:prstGeom prst="rect">
            <a:avLst/>
          </a:prstGeom>
          <a:noFill/>
          <a:ln/>
        </p:spPr>
        <p:txBody>
          <a:bodyPr wrap="square" rtlCol="0" anchor="ctr"/>
          <a:lstStyle/>
          <a:p>
            <a:pPr algn="ctr" indent="0" marL="0">
              <a:buNone/>
            </a:pPr>
            <a:r>
              <a:rPr lang="en-US" sz="900" i="1" dirty="0">
                <a:solidFill>
                  <a:srgbClr val="6B7B8D"/>
                </a:solidFill>
                <a:latin typeface="Georgia" pitchFamily="34" charset="0"/>
                <a:ea typeface="Georgia" pitchFamily="34" charset="-122"/>
                <a:cs typeface="Georgia" pitchFamily="34" charset="-120"/>
              </a:rPr>
              <a:t>Mid-market / growth motion</a:t>
            </a:r>
            <a:endParaRPr lang="en-US" sz="900" dirty="0"/>
          </a:p>
        </p:txBody>
      </p:sp>
      <p:sp>
        <p:nvSpPr>
          <p:cNvPr id="34" name="Shape 30"/>
          <p:cNvSpPr/>
          <p:nvPr/>
        </p:nvSpPr>
        <p:spPr>
          <a:xfrm>
            <a:off x="3246120" y="2816352"/>
            <a:ext cx="2633472" cy="18288"/>
          </a:xfrm>
          <a:prstGeom prst="rect">
            <a:avLst/>
          </a:prstGeom>
          <a:solidFill>
            <a:srgbClr val="E0E8F0"/>
          </a:solidFill>
          <a:ln/>
        </p:spPr>
      </p:sp>
      <p:sp>
        <p:nvSpPr>
          <p:cNvPr id="35" name="Text 31"/>
          <p:cNvSpPr/>
          <p:nvPr/>
        </p:nvSpPr>
        <p:spPr>
          <a:xfrm>
            <a:off x="3264408" y="2871216"/>
            <a:ext cx="2596896" cy="182880"/>
          </a:xfrm>
          <a:prstGeom prst="rect">
            <a:avLst/>
          </a:prstGeom>
          <a:noFill/>
          <a:ln/>
        </p:spPr>
        <p:txBody>
          <a:bodyPr wrap="square" rtlCol="0" anchor="ctr"/>
          <a:lstStyle/>
          <a:p>
            <a:pPr indent="0" marL="0">
              <a:buNone/>
            </a:pPr>
            <a:r>
              <a:rPr lang="en-US" sz="800" b="1" dirty="0">
                <a:solidFill>
                  <a:srgbClr val="6B7B8D"/>
                </a:solidFill>
                <a:latin typeface="Calibri" pitchFamily="34" charset="0"/>
                <a:ea typeface="Calibri" pitchFamily="34" charset="-122"/>
                <a:cs typeface="Calibri" pitchFamily="34" charset="-120"/>
              </a:rPr>
              <a:t>Tools</a:t>
            </a:r>
            <a:endParaRPr lang="en-US" sz="800" dirty="0"/>
          </a:p>
        </p:txBody>
      </p:sp>
      <p:sp>
        <p:nvSpPr>
          <p:cNvPr id="36" name="Text 32"/>
          <p:cNvSpPr/>
          <p:nvPr/>
        </p:nvSpPr>
        <p:spPr>
          <a:xfrm>
            <a:off x="3264408" y="3035808"/>
            <a:ext cx="2596896" cy="256032"/>
          </a:xfrm>
          <a:prstGeom prst="rect">
            <a:avLst/>
          </a:prstGeom>
          <a:noFill/>
          <a:ln/>
        </p:spPr>
        <p:txBody>
          <a:bodyPr wrap="square" rtlCol="0" anchor="ctr"/>
          <a:lstStyle/>
          <a:p>
            <a:pPr indent="0" marL="0">
              <a:buNone/>
            </a:pPr>
            <a:r>
              <a:rPr lang="en-US" sz="900" b="1" dirty="0">
                <a:solidFill>
                  <a:srgbClr val="D4790A"/>
                </a:solidFill>
                <a:latin typeface="Calibri" pitchFamily="34" charset="0"/>
                <a:ea typeface="Calibri" pitchFamily="34" charset="-122"/>
                <a:cs typeface="Calibri" pitchFamily="34" charset="-120"/>
              </a:rPr>
              <a:t>Supademo · Navattic · Storylane · Walnut</a:t>
            </a:r>
            <a:endParaRPr lang="en-US" sz="900" dirty="0"/>
          </a:p>
        </p:txBody>
      </p:sp>
      <p:sp>
        <p:nvSpPr>
          <p:cNvPr id="37" name="Text 33"/>
          <p:cNvSpPr/>
          <p:nvPr/>
        </p:nvSpPr>
        <p:spPr>
          <a:xfrm>
            <a:off x="3264408" y="3346704"/>
            <a:ext cx="2596896" cy="182880"/>
          </a:xfrm>
          <a:prstGeom prst="rect">
            <a:avLst/>
          </a:prstGeom>
          <a:noFill/>
          <a:ln/>
        </p:spPr>
        <p:txBody>
          <a:bodyPr wrap="square" rtlCol="0" anchor="ctr"/>
          <a:lstStyle/>
          <a:p>
            <a:pPr indent="0" marL="0">
              <a:buNone/>
            </a:pPr>
            <a:r>
              <a:rPr lang="en-US" sz="800" b="1" dirty="0">
                <a:solidFill>
                  <a:srgbClr val="6B7B8D"/>
                </a:solidFill>
                <a:latin typeface="Calibri" pitchFamily="34" charset="0"/>
                <a:ea typeface="Calibri" pitchFamily="34" charset="-122"/>
                <a:cs typeface="Calibri" pitchFamily="34" charset="-120"/>
              </a:rPr>
              <a:t>Best for</a:t>
            </a:r>
            <a:endParaRPr lang="en-US" sz="800" dirty="0"/>
          </a:p>
        </p:txBody>
      </p:sp>
      <p:sp>
        <p:nvSpPr>
          <p:cNvPr id="38" name="Text 34"/>
          <p:cNvSpPr/>
          <p:nvPr/>
        </p:nvSpPr>
        <p:spPr>
          <a:xfrm>
            <a:off x="3264408" y="3511296"/>
            <a:ext cx="2596896" cy="566928"/>
          </a:xfrm>
          <a:prstGeom prst="rect">
            <a:avLst/>
          </a:prstGeom>
          <a:noFill/>
          <a:ln/>
        </p:spPr>
        <p:txBody>
          <a:bodyPr wrap="square" rtlCol="0" anchor="t"/>
          <a:lstStyle/>
          <a:p>
            <a:pPr indent="0" marL="0">
              <a:buNone/>
            </a:pPr>
            <a:r>
              <a:rPr lang="en-US" sz="850" dirty="0">
                <a:solidFill>
                  <a:srgbClr val="1A2B3C"/>
                </a:solidFill>
                <a:latin typeface="Calibri" pitchFamily="34" charset="0"/>
                <a:ea typeface="Calibri" pitchFamily="34" charset="-122"/>
                <a:cs typeface="Calibri" pitchFamily="34" charset="-120"/>
              </a:rPr>
              <a:t>Champion demos, SDR outreach, persona leave-behinds, onboarding</a:t>
            </a:r>
            <a:endParaRPr lang="en-US" sz="850" dirty="0"/>
          </a:p>
        </p:txBody>
      </p:sp>
      <p:sp>
        <p:nvSpPr>
          <p:cNvPr id="39" name="Text 35"/>
          <p:cNvSpPr/>
          <p:nvPr/>
        </p:nvSpPr>
        <p:spPr>
          <a:xfrm>
            <a:off x="3264408" y="4133088"/>
            <a:ext cx="2596896" cy="182880"/>
          </a:xfrm>
          <a:prstGeom prst="rect">
            <a:avLst/>
          </a:prstGeom>
          <a:noFill/>
          <a:ln/>
        </p:spPr>
        <p:txBody>
          <a:bodyPr wrap="square" rtlCol="0" anchor="ctr"/>
          <a:lstStyle/>
          <a:p>
            <a:pPr indent="0" marL="0">
              <a:buNone/>
            </a:pPr>
            <a:r>
              <a:rPr lang="en-US" sz="800" b="1" dirty="0">
                <a:solidFill>
                  <a:srgbClr val="6B7B8D"/>
                </a:solidFill>
                <a:latin typeface="Calibri" pitchFamily="34" charset="0"/>
                <a:ea typeface="Calibri" pitchFamily="34" charset="-122"/>
                <a:cs typeface="Calibri" pitchFamily="34" charset="-120"/>
              </a:rPr>
              <a:t>Watch out</a:t>
            </a:r>
            <a:endParaRPr lang="en-US" sz="800" dirty="0"/>
          </a:p>
        </p:txBody>
      </p:sp>
      <p:sp>
        <p:nvSpPr>
          <p:cNvPr id="40" name="Text 36"/>
          <p:cNvSpPr/>
          <p:nvPr/>
        </p:nvSpPr>
        <p:spPr>
          <a:xfrm>
            <a:off x="3264408" y="4297680"/>
            <a:ext cx="2596896" cy="502920"/>
          </a:xfrm>
          <a:prstGeom prst="rect">
            <a:avLst/>
          </a:prstGeom>
          <a:noFill/>
          <a:ln/>
        </p:spPr>
        <p:txBody>
          <a:bodyPr wrap="square" rtlCol="0" anchor="t"/>
          <a:lstStyle/>
          <a:p>
            <a:pPr indent="0" marL="0">
              <a:buNone/>
            </a:pPr>
            <a:r>
              <a:rPr lang="en-US" sz="850" i="1" dirty="0">
                <a:solidFill>
                  <a:srgbClr val="6B7B8D"/>
                </a:solidFill>
                <a:latin typeface="Calibri" pitchFamily="34" charset="0"/>
                <a:ea typeface="Calibri" pitchFamily="34" charset="-122"/>
                <a:cs typeface="Calibri" pitchFamily="34" charset="-120"/>
              </a:rPr>
              <a:t>Limited interactivity. Feels captured — not live product.</a:t>
            </a:r>
            <a:endParaRPr lang="en-US" sz="850" dirty="0"/>
          </a:p>
        </p:txBody>
      </p:sp>
      <p:sp>
        <p:nvSpPr>
          <p:cNvPr id="41" name="Shape 37"/>
          <p:cNvSpPr/>
          <p:nvPr/>
        </p:nvSpPr>
        <p:spPr>
          <a:xfrm>
            <a:off x="3246120" y="4892040"/>
            <a:ext cx="841248" cy="256032"/>
          </a:xfrm>
          <a:prstGeom prst="rect">
            <a:avLst/>
          </a:prstGeom>
          <a:solidFill>
            <a:srgbClr val="D4790A"/>
          </a:solidFill>
          <a:ln w="12700">
            <a:solidFill>
              <a:srgbClr val="D4790A"/>
            </a:solidFill>
            <a:prstDash val="solid"/>
          </a:ln>
        </p:spPr>
      </p:sp>
      <p:sp>
        <p:nvSpPr>
          <p:cNvPr id="42" name="Text 38"/>
          <p:cNvSpPr/>
          <p:nvPr/>
        </p:nvSpPr>
        <p:spPr>
          <a:xfrm>
            <a:off x="3246120" y="4892040"/>
            <a:ext cx="841248" cy="256032"/>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Champion demo</a:t>
            </a:r>
            <a:endParaRPr lang="en-US" sz="700" dirty="0"/>
          </a:p>
        </p:txBody>
      </p:sp>
      <p:sp>
        <p:nvSpPr>
          <p:cNvPr id="43" name="Shape 39"/>
          <p:cNvSpPr/>
          <p:nvPr/>
        </p:nvSpPr>
        <p:spPr>
          <a:xfrm>
            <a:off x="4123944" y="4892040"/>
            <a:ext cx="841248" cy="256032"/>
          </a:xfrm>
          <a:prstGeom prst="rect">
            <a:avLst/>
          </a:prstGeom>
          <a:solidFill>
            <a:srgbClr val="D4790A"/>
          </a:solidFill>
          <a:ln w="12700">
            <a:solidFill>
              <a:srgbClr val="D4790A"/>
            </a:solidFill>
            <a:prstDash val="solid"/>
          </a:ln>
        </p:spPr>
      </p:sp>
      <p:sp>
        <p:nvSpPr>
          <p:cNvPr id="44" name="Text 40"/>
          <p:cNvSpPr/>
          <p:nvPr/>
        </p:nvSpPr>
        <p:spPr>
          <a:xfrm>
            <a:off x="4123944" y="4892040"/>
            <a:ext cx="841248" cy="256032"/>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SDR outreach</a:t>
            </a:r>
            <a:endParaRPr lang="en-US" sz="700" dirty="0"/>
          </a:p>
        </p:txBody>
      </p:sp>
      <p:sp>
        <p:nvSpPr>
          <p:cNvPr id="45" name="Shape 41"/>
          <p:cNvSpPr/>
          <p:nvPr/>
        </p:nvSpPr>
        <p:spPr>
          <a:xfrm>
            <a:off x="5001768" y="4892040"/>
            <a:ext cx="841248" cy="256032"/>
          </a:xfrm>
          <a:prstGeom prst="rect">
            <a:avLst/>
          </a:prstGeom>
          <a:solidFill>
            <a:srgbClr val="D4790A"/>
          </a:solidFill>
          <a:ln w="12700">
            <a:solidFill>
              <a:srgbClr val="D4790A"/>
            </a:solidFill>
            <a:prstDash val="solid"/>
          </a:ln>
        </p:spPr>
      </p:sp>
      <p:sp>
        <p:nvSpPr>
          <p:cNvPr id="46" name="Text 42"/>
          <p:cNvSpPr/>
          <p:nvPr/>
        </p:nvSpPr>
        <p:spPr>
          <a:xfrm>
            <a:off x="5001768" y="4892040"/>
            <a:ext cx="841248" cy="256032"/>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Leave-behind</a:t>
            </a:r>
            <a:endParaRPr lang="en-US" sz="700" dirty="0"/>
          </a:p>
        </p:txBody>
      </p:sp>
      <p:sp>
        <p:nvSpPr>
          <p:cNvPr id="47" name="Shape 43"/>
          <p:cNvSpPr/>
          <p:nvPr/>
        </p:nvSpPr>
        <p:spPr>
          <a:xfrm>
            <a:off x="6080760" y="1115568"/>
            <a:ext cx="2816352" cy="5166360"/>
          </a:xfrm>
          <a:prstGeom prst="rect">
            <a:avLst/>
          </a:prstGeom>
          <a:solidFill>
            <a:srgbClr val="FFFFFF"/>
          </a:solidFill>
          <a:ln w="12700">
            <a:solidFill>
              <a:srgbClr val="E0E8F0"/>
            </a:solidFill>
            <a:prstDash val="solid"/>
          </a:ln>
          <a:effectLst>
            <a:outerShdw sx="100000" sy="100000" kx="0" ky="0" algn="bl" rotWithShape="0" blurRad="63500" dist="25400" dir="8100000">
              <a:srgbClr val="000000">
                <a:alpha val="8000"/>
              </a:srgbClr>
            </a:outerShdw>
          </a:effectLst>
        </p:spPr>
      </p:sp>
      <p:sp>
        <p:nvSpPr>
          <p:cNvPr id="48" name="Shape 44"/>
          <p:cNvSpPr/>
          <p:nvPr/>
        </p:nvSpPr>
        <p:spPr>
          <a:xfrm>
            <a:off x="6080760" y="1115568"/>
            <a:ext cx="2816352" cy="54864"/>
          </a:xfrm>
          <a:prstGeom prst="rect">
            <a:avLst/>
          </a:prstGeom>
          <a:solidFill>
            <a:srgbClr val="1A7A4A"/>
          </a:solidFill>
          <a:ln w="12700">
            <a:solidFill>
              <a:srgbClr val="1A7A4A"/>
            </a:solidFill>
            <a:prstDash val="solid"/>
          </a:ln>
        </p:spPr>
      </p:sp>
      <p:sp>
        <p:nvSpPr>
          <p:cNvPr id="49" name="Shape 45"/>
          <p:cNvSpPr/>
          <p:nvPr/>
        </p:nvSpPr>
        <p:spPr>
          <a:xfrm>
            <a:off x="7178040" y="1170432"/>
            <a:ext cx="621792" cy="621792"/>
          </a:xfrm>
          <a:prstGeom prst="ellipse">
            <a:avLst/>
          </a:prstGeom>
          <a:solidFill>
            <a:srgbClr val="1A7A4A"/>
          </a:solidFill>
          <a:ln w="12700">
            <a:solidFill>
              <a:srgbClr val="1A7A4A"/>
            </a:solidFill>
            <a:prstDash val="solid"/>
          </a:ln>
        </p:spPr>
      </p:sp>
      <p:pic>
        <p:nvPicPr>
          <p:cNvPr id="50" name="Image 2" descr="preencoded.png">    </p:cNvPr>
          <p:cNvPicPr>
            <a:picLocks noChangeAspect="1"/>
          </p:cNvPicPr>
          <p:nvPr/>
        </p:nvPicPr>
        <p:blipFill>
          <a:blip r:embed="rId3"/>
          <a:stretch>
            <a:fillRect/>
          </a:stretch>
        </p:blipFill>
        <p:spPr>
          <a:xfrm>
            <a:off x="7306056" y="1298448"/>
            <a:ext cx="365760" cy="365760"/>
          </a:xfrm>
          <a:prstGeom prst="rect">
            <a:avLst/>
          </a:prstGeom>
        </p:spPr>
      </p:pic>
      <p:sp>
        <p:nvSpPr>
          <p:cNvPr id="51" name="Text 46"/>
          <p:cNvSpPr/>
          <p:nvPr/>
        </p:nvSpPr>
        <p:spPr>
          <a:xfrm>
            <a:off x="6172200" y="1920240"/>
            <a:ext cx="2633472" cy="219456"/>
          </a:xfrm>
          <a:prstGeom prst="rect">
            <a:avLst/>
          </a:prstGeom>
          <a:noFill/>
          <a:ln/>
        </p:spPr>
        <p:txBody>
          <a:bodyPr wrap="square" rtlCol="0" anchor="ctr"/>
          <a:lstStyle/>
          <a:p>
            <a:pPr algn="ctr" indent="0" marL="0">
              <a:buNone/>
            </a:pPr>
            <a:r>
              <a:rPr lang="en-US" sz="900" b="1" spc="100" kern="0" dirty="0">
                <a:solidFill>
                  <a:srgbClr val="1A7A4A"/>
                </a:solidFill>
                <a:latin typeface="Calibri" pitchFamily="34" charset="0"/>
                <a:ea typeface="Calibri" pitchFamily="34" charset="-122"/>
                <a:cs typeface="Calibri" pitchFamily="34" charset="-120"/>
              </a:rPr>
              <a:t>TIER 3</a:t>
            </a:r>
            <a:endParaRPr lang="en-US" sz="900" dirty="0"/>
          </a:p>
        </p:txBody>
      </p:sp>
      <p:sp>
        <p:nvSpPr>
          <p:cNvPr id="52" name="Text 47"/>
          <p:cNvSpPr/>
          <p:nvPr/>
        </p:nvSpPr>
        <p:spPr>
          <a:xfrm>
            <a:off x="6172200" y="2103120"/>
            <a:ext cx="2633472" cy="475488"/>
          </a:xfrm>
          <a:prstGeom prst="rect">
            <a:avLst/>
          </a:prstGeom>
          <a:noFill/>
          <a:ln/>
        </p:spPr>
        <p:txBody>
          <a:bodyPr wrap="square" rtlCol="0" anchor="ctr"/>
          <a:lstStyle/>
          <a:p>
            <a:pPr algn="ctr" indent="0" marL="0">
              <a:buNone/>
            </a:pPr>
            <a:r>
              <a:rPr lang="en-US" sz="1200" b="1" dirty="0">
                <a:solidFill>
                  <a:srgbClr val="0F2B5B"/>
                </a:solidFill>
                <a:latin typeface="Calibri" pitchFamily="34" charset="0"/>
                <a:ea typeface="Calibri" pitchFamily="34" charset="-122"/>
                <a:cs typeface="Calibri" pitchFamily="34" charset="-120"/>
              </a:rPr>
              <a:t>AGILE</a:t>
            </a:r>
            <a:endParaRPr lang="en-US" sz="1200" dirty="0"/>
          </a:p>
          <a:p>
            <a:pPr algn="ctr" indent="0" marL="0">
              <a:buNone/>
            </a:pPr>
            <a:r>
              <a:rPr lang="en-US" sz="1200" b="1" dirty="0">
                <a:solidFill>
                  <a:srgbClr val="0F2B5B"/>
                </a:solidFill>
                <a:latin typeface="Calibri" pitchFamily="34" charset="0"/>
                <a:ea typeface="Calibri" pitchFamily="34" charset="-122"/>
                <a:cs typeface="Calibri" pitchFamily="34" charset="-120"/>
              </a:rPr>
              <a:t>SELF-SERVE</a:t>
            </a:r>
            <a:endParaRPr lang="en-US" sz="1200" dirty="0"/>
          </a:p>
        </p:txBody>
      </p:sp>
      <p:sp>
        <p:nvSpPr>
          <p:cNvPr id="53" name="Text 48"/>
          <p:cNvSpPr/>
          <p:nvPr/>
        </p:nvSpPr>
        <p:spPr>
          <a:xfrm>
            <a:off x="6172200" y="2560320"/>
            <a:ext cx="2633472" cy="201168"/>
          </a:xfrm>
          <a:prstGeom prst="rect">
            <a:avLst/>
          </a:prstGeom>
          <a:noFill/>
          <a:ln/>
        </p:spPr>
        <p:txBody>
          <a:bodyPr wrap="square" rtlCol="0" anchor="ctr"/>
          <a:lstStyle/>
          <a:p>
            <a:pPr algn="ctr" indent="0" marL="0">
              <a:buNone/>
            </a:pPr>
            <a:r>
              <a:rPr lang="en-US" sz="900" i="1" dirty="0">
                <a:solidFill>
                  <a:srgbClr val="6B7B8D"/>
                </a:solidFill>
                <a:latin typeface="Georgia" pitchFamily="34" charset="0"/>
                <a:ea typeface="Georgia" pitchFamily="34" charset="-122"/>
                <a:cs typeface="Georgia" pitchFamily="34" charset="-120"/>
              </a:rPr>
              <a:t>PLG / self-serve / website</a:t>
            </a:r>
            <a:endParaRPr lang="en-US" sz="900" dirty="0"/>
          </a:p>
        </p:txBody>
      </p:sp>
      <p:sp>
        <p:nvSpPr>
          <p:cNvPr id="54" name="Shape 49"/>
          <p:cNvSpPr/>
          <p:nvPr/>
        </p:nvSpPr>
        <p:spPr>
          <a:xfrm>
            <a:off x="6172200" y="2816352"/>
            <a:ext cx="2633472" cy="18288"/>
          </a:xfrm>
          <a:prstGeom prst="rect">
            <a:avLst/>
          </a:prstGeom>
          <a:solidFill>
            <a:srgbClr val="E0E8F0"/>
          </a:solidFill>
          <a:ln/>
        </p:spPr>
      </p:sp>
      <p:sp>
        <p:nvSpPr>
          <p:cNvPr id="55" name="Text 50"/>
          <p:cNvSpPr/>
          <p:nvPr/>
        </p:nvSpPr>
        <p:spPr>
          <a:xfrm>
            <a:off x="6190488" y="2871216"/>
            <a:ext cx="2596896" cy="182880"/>
          </a:xfrm>
          <a:prstGeom prst="rect">
            <a:avLst/>
          </a:prstGeom>
          <a:noFill/>
          <a:ln/>
        </p:spPr>
        <p:txBody>
          <a:bodyPr wrap="square" rtlCol="0" anchor="ctr"/>
          <a:lstStyle/>
          <a:p>
            <a:pPr indent="0" marL="0">
              <a:buNone/>
            </a:pPr>
            <a:r>
              <a:rPr lang="en-US" sz="800" b="1" dirty="0">
                <a:solidFill>
                  <a:srgbClr val="6B7B8D"/>
                </a:solidFill>
                <a:latin typeface="Calibri" pitchFamily="34" charset="0"/>
                <a:ea typeface="Calibri" pitchFamily="34" charset="-122"/>
                <a:cs typeface="Calibri" pitchFamily="34" charset="-120"/>
              </a:rPr>
              <a:t>Tools</a:t>
            </a:r>
            <a:endParaRPr lang="en-US" sz="800" dirty="0"/>
          </a:p>
        </p:txBody>
      </p:sp>
      <p:sp>
        <p:nvSpPr>
          <p:cNvPr id="56" name="Text 51"/>
          <p:cNvSpPr/>
          <p:nvPr/>
        </p:nvSpPr>
        <p:spPr>
          <a:xfrm>
            <a:off x="6190488" y="3035808"/>
            <a:ext cx="2596896" cy="256032"/>
          </a:xfrm>
          <a:prstGeom prst="rect">
            <a:avLst/>
          </a:prstGeom>
          <a:noFill/>
          <a:ln/>
        </p:spPr>
        <p:txBody>
          <a:bodyPr wrap="square" rtlCol="0" anchor="ctr"/>
          <a:lstStyle/>
          <a:p>
            <a:pPr indent="0" marL="0">
              <a:buNone/>
            </a:pPr>
            <a:r>
              <a:rPr lang="en-US" sz="900" b="1" dirty="0">
                <a:solidFill>
                  <a:srgbClr val="1A7A4A"/>
                </a:solidFill>
                <a:latin typeface="Calibri" pitchFamily="34" charset="0"/>
                <a:ea typeface="Calibri" pitchFamily="34" charset="-122"/>
                <a:cs typeface="Calibri" pitchFamily="34" charset="-120"/>
              </a:rPr>
              <a:t>Arcade · Loom · Scribe · Tango</a:t>
            </a:r>
            <a:endParaRPr lang="en-US" sz="900" dirty="0"/>
          </a:p>
        </p:txBody>
      </p:sp>
      <p:sp>
        <p:nvSpPr>
          <p:cNvPr id="57" name="Text 52"/>
          <p:cNvSpPr/>
          <p:nvPr/>
        </p:nvSpPr>
        <p:spPr>
          <a:xfrm>
            <a:off x="6190488" y="3346704"/>
            <a:ext cx="2596896" cy="182880"/>
          </a:xfrm>
          <a:prstGeom prst="rect">
            <a:avLst/>
          </a:prstGeom>
          <a:noFill/>
          <a:ln/>
        </p:spPr>
        <p:txBody>
          <a:bodyPr wrap="square" rtlCol="0" anchor="ctr"/>
          <a:lstStyle/>
          <a:p>
            <a:pPr indent="0" marL="0">
              <a:buNone/>
            </a:pPr>
            <a:r>
              <a:rPr lang="en-US" sz="800" b="1" dirty="0">
                <a:solidFill>
                  <a:srgbClr val="6B7B8D"/>
                </a:solidFill>
                <a:latin typeface="Calibri" pitchFamily="34" charset="0"/>
                <a:ea typeface="Calibri" pitchFamily="34" charset="-122"/>
                <a:cs typeface="Calibri" pitchFamily="34" charset="-120"/>
              </a:rPr>
              <a:t>Best for</a:t>
            </a:r>
            <a:endParaRPr lang="en-US" sz="800" dirty="0"/>
          </a:p>
        </p:txBody>
      </p:sp>
      <p:sp>
        <p:nvSpPr>
          <p:cNvPr id="58" name="Text 53"/>
          <p:cNvSpPr/>
          <p:nvPr/>
        </p:nvSpPr>
        <p:spPr>
          <a:xfrm>
            <a:off x="6190488" y="3511296"/>
            <a:ext cx="2596896" cy="566928"/>
          </a:xfrm>
          <a:prstGeom prst="rect">
            <a:avLst/>
          </a:prstGeom>
          <a:noFill/>
          <a:ln/>
        </p:spPr>
        <p:txBody>
          <a:bodyPr wrap="square" rtlCol="0" anchor="t"/>
          <a:lstStyle/>
          <a:p>
            <a:pPr indent="0" marL="0">
              <a:buNone/>
            </a:pPr>
            <a:r>
              <a:rPr lang="en-US" sz="850" dirty="0">
                <a:solidFill>
                  <a:srgbClr val="1A2B3C"/>
                </a:solidFill>
                <a:latin typeface="Calibri" pitchFamily="34" charset="0"/>
                <a:ea typeface="Calibri" pitchFamily="34" charset="-122"/>
                <a:cs typeface="Calibri" pitchFamily="34" charset="-120"/>
              </a:rPr>
              <a:t>Website embeds, async follow-ups, enablement, blog posts</a:t>
            </a:r>
            <a:endParaRPr lang="en-US" sz="850" dirty="0"/>
          </a:p>
        </p:txBody>
      </p:sp>
      <p:sp>
        <p:nvSpPr>
          <p:cNvPr id="59" name="Text 54"/>
          <p:cNvSpPr/>
          <p:nvPr/>
        </p:nvSpPr>
        <p:spPr>
          <a:xfrm>
            <a:off x="6190488" y="4133088"/>
            <a:ext cx="2596896" cy="182880"/>
          </a:xfrm>
          <a:prstGeom prst="rect">
            <a:avLst/>
          </a:prstGeom>
          <a:noFill/>
          <a:ln/>
        </p:spPr>
        <p:txBody>
          <a:bodyPr wrap="square" rtlCol="0" anchor="ctr"/>
          <a:lstStyle/>
          <a:p>
            <a:pPr indent="0" marL="0">
              <a:buNone/>
            </a:pPr>
            <a:r>
              <a:rPr lang="en-US" sz="800" b="1" dirty="0">
                <a:solidFill>
                  <a:srgbClr val="6B7B8D"/>
                </a:solidFill>
                <a:latin typeface="Calibri" pitchFamily="34" charset="0"/>
                <a:ea typeface="Calibri" pitchFamily="34" charset="-122"/>
                <a:cs typeface="Calibri" pitchFamily="34" charset="-120"/>
              </a:rPr>
              <a:t>Watch out</a:t>
            </a:r>
            <a:endParaRPr lang="en-US" sz="800" dirty="0"/>
          </a:p>
        </p:txBody>
      </p:sp>
      <p:sp>
        <p:nvSpPr>
          <p:cNvPr id="60" name="Text 55"/>
          <p:cNvSpPr/>
          <p:nvPr/>
        </p:nvSpPr>
        <p:spPr>
          <a:xfrm>
            <a:off x="6190488" y="4297680"/>
            <a:ext cx="2596896" cy="502920"/>
          </a:xfrm>
          <a:prstGeom prst="rect">
            <a:avLst/>
          </a:prstGeom>
          <a:noFill/>
          <a:ln/>
        </p:spPr>
        <p:txBody>
          <a:bodyPr wrap="square" rtlCol="0" anchor="t"/>
          <a:lstStyle/>
          <a:p>
            <a:pPr indent="0" marL="0">
              <a:buNone/>
            </a:pPr>
            <a:r>
              <a:rPr lang="en-US" sz="850" i="1" dirty="0">
                <a:solidFill>
                  <a:srgbClr val="6B7B8D"/>
                </a:solidFill>
                <a:latin typeface="Calibri" pitchFamily="34" charset="0"/>
                <a:ea typeface="Calibri" pitchFamily="34" charset="-122"/>
                <a:cs typeface="Calibri" pitchFamily="34" charset="-120"/>
              </a:rPr>
              <a:t>Short shelf life. Can feel lightweight for enterprise buyers.</a:t>
            </a:r>
            <a:endParaRPr lang="en-US" sz="850" dirty="0"/>
          </a:p>
        </p:txBody>
      </p:sp>
      <p:sp>
        <p:nvSpPr>
          <p:cNvPr id="61" name="Shape 56"/>
          <p:cNvSpPr/>
          <p:nvPr/>
        </p:nvSpPr>
        <p:spPr>
          <a:xfrm>
            <a:off x="6172200" y="4892040"/>
            <a:ext cx="841248" cy="256032"/>
          </a:xfrm>
          <a:prstGeom prst="rect">
            <a:avLst/>
          </a:prstGeom>
          <a:solidFill>
            <a:srgbClr val="1A7A4A"/>
          </a:solidFill>
          <a:ln w="12700">
            <a:solidFill>
              <a:srgbClr val="1A7A4A"/>
            </a:solidFill>
            <a:prstDash val="solid"/>
          </a:ln>
        </p:spPr>
      </p:sp>
      <p:sp>
        <p:nvSpPr>
          <p:cNvPr id="62" name="Text 57"/>
          <p:cNvSpPr/>
          <p:nvPr/>
        </p:nvSpPr>
        <p:spPr>
          <a:xfrm>
            <a:off x="6172200" y="4892040"/>
            <a:ext cx="841248" cy="256032"/>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Website embed</a:t>
            </a:r>
            <a:endParaRPr lang="en-US" sz="700" dirty="0"/>
          </a:p>
        </p:txBody>
      </p:sp>
      <p:sp>
        <p:nvSpPr>
          <p:cNvPr id="63" name="Shape 58"/>
          <p:cNvSpPr/>
          <p:nvPr/>
        </p:nvSpPr>
        <p:spPr>
          <a:xfrm>
            <a:off x="7050024" y="4892040"/>
            <a:ext cx="841248" cy="256032"/>
          </a:xfrm>
          <a:prstGeom prst="rect">
            <a:avLst/>
          </a:prstGeom>
          <a:solidFill>
            <a:srgbClr val="1A7A4A"/>
          </a:solidFill>
          <a:ln w="12700">
            <a:solidFill>
              <a:srgbClr val="1A7A4A"/>
            </a:solidFill>
            <a:prstDash val="solid"/>
          </a:ln>
        </p:spPr>
      </p:sp>
      <p:sp>
        <p:nvSpPr>
          <p:cNvPr id="64" name="Text 59"/>
          <p:cNvSpPr/>
          <p:nvPr/>
        </p:nvSpPr>
        <p:spPr>
          <a:xfrm>
            <a:off x="7050024" y="4892040"/>
            <a:ext cx="841248" cy="256032"/>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Async follow-up</a:t>
            </a:r>
            <a:endParaRPr lang="en-US" sz="700" dirty="0"/>
          </a:p>
        </p:txBody>
      </p:sp>
      <p:sp>
        <p:nvSpPr>
          <p:cNvPr id="65" name="Shape 60"/>
          <p:cNvSpPr/>
          <p:nvPr/>
        </p:nvSpPr>
        <p:spPr>
          <a:xfrm>
            <a:off x="7927848" y="4892040"/>
            <a:ext cx="841248" cy="256032"/>
          </a:xfrm>
          <a:prstGeom prst="rect">
            <a:avLst/>
          </a:prstGeom>
          <a:solidFill>
            <a:srgbClr val="1A7A4A"/>
          </a:solidFill>
          <a:ln w="12700">
            <a:solidFill>
              <a:srgbClr val="1A7A4A"/>
            </a:solidFill>
            <a:prstDash val="solid"/>
          </a:ln>
        </p:spPr>
      </p:sp>
      <p:sp>
        <p:nvSpPr>
          <p:cNvPr id="66" name="Text 61"/>
          <p:cNvSpPr/>
          <p:nvPr/>
        </p:nvSpPr>
        <p:spPr>
          <a:xfrm>
            <a:off x="7927848" y="4892040"/>
            <a:ext cx="841248" cy="256032"/>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Enablement</a:t>
            </a:r>
            <a:endParaRPr lang="en-US" sz="700" dirty="0"/>
          </a:p>
        </p:txBody>
      </p:sp>
      <p:sp>
        <p:nvSpPr>
          <p:cNvPr id="67" name="Text 62"/>
          <p:cNvSpPr/>
          <p:nvPr/>
        </p:nvSpPr>
        <p:spPr>
          <a:xfrm>
            <a:off x="228600" y="6336792"/>
            <a:ext cx="8686800" cy="256032"/>
          </a:xfrm>
          <a:prstGeom prst="rect">
            <a:avLst/>
          </a:prstGeom>
          <a:noFill/>
          <a:ln/>
        </p:spPr>
        <p:txBody>
          <a:bodyPr wrap="square" rtlCol="0" anchor="ctr"/>
          <a:lstStyle/>
          <a:p>
            <a:pPr indent="0" marL="0">
              <a:buNone/>
            </a:pPr>
            <a:r>
              <a:rPr lang="en-US" sz="850" i="1" dirty="0">
                <a:solidFill>
                  <a:srgbClr val="6B7B8D"/>
                </a:solidFill>
                <a:latin typeface="Calibri" pitchFamily="34" charset="0"/>
                <a:ea typeface="Calibri" pitchFamily="34" charset="-122"/>
                <a:cs typeface="Calibri" pitchFamily="34" charset="-120"/>
              </a:rPr>
              <a:t>Figure 1. The Demo Landscape. Three tiers — not a hierarchy. The right tier is determined by the motion, the moment, and the buyer, not the prestige of the deal.</a:t>
            </a:r>
            <a:endParaRPr lang="en-US" sz="850" dirty="0"/>
          </a:p>
        </p:txBody>
      </p:sp>
      <p:sp>
        <p:nvSpPr>
          <p:cNvPr id="68" name="Text 63"/>
          <p:cNvSpPr/>
          <p:nvPr/>
        </p:nvSpPr>
        <p:spPr>
          <a:xfrm>
            <a:off x="320040" y="6492240"/>
            <a:ext cx="8229600" cy="228600"/>
          </a:xfrm>
          <a:prstGeom prst="rect">
            <a:avLst/>
          </a:prstGeom>
          <a:noFill/>
          <a:ln/>
        </p:spPr>
        <p:txBody>
          <a:bodyPr wrap="square" rtlCol="0" anchor="ctr"/>
          <a:lstStyle/>
          <a:p>
            <a:pPr indent="0" marL="0">
              <a:buNone/>
            </a:pPr>
            <a:r>
              <a:rPr lang="en-US" sz="900" i="1" dirty="0">
                <a:solidFill>
                  <a:srgbClr val="6B7B8D"/>
                </a:solidFill>
                <a:latin typeface="Calibri" pitchFamily="34" charset="0"/>
                <a:ea typeface="Calibri" pitchFamily="34" charset="-122"/>
                <a:cs typeface="Calibri" pitchFamily="34" charset="-120"/>
              </a:rPr>
              <a:t>Chapter 7  ·  The Future of Product Marketing  ·  Chris O'Hara</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sp>
      <p:sp>
        <p:nvSpPr>
          <p:cNvPr id="3" name="Shape 1"/>
          <p:cNvSpPr/>
          <p:nvPr/>
        </p:nvSpPr>
        <p:spPr>
          <a:xfrm>
            <a:off x="0" y="0"/>
            <a:ext cx="9144000" cy="960120"/>
          </a:xfrm>
          <a:prstGeom prst="rect">
            <a:avLst/>
          </a:prstGeom>
          <a:solidFill>
            <a:srgbClr val="0F2B5B"/>
          </a:solidFill>
          <a:ln/>
        </p:spPr>
      </p:sp>
      <p:sp>
        <p:nvSpPr>
          <p:cNvPr id="4" name="Shape 2"/>
          <p:cNvSpPr/>
          <p:nvPr/>
        </p:nvSpPr>
        <p:spPr>
          <a:xfrm>
            <a:off x="0" y="960120"/>
            <a:ext cx="9144000" cy="45720"/>
          </a:xfrm>
          <a:prstGeom prst="rect">
            <a:avLst/>
          </a:prstGeom>
          <a:solidFill>
            <a:srgbClr val="C0392B"/>
          </a:solidFill>
          <a:ln/>
        </p:spPr>
      </p:sp>
      <p:sp>
        <p:nvSpPr>
          <p:cNvPr id="5" name="Text 3"/>
          <p:cNvSpPr/>
          <p:nvPr/>
        </p:nvSpPr>
        <p:spPr>
          <a:xfrm>
            <a:off x="320040" y="73152"/>
            <a:ext cx="7772400" cy="475488"/>
          </a:xfrm>
          <a:prstGeom prst="rect">
            <a:avLst/>
          </a:prstGeom>
          <a:noFill/>
          <a:ln/>
        </p:spPr>
        <p:txBody>
          <a:bodyPr wrap="square" rtlCol="0" anchor="ctr"/>
          <a:lstStyle/>
          <a:p>
            <a:pPr indent="0" marL="0">
              <a:buNone/>
            </a:pPr>
            <a:r>
              <a:rPr lang="en-US" sz="2000" b="1" spc="200" kern="0" dirty="0">
                <a:solidFill>
                  <a:srgbClr val="FFFFFF"/>
                </a:solidFill>
                <a:latin typeface="Calibri" pitchFamily="34" charset="0"/>
                <a:ea typeface="Calibri" pitchFamily="34" charset="-122"/>
                <a:cs typeface="Calibri" pitchFamily="34" charset="-120"/>
              </a:rPr>
              <a:t>FIGURE 2</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indent="0" marL="0">
              <a:buNone/>
            </a:pPr>
            <a:r>
              <a:rPr lang="en-US" sz="1300" i="1" dirty="0">
                <a:solidFill>
                  <a:srgbClr val="D4A843"/>
                </a:solidFill>
                <a:latin typeface="Georgia" pitchFamily="34" charset="0"/>
                <a:ea typeface="Georgia" pitchFamily="34" charset="-122"/>
                <a:cs typeface="Georgia" pitchFamily="34" charset="-120"/>
              </a:rPr>
              <a:t>The Demo Decision Matrix: match the tool tier to the moment.</a:t>
            </a:r>
            <a:endParaRPr lang="en-US" sz="1300" dirty="0"/>
          </a:p>
        </p:txBody>
      </p:sp>
      <p:sp>
        <p:nvSpPr>
          <p:cNvPr id="7" name="Shape 5"/>
          <p:cNvSpPr/>
          <p:nvPr/>
        </p:nvSpPr>
        <p:spPr>
          <a:xfrm>
            <a:off x="228600" y="1170432"/>
            <a:ext cx="1874520" cy="420624"/>
          </a:xfrm>
          <a:prstGeom prst="rect">
            <a:avLst/>
          </a:prstGeom>
          <a:solidFill>
            <a:srgbClr val="0F2B5B"/>
          </a:solidFill>
          <a:ln w="12700">
            <a:solidFill>
              <a:srgbClr val="0F2B5B"/>
            </a:solidFill>
            <a:prstDash val="solid"/>
          </a:ln>
        </p:spPr>
      </p:sp>
      <p:sp>
        <p:nvSpPr>
          <p:cNvPr id="8" name="Text 6"/>
          <p:cNvSpPr/>
          <p:nvPr/>
        </p:nvSpPr>
        <p:spPr>
          <a:xfrm>
            <a:off x="274320" y="1188720"/>
            <a:ext cx="1783080" cy="365760"/>
          </a:xfrm>
          <a:prstGeom prst="rect">
            <a:avLst/>
          </a:prstGeom>
          <a:noFill/>
          <a:ln/>
        </p:spPr>
        <p:txBody>
          <a:bodyPr wrap="square" rtlCol="0" anchor="ctr"/>
          <a:lstStyle/>
          <a:p>
            <a:pPr algn="ctr" indent="0" marL="0">
              <a:buNone/>
            </a:pPr>
            <a:r>
              <a:rPr lang="en-US" sz="900" b="1" dirty="0">
                <a:solidFill>
                  <a:srgbClr val="FFFFFF"/>
                </a:solidFill>
                <a:latin typeface="Calibri" pitchFamily="34" charset="0"/>
                <a:ea typeface="Calibri" pitchFamily="34" charset="-122"/>
                <a:cs typeface="Calibri" pitchFamily="34" charset="-120"/>
              </a:rPr>
              <a:t>SALES MOMENT</a:t>
            </a:r>
            <a:endParaRPr lang="en-US" sz="900" dirty="0"/>
          </a:p>
        </p:txBody>
      </p:sp>
      <p:sp>
        <p:nvSpPr>
          <p:cNvPr id="9" name="Shape 7"/>
          <p:cNvSpPr/>
          <p:nvPr/>
        </p:nvSpPr>
        <p:spPr>
          <a:xfrm>
            <a:off x="2103120" y="1170432"/>
            <a:ext cx="2270760" cy="420624"/>
          </a:xfrm>
          <a:prstGeom prst="rect">
            <a:avLst/>
          </a:prstGeom>
          <a:solidFill>
            <a:srgbClr val="C0392B"/>
          </a:solidFill>
          <a:ln w="12700">
            <a:solidFill>
              <a:srgbClr val="C0392B"/>
            </a:solidFill>
            <a:prstDash val="solid"/>
          </a:ln>
        </p:spPr>
      </p:sp>
      <p:sp>
        <p:nvSpPr>
          <p:cNvPr id="10" name="Text 8"/>
          <p:cNvSpPr/>
          <p:nvPr/>
        </p:nvSpPr>
        <p:spPr>
          <a:xfrm>
            <a:off x="2148840" y="1188720"/>
            <a:ext cx="2179320" cy="365760"/>
          </a:xfrm>
          <a:prstGeom prst="rect">
            <a:avLst/>
          </a:prstGeom>
          <a:noFill/>
          <a:ln/>
        </p:spPr>
        <p:txBody>
          <a:bodyPr wrap="square" rtlCol="0" anchor="ctr"/>
          <a:lstStyle/>
          <a:p>
            <a:pPr algn="ctr" indent="0" marL="0">
              <a:buNone/>
            </a:pPr>
            <a:r>
              <a:rPr lang="en-US" sz="950" b="1" dirty="0">
                <a:solidFill>
                  <a:srgbClr val="FFFFFF"/>
                </a:solidFill>
                <a:latin typeface="Calibri" pitchFamily="34" charset="0"/>
                <a:ea typeface="Calibri" pitchFamily="34" charset="-122"/>
                <a:cs typeface="Calibri" pitchFamily="34" charset="-120"/>
              </a:rPr>
              <a:t>Tier 1</a:t>
            </a:r>
            <a:endParaRPr lang="en-US" sz="950" dirty="0"/>
          </a:p>
          <a:p>
            <a:pPr algn="ctr" indent="0" marL="0">
              <a:buNone/>
            </a:pPr>
            <a:r>
              <a:rPr lang="en-US" sz="950" b="1" dirty="0">
                <a:solidFill>
                  <a:srgbClr val="FFFFFF"/>
                </a:solidFill>
                <a:latin typeface="Calibri" pitchFamily="34" charset="0"/>
                <a:ea typeface="Calibri" pitchFamily="34" charset="-122"/>
                <a:cs typeface="Calibri" pitchFamily="34" charset="-120"/>
              </a:rPr>
              <a:t>Full-clone</a:t>
            </a:r>
            <a:endParaRPr lang="en-US" sz="950" dirty="0"/>
          </a:p>
        </p:txBody>
      </p:sp>
      <p:sp>
        <p:nvSpPr>
          <p:cNvPr id="11" name="Shape 9"/>
          <p:cNvSpPr/>
          <p:nvPr/>
        </p:nvSpPr>
        <p:spPr>
          <a:xfrm>
            <a:off x="4373880" y="1170432"/>
            <a:ext cx="2270760" cy="420624"/>
          </a:xfrm>
          <a:prstGeom prst="rect">
            <a:avLst/>
          </a:prstGeom>
          <a:solidFill>
            <a:srgbClr val="D4790A"/>
          </a:solidFill>
          <a:ln w="12700">
            <a:solidFill>
              <a:srgbClr val="D4790A"/>
            </a:solidFill>
            <a:prstDash val="solid"/>
          </a:ln>
        </p:spPr>
      </p:sp>
      <p:sp>
        <p:nvSpPr>
          <p:cNvPr id="12" name="Text 10"/>
          <p:cNvSpPr/>
          <p:nvPr/>
        </p:nvSpPr>
        <p:spPr>
          <a:xfrm>
            <a:off x="4419600" y="1188720"/>
            <a:ext cx="2179320" cy="365760"/>
          </a:xfrm>
          <a:prstGeom prst="rect">
            <a:avLst/>
          </a:prstGeom>
          <a:noFill/>
          <a:ln/>
        </p:spPr>
        <p:txBody>
          <a:bodyPr wrap="square" rtlCol="0" anchor="ctr"/>
          <a:lstStyle/>
          <a:p>
            <a:pPr algn="ctr" indent="0" marL="0">
              <a:buNone/>
            </a:pPr>
            <a:r>
              <a:rPr lang="en-US" sz="950" b="1" dirty="0">
                <a:solidFill>
                  <a:srgbClr val="FFFFFF"/>
                </a:solidFill>
                <a:latin typeface="Calibri" pitchFamily="34" charset="0"/>
                <a:ea typeface="Calibri" pitchFamily="34" charset="-122"/>
                <a:cs typeface="Calibri" pitchFamily="34" charset="-120"/>
              </a:rPr>
              <a:t>Tier 2</a:t>
            </a:r>
            <a:endParaRPr lang="en-US" sz="950" dirty="0"/>
          </a:p>
          <a:p>
            <a:pPr algn="ctr" indent="0" marL="0">
              <a:buNone/>
            </a:pPr>
            <a:r>
              <a:rPr lang="en-US" sz="950" b="1" dirty="0">
                <a:solidFill>
                  <a:srgbClr val="FFFFFF"/>
                </a:solidFill>
                <a:latin typeface="Calibri" pitchFamily="34" charset="0"/>
                <a:ea typeface="Calibri" pitchFamily="34" charset="-122"/>
                <a:cs typeface="Calibri" pitchFamily="34" charset="-120"/>
              </a:rPr>
              <a:t>HTML-capture</a:t>
            </a:r>
            <a:endParaRPr lang="en-US" sz="950" dirty="0"/>
          </a:p>
        </p:txBody>
      </p:sp>
      <p:sp>
        <p:nvSpPr>
          <p:cNvPr id="13" name="Shape 11"/>
          <p:cNvSpPr/>
          <p:nvPr/>
        </p:nvSpPr>
        <p:spPr>
          <a:xfrm>
            <a:off x="6644640" y="1170432"/>
            <a:ext cx="2270760" cy="420624"/>
          </a:xfrm>
          <a:prstGeom prst="rect">
            <a:avLst/>
          </a:prstGeom>
          <a:solidFill>
            <a:srgbClr val="1A7A4A"/>
          </a:solidFill>
          <a:ln w="12700">
            <a:solidFill>
              <a:srgbClr val="1A7A4A"/>
            </a:solidFill>
            <a:prstDash val="solid"/>
          </a:ln>
        </p:spPr>
      </p:sp>
      <p:sp>
        <p:nvSpPr>
          <p:cNvPr id="14" name="Text 12"/>
          <p:cNvSpPr/>
          <p:nvPr/>
        </p:nvSpPr>
        <p:spPr>
          <a:xfrm>
            <a:off x="6690360" y="1188720"/>
            <a:ext cx="2179320" cy="365760"/>
          </a:xfrm>
          <a:prstGeom prst="rect">
            <a:avLst/>
          </a:prstGeom>
          <a:noFill/>
          <a:ln/>
        </p:spPr>
        <p:txBody>
          <a:bodyPr wrap="square" rtlCol="0" anchor="ctr"/>
          <a:lstStyle/>
          <a:p>
            <a:pPr algn="ctr" indent="0" marL="0">
              <a:buNone/>
            </a:pPr>
            <a:r>
              <a:rPr lang="en-US" sz="950" b="1" dirty="0">
                <a:solidFill>
                  <a:srgbClr val="FFFFFF"/>
                </a:solidFill>
                <a:latin typeface="Calibri" pitchFamily="34" charset="0"/>
                <a:ea typeface="Calibri" pitchFamily="34" charset="-122"/>
                <a:cs typeface="Calibri" pitchFamily="34" charset="-120"/>
              </a:rPr>
              <a:t>Tier 3</a:t>
            </a:r>
            <a:endParaRPr lang="en-US" sz="950" dirty="0"/>
          </a:p>
          <a:p>
            <a:pPr algn="ctr" indent="0" marL="0">
              <a:buNone/>
            </a:pPr>
            <a:r>
              <a:rPr lang="en-US" sz="950" b="1" dirty="0">
                <a:solidFill>
                  <a:srgbClr val="FFFFFF"/>
                </a:solidFill>
                <a:latin typeface="Calibri" pitchFamily="34" charset="0"/>
                <a:ea typeface="Calibri" pitchFamily="34" charset="-122"/>
                <a:cs typeface="Calibri" pitchFamily="34" charset="-120"/>
              </a:rPr>
              <a:t>Self-serve</a:t>
            </a:r>
            <a:endParaRPr lang="en-US" sz="950" dirty="0"/>
          </a:p>
        </p:txBody>
      </p:sp>
      <p:sp>
        <p:nvSpPr>
          <p:cNvPr id="15" name="Shape 13"/>
          <p:cNvSpPr/>
          <p:nvPr/>
        </p:nvSpPr>
        <p:spPr>
          <a:xfrm>
            <a:off x="228600" y="1591056"/>
            <a:ext cx="1874520" cy="589788"/>
          </a:xfrm>
          <a:prstGeom prst="rect">
            <a:avLst/>
          </a:prstGeom>
          <a:solidFill>
            <a:srgbClr val="FFFFFF"/>
          </a:solidFill>
          <a:ln w="12700">
            <a:solidFill>
              <a:srgbClr val="E0E8F0"/>
            </a:solidFill>
            <a:prstDash val="solid"/>
          </a:ln>
        </p:spPr>
      </p:sp>
      <p:sp>
        <p:nvSpPr>
          <p:cNvPr id="16" name="Shape 14"/>
          <p:cNvSpPr/>
          <p:nvPr/>
        </p:nvSpPr>
        <p:spPr>
          <a:xfrm>
            <a:off x="228600" y="1591056"/>
            <a:ext cx="54864" cy="589788"/>
          </a:xfrm>
          <a:prstGeom prst="rect">
            <a:avLst/>
          </a:prstGeom>
          <a:solidFill>
            <a:srgbClr val="C0392B"/>
          </a:solidFill>
          <a:ln w="12700">
            <a:solidFill>
              <a:srgbClr val="C0392B"/>
            </a:solidFill>
            <a:prstDash val="solid"/>
          </a:ln>
        </p:spPr>
      </p:sp>
      <p:sp>
        <p:nvSpPr>
          <p:cNvPr id="17" name="Text 15"/>
          <p:cNvSpPr/>
          <p:nvPr/>
        </p:nvSpPr>
        <p:spPr>
          <a:xfrm>
            <a:off x="347472" y="1627632"/>
            <a:ext cx="1673352" cy="294894"/>
          </a:xfrm>
          <a:prstGeom prst="rect">
            <a:avLst/>
          </a:prstGeom>
          <a:noFill/>
          <a:ln/>
        </p:spPr>
        <p:txBody>
          <a:bodyPr wrap="square" rtlCol="0" anchor="ctr"/>
          <a:lstStyle/>
          <a:p>
            <a:pPr indent="0" marL="0">
              <a:buNone/>
            </a:pPr>
            <a:r>
              <a:rPr lang="en-US" sz="1000" b="1" dirty="0">
                <a:solidFill>
                  <a:srgbClr val="0F2B5B"/>
                </a:solidFill>
                <a:latin typeface="Calibri" pitchFamily="34" charset="0"/>
                <a:ea typeface="Calibri" pitchFamily="34" charset="-122"/>
                <a:cs typeface="Calibri" pitchFamily="34" charset="-120"/>
              </a:rPr>
              <a:t>Discovery call</a:t>
            </a:r>
            <a:endParaRPr lang="en-US" sz="1000" dirty="0"/>
          </a:p>
        </p:txBody>
      </p:sp>
      <p:sp>
        <p:nvSpPr>
          <p:cNvPr id="18" name="Text 16"/>
          <p:cNvSpPr/>
          <p:nvPr/>
        </p:nvSpPr>
        <p:spPr>
          <a:xfrm>
            <a:off x="347472" y="1885950"/>
            <a:ext cx="1673352" cy="271302"/>
          </a:xfrm>
          <a:prstGeom prst="rect">
            <a:avLst/>
          </a:prstGeom>
          <a:noFill/>
          <a:ln/>
        </p:spPr>
        <p:txBody>
          <a:bodyPr wrap="square" rtlCol="0" anchor="t"/>
          <a:lstStyle/>
          <a:p>
            <a:pPr indent="0" marL="0">
              <a:buNone/>
            </a:pPr>
            <a:r>
              <a:rPr lang="en-US" sz="750" i="1" dirty="0">
                <a:solidFill>
                  <a:srgbClr val="6B7B8D"/>
                </a:solidFill>
                <a:latin typeface="Calibri" pitchFamily="34" charset="0"/>
                <a:ea typeface="Calibri" pitchFamily="34" charset="-122"/>
                <a:cs typeface="Calibri" pitchFamily="34" charset="-120"/>
              </a:rPr>
              <a:t>Tier 2 is lowest friction; Tier 1 is overkill early in cycle</a:t>
            </a:r>
            <a:endParaRPr lang="en-US" sz="750" dirty="0"/>
          </a:p>
        </p:txBody>
      </p:sp>
      <p:sp>
        <p:nvSpPr>
          <p:cNvPr id="19" name="Shape 17"/>
          <p:cNvSpPr/>
          <p:nvPr/>
        </p:nvSpPr>
        <p:spPr>
          <a:xfrm>
            <a:off x="2103120" y="1591056"/>
            <a:ext cx="2270760" cy="589788"/>
          </a:xfrm>
          <a:prstGeom prst="rect">
            <a:avLst/>
          </a:prstGeom>
          <a:solidFill>
            <a:srgbClr val="FFFFFF"/>
          </a:solidFill>
          <a:ln w="12700">
            <a:solidFill>
              <a:srgbClr val="E0E8F0"/>
            </a:solidFill>
            <a:prstDash val="solid"/>
          </a:ln>
        </p:spPr>
      </p:sp>
      <p:sp>
        <p:nvSpPr>
          <p:cNvPr id="20" name="Text 18"/>
          <p:cNvSpPr/>
          <p:nvPr/>
        </p:nvSpPr>
        <p:spPr>
          <a:xfrm>
            <a:off x="2103120" y="1627632"/>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21" name="Shape 19"/>
          <p:cNvSpPr/>
          <p:nvPr/>
        </p:nvSpPr>
        <p:spPr>
          <a:xfrm>
            <a:off x="4373880" y="1591056"/>
            <a:ext cx="2270760" cy="589788"/>
          </a:xfrm>
          <a:prstGeom prst="rect">
            <a:avLst/>
          </a:prstGeom>
          <a:solidFill>
            <a:srgbClr val="FFF6E8"/>
          </a:solidFill>
          <a:ln w="12700">
            <a:solidFill>
              <a:srgbClr val="E0E8F0"/>
            </a:solidFill>
            <a:prstDash val="solid"/>
          </a:ln>
        </p:spPr>
      </p:sp>
      <p:sp>
        <p:nvSpPr>
          <p:cNvPr id="22" name="Text 20"/>
          <p:cNvSpPr/>
          <p:nvPr/>
        </p:nvSpPr>
        <p:spPr>
          <a:xfrm>
            <a:off x="4373880" y="1627632"/>
            <a:ext cx="2270760" cy="330281"/>
          </a:xfrm>
          <a:prstGeom prst="rect">
            <a:avLst/>
          </a:prstGeom>
          <a:noFill/>
          <a:ln/>
        </p:spPr>
        <p:txBody>
          <a:bodyPr wrap="square" rtlCol="0" anchor="b"/>
          <a:lstStyle/>
          <a:p>
            <a:pPr algn="ctr" indent="0" marL="0">
              <a:buNone/>
            </a:pPr>
            <a:r>
              <a:rPr lang="en-US" sz="1800" b="1" dirty="0">
                <a:solidFill>
                  <a:srgbClr val="D4790A"/>
                </a:solidFill>
                <a:latin typeface="Calibri" pitchFamily="34" charset="0"/>
                <a:ea typeface="Calibri" pitchFamily="34" charset="-122"/>
                <a:cs typeface="Calibri" pitchFamily="34" charset="-120"/>
              </a:rPr>
              <a:t>✓✓</a:t>
            </a:r>
            <a:endParaRPr lang="en-US" sz="1800" dirty="0"/>
          </a:p>
        </p:txBody>
      </p:sp>
      <p:sp>
        <p:nvSpPr>
          <p:cNvPr id="23" name="Text 21"/>
          <p:cNvSpPr/>
          <p:nvPr/>
        </p:nvSpPr>
        <p:spPr>
          <a:xfrm>
            <a:off x="4419600" y="1933133"/>
            <a:ext cx="2179320" cy="200528"/>
          </a:xfrm>
          <a:prstGeom prst="rect">
            <a:avLst/>
          </a:prstGeom>
          <a:noFill/>
          <a:ln/>
        </p:spPr>
        <p:txBody>
          <a:bodyPr wrap="square" rtlCol="0" anchor="t"/>
          <a:lstStyle/>
          <a:p>
            <a:pPr algn="ctr" indent="0" marL="0">
              <a:buNone/>
            </a:pPr>
            <a:r>
              <a:rPr lang="en-US" sz="700" b="1" dirty="0">
                <a:solidFill>
                  <a:srgbClr val="D4790A"/>
                </a:solidFill>
                <a:latin typeface="Calibri" pitchFamily="34" charset="0"/>
                <a:ea typeface="Calibri" pitchFamily="34" charset="-122"/>
                <a:cs typeface="Calibri" pitchFamily="34" charset="-120"/>
              </a:rPr>
              <a:t>PRIMARY</a:t>
            </a:r>
            <a:endParaRPr lang="en-US" sz="700" dirty="0"/>
          </a:p>
        </p:txBody>
      </p:sp>
      <p:sp>
        <p:nvSpPr>
          <p:cNvPr id="24" name="Shape 22"/>
          <p:cNvSpPr/>
          <p:nvPr/>
        </p:nvSpPr>
        <p:spPr>
          <a:xfrm>
            <a:off x="6644640" y="1591056"/>
            <a:ext cx="2270760" cy="589788"/>
          </a:xfrm>
          <a:prstGeom prst="rect">
            <a:avLst/>
          </a:prstGeom>
          <a:solidFill>
            <a:srgbClr val="FFFFFF"/>
          </a:solidFill>
          <a:ln w="12700">
            <a:solidFill>
              <a:srgbClr val="E0E8F0"/>
            </a:solidFill>
            <a:prstDash val="solid"/>
          </a:ln>
        </p:spPr>
      </p:sp>
      <p:sp>
        <p:nvSpPr>
          <p:cNvPr id="25" name="Text 23"/>
          <p:cNvSpPr/>
          <p:nvPr/>
        </p:nvSpPr>
        <p:spPr>
          <a:xfrm>
            <a:off x="6644640" y="1627632"/>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26" name="Shape 24"/>
          <p:cNvSpPr/>
          <p:nvPr/>
        </p:nvSpPr>
        <p:spPr>
          <a:xfrm>
            <a:off x="228600" y="2180844"/>
            <a:ext cx="1874520" cy="589788"/>
          </a:xfrm>
          <a:prstGeom prst="rect">
            <a:avLst/>
          </a:prstGeom>
          <a:solidFill>
            <a:srgbClr val="F4F7FB"/>
          </a:solidFill>
          <a:ln w="12700">
            <a:solidFill>
              <a:srgbClr val="E0E8F0"/>
            </a:solidFill>
            <a:prstDash val="solid"/>
          </a:ln>
        </p:spPr>
      </p:sp>
      <p:sp>
        <p:nvSpPr>
          <p:cNvPr id="27" name="Shape 25"/>
          <p:cNvSpPr/>
          <p:nvPr/>
        </p:nvSpPr>
        <p:spPr>
          <a:xfrm>
            <a:off x="228600" y="2180844"/>
            <a:ext cx="54864" cy="589788"/>
          </a:xfrm>
          <a:prstGeom prst="rect">
            <a:avLst/>
          </a:prstGeom>
          <a:solidFill>
            <a:srgbClr val="C0392B"/>
          </a:solidFill>
          <a:ln w="12700">
            <a:solidFill>
              <a:srgbClr val="C0392B"/>
            </a:solidFill>
            <a:prstDash val="solid"/>
          </a:ln>
        </p:spPr>
      </p:sp>
      <p:sp>
        <p:nvSpPr>
          <p:cNvPr id="28" name="Text 26"/>
          <p:cNvSpPr/>
          <p:nvPr/>
        </p:nvSpPr>
        <p:spPr>
          <a:xfrm>
            <a:off x="347472" y="2217420"/>
            <a:ext cx="1673352" cy="294894"/>
          </a:xfrm>
          <a:prstGeom prst="rect">
            <a:avLst/>
          </a:prstGeom>
          <a:noFill/>
          <a:ln/>
        </p:spPr>
        <p:txBody>
          <a:bodyPr wrap="square" rtlCol="0" anchor="ctr"/>
          <a:lstStyle/>
          <a:p>
            <a:pPr indent="0" marL="0">
              <a:buNone/>
            </a:pPr>
            <a:r>
              <a:rPr lang="en-US" sz="1000" b="1" dirty="0">
                <a:solidFill>
                  <a:srgbClr val="0F2B5B"/>
                </a:solidFill>
                <a:latin typeface="Calibri" pitchFamily="34" charset="0"/>
                <a:ea typeface="Calibri" pitchFamily="34" charset="-122"/>
                <a:cs typeface="Calibri" pitchFamily="34" charset="-120"/>
              </a:rPr>
              <a:t>Champion deep-dive</a:t>
            </a:r>
            <a:endParaRPr lang="en-US" sz="1000" dirty="0"/>
          </a:p>
        </p:txBody>
      </p:sp>
      <p:sp>
        <p:nvSpPr>
          <p:cNvPr id="29" name="Text 27"/>
          <p:cNvSpPr/>
          <p:nvPr/>
        </p:nvSpPr>
        <p:spPr>
          <a:xfrm>
            <a:off x="347472" y="2475738"/>
            <a:ext cx="1673352" cy="271302"/>
          </a:xfrm>
          <a:prstGeom prst="rect">
            <a:avLst/>
          </a:prstGeom>
          <a:noFill/>
          <a:ln/>
        </p:spPr>
        <p:txBody>
          <a:bodyPr wrap="square" rtlCol="0" anchor="t"/>
          <a:lstStyle/>
          <a:p>
            <a:pPr indent="0" marL="0">
              <a:buNone/>
            </a:pPr>
            <a:r>
              <a:rPr lang="en-US" sz="750" i="1" dirty="0">
                <a:solidFill>
                  <a:srgbClr val="6B7B8D"/>
                </a:solidFill>
                <a:latin typeface="Calibri" pitchFamily="34" charset="0"/>
                <a:ea typeface="Calibri" pitchFamily="34" charset="-122"/>
                <a:cs typeface="Calibri" pitchFamily="34" charset="-120"/>
              </a:rPr>
              <a:t>Tier 1 when deal size justifies investment; Tier 2 for velocity</a:t>
            </a:r>
            <a:endParaRPr lang="en-US" sz="750" dirty="0"/>
          </a:p>
        </p:txBody>
      </p:sp>
      <p:sp>
        <p:nvSpPr>
          <p:cNvPr id="30" name="Shape 28"/>
          <p:cNvSpPr/>
          <p:nvPr/>
        </p:nvSpPr>
        <p:spPr>
          <a:xfrm>
            <a:off x="2103120" y="2180844"/>
            <a:ext cx="2270760" cy="589788"/>
          </a:xfrm>
          <a:prstGeom prst="rect">
            <a:avLst/>
          </a:prstGeom>
          <a:solidFill>
            <a:srgbClr val="FEF0EE"/>
          </a:solidFill>
          <a:ln w="12700">
            <a:solidFill>
              <a:srgbClr val="E0E8F0"/>
            </a:solidFill>
            <a:prstDash val="solid"/>
          </a:ln>
        </p:spPr>
      </p:sp>
      <p:sp>
        <p:nvSpPr>
          <p:cNvPr id="31" name="Text 29"/>
          <p:cNvSpPr/>
          <p:nvPr/>
        </p:nvSpPr>
        <p:spPr>
          <a:xfrm>
            <a:off x="2103120" y="2217420"/>
            <a:ext cx="2270760" cy="330281"/>
          </a:xfrm>
          <a:prstGeom prst="rect">
            <a:avLst/>
          </a:prstGeom>
          <a:noFill/>
          <a:ln/>
        </p:spPr>
        <p:txBody>
          <a:bodyPr wrap="square" rtlCol="0" anchor="b"/>
          <a:lstStyle/>
          <a:p>
            <a:pPr algn="ctr" indent="0" marL="0">
              <a:buNone/>
            </a:pPr>
            <a:r>
              <a:rPr lang="en-US" sz="1800" b="1" dirty="0">
                <a:solidFill>
                  <a:srgbClr val="C0392B"/>
                </a:solidFill>
                <a:latin typeface="Calibri" pitchFamily="34" charset="0"/>
                <a:ea typeface="Calibri" pitchFamily="34" charset="-122"/>
                <a:cs typeface="Calibri" pitchFamily="34" charset="-120"/>
              </a:rPr>
              <a:t>✓✓</a:t>
            </a:r>
            <a:endParaRPr lang="en-US" sz="1800" dirty="0"/>
          </a:p>
        </p:txBody>
      </p:sp>
      <p:sp>
        <p:nvSpPr>
          <p:cNvPr id="32" name="Text 30"/>
          <p:cNvSpPr/>
          <p:nvPr/>
        </p:nvSpPr>
        <p:spPr>
          <a:xfrm>
            <a:off x="2148840" y="2522921"/>
            <a:ext cx="2179320" cy="200528"/>
          </a:xfrm>
          <a:prstGeom prst="rect">
            <a:avLst/>
          </a:prstGeom>
          <a:noFill/>
          <a:ln/>
        </p:spPr>
        <p:txBody>
          <a:bodyPr wrap="square" rtlCol="0" anchor="t"/>
          <a:lstStyle/>
          <a:p>
            <a:pPr algn="ctr" indent="0" marL="0">
              <a:buNone/>
            </a:pPr>
            <a:r>
              <a:rPr lang="en-US" sz="700" b="1" dirty="0">
                <a:solidFill>
                  <a:srgbClr val="C0392B"/>
                </a:solidFill>
                <a:latin typeface="Calibri" pitchFamily="34" charset="0"/>
                <a:ea typeface="Calibri" pitchFamily="34" charset="-122"/>
                <a:cs typeface="Calibri" pitchFamily="34" charset="-120"/>
              </a:rPr>
              <a:t>PRIMARY</a:t>
            </a:r>
            <a:endParaRPr lang="en-US" sz="700" dirty="0"/>
          </a:p>
        </p:txBody>
      </p:sp>
      <p:sp>
        <p:nvSpPr>
          <p:cNvPr id="33" name="Shape 31"/>
          <p:cNvSpPr/>
          <p:nvPr/>
        </p:nvSpPr>
        <p:spPr>
          <a:xfrm>
            <a:off x="4373880" y="2180844"/>
            <a:ext cx="2270760" cy="589788"/>
          </a:xfrm>
          <a:prstGeom prst="rect">
            <a:avLst/>
          </a:prstGeom>
          <a:solidFill>
            <a:srgbClr val="F4F7FB"/>
          </a:solidFill>
          <a:ln w="12700">
            <a:solidFill>
              <a:srgbClr val="E0E8F0"/>
            </a:solidFill>
            <a:prstDash val="solid"/>
          </a:ln>
        </p:spPr>
      </p:sp>
      <p:sp>
        <p:nvSpPr>
          <p:cNvPr id="34" name="Text 32"/>
          <p:cNvSpPr/>
          <p:nvPr/>
        </p:nvSpPr>
        <p:spPr>
          <a:xfrm>
            <a:off x="4373880" y="2217420"/>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35" name="Shape 33"/>
          <p:cNvSpPr/>
          <p:nvPr/>
        </p:nvSpPr>
        <p:spPr>
          <a:xfrm>
            <a:off x="6644640" y="2180844"/>
            <a:ext cx="2270760" cy="589788"/>
          </a:xfrm>
          <a:prstGeom prst="rect">
            <a:avLst/>
          </a:prstGeom>
          <a:solidFill>
            <a:srgbClr val="F4F7FB"/>
          </a:solidFill>
          <a:ln w="12700">
            <a:solidFill>
              <a:srgbClr val="E0E8F0"/>
            </a:solidFill>
            <a:prstDash val="solid"/>
          </a:ln>
        </p:spPr>
      </p:sp>
      <p:sp>
        <p:nvSpPr>
          <p:cNvPr id="36" name="Text 34"/>
          <p:cNvSpPr/>
          <p:nvPr/>
        </p:nvSpPr>
        <p:spPr>
          <a:xfrm>
            <a:off x="6644640" y="2217420"/>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37" name="Shape 35"/>
          <p:cNvSpPr/>
          <p:nvPr/>
        </p:nvSpPr>
        <p:spPr>
          <a:xfrm>
            <a:off x="228600" y="2770632"/>
            <a:ext cx="1874520" cy="589788"/>
          </a:xfrm>
          <a:prstGeom prst="rect">
            <a:avLst/>
          </a:prstGeom>
          <a:solidFill>
            <a:srgbClr val="FFFFFF"/>
          </a:solidFill>
          <a:ln w="12700">
            <a:solidFill>
              <a:srgbClr val="E0E8F0"/>
            </a:solidFill>
            <a:prstDash val="solid"/>
          </a:ln>
        </p:spPr>
      </p:sp>
      <p:sp>
        <p:nvSpPr>
          <p:cNvPr id="38" name="Shape 36"/>
          <p:cNvSpPr/>
          <p:nvPr/>
        </p:nvSpPr>
        <p:spPr>
          <a:xfrm>
            <a:off x="228600" y="2770632"/>
            <a:ext cx="54864" cy="589788"/>
          </a:xfrm>
          <a:prstGeom prst="rect">
            <a:avLst/>
          </a:prstGeom>
          <a:solidFill>
            <a:srgbClr val="C0392B"/>
          </a:solidFill>
          <a:ln w="12700">
            <a:solidFill>
              <a:srgbClr val="C0392B"/>
            </a:solidFill>
            <a:prstDash val="solid"/>
          </a:ln>
        </p:spPr>
      </p:sp>
      <p:sp>
        <p:nvSpPr>
          <p:cNvPr id="39" name="Text 37"/>
          <p:cNvSpPr/>
          <p:nvPr/>
        </p:nvSpPr>
        <p:spPr>
          <a:xfrm>
            <a:off x="347472" y="2807208"/>
            <a:ext cx="1673352" cy="294894"/>
          </a:xfrm>
          <a:prstGeom prst="rect">
            <a:avLst/>
          </a:prstGeom>
          <a:noFill/>
          <a:ln/>
        </p:spPr>
        <p:txBody>
          <a:bodyPr wrap="square" rtlCol="0" anchor="ctr"/>
          <a:lstStyle/>
          <a:p>
            <a:pPr indent="0" marL="0">
              <a:buNone/>
            </a:pPr>
            <a:r>
              <a:rPr lang="en-US" sz="1000" b="1" dirty="0">
                <a:solidFill>
                  <a:srgbClr val="0F2B5B"/>
                </a:solidFill>
                <a:latin typeface="Calibri" pitchFamily="34" charset="0"/>
                <a:ea typeface="Calibri" pitchFamily="34" charset="-122"/>
                <a:cs typeface="Calibri" pitchFamily="34" charset="-120"/>
              </a:rPr>
              <a:t>Executive briefing</a:t>
            </a:r>
            <a:endParaRPr lang="en-US" sz="1000" dirty="0"/>
          </a:p>
        </p:txBody>
      </p:sp>
      <p:sp>
        <p:nvSpPr>
          <p:cNvPr id="40" name="Text 38"/>
          <p:cNvSpPr/>
          <p:nvPr/>
        </p:nvSpPr>
        <p:spPr>
          <a:xfrm>
            <a:off x="347472" y="3065526"/>
            <a:ext cx="1673352" cy="271302"/>
          </a:xfrm>
          <a:prstGeom prst="rect">
            <a:avLst/>
          </a:prstGeom>
          <a:noFill/>
          <a:ln/>
        </p:spPr>
        <p:txBody>
          <a:bodyPr wrap="square" rtlCol="0" anchor="t"/>
          <a:lstStyle/>
          <a:p>
            <a:pPr indent="0" marL="0">
              <a:buNone/>
            </a:pPr>
            <a:r>
              <a:rPr lang="en-US" sz="750" i="1" dirty="0">
                <a:solidFill>
                  <a:srgbClr val="6B7B8D"/>
                </a:solidFill>
                <a:latin typeface="Calibri" pitchFamily="34" charset="0"/>
                <a:ea typeface="Calibri" pitchFamily="34" charset="-122"/>
                <a:cs typeface="Calibri" pitchFamily="34" charset="-120"/>
              </a:rPr>
              <a:t>Tier 1 only — business outcome framing is non-negotiable</a:t>
            </a:r>
            <a:endParaRPr lang="en-US" sz="750" dirty="0"/>
          </a:p>
        </p:txBody>
      </p:sp>
      <p:sp>
        <p:nvSpPr>
          <p:cNvPr id="41" name="Shape 39"/>
          <p:cNvSpPr/>
          <p:nvPr/>
        </p:nvSpPr>
        <p:spPr>
          <a:xfrm>
            <a:off x="2103120" y="2770632"/>
            <a:ext cx="2270760" cy="589788"/>
          </a:xfrm>
          <a:prstGeom prst="rect">
            <a:avLst/>
          </a:prstGeom>
          <a:solidFill>
            <a:srgbClr val="FEF0EE"/>
          </a:solidFill>
          <a:ln w="12700">
            <a:solidFill>
              <a:srgbClr val="E0E8F0"/>
            </a:solidFill>
            <a:prstDash val="solid"/>
          </a:ln>
        </p:spPr>
      </p:sp>
      <p:sp>
        <p:nvSpPr>
          <p:cNvPr id="42" name="Text 40"/>
          <p:cNvSpPr/>
          <p:nvPr/>
        </p:nvSpPr>
        <p:spPr>
          <a:xfrm>
            <a:off x="2103120" y="2807208"/>
            <a:ext cx="2270760" cy="330281"/>
          </a:xfrm>
          <a:prstGeom prst="rect">
            <a:avLst/>
          </a:prstGeom>
          <a:noFill/>
          <a:ln/>
        </p:spPr>
        <p:txBody>
          <a:bodyPr wrap="square" rtlCol="0" anchor="b"/>
          <a:lstStyle/>
          <a:p>
            <a:pPr algn="ctr" indent="0" marL="0">
              <a:buNone/>
            </a:pPr>
            <a:r>
              <a:rPr lang="en-US" sz="1800" b="1" dirty="0">
                <a:solidFill>
                  <a:srgbClr val="C0392B"/>
                </a:solidFill>
                <a:latin typeface="Calibri" pitchFamily="34" charset="0"/>
                <a:ea typeface="Calibri" pitchFamily="34" charset="-122"/>
                <a:cs typeface="Calibri" pitchFamily="34" charset="-120"/>
              </a:rPr>
              <a:t>✓✓</a:t>
            </a:r>
            <a:endParaRPr lang="en-US" sz="1800" dirty="0"/>
          </a:p>
        </p:txBody>
      </p:sp>
      <p:sp>
        <p:nvSpPr>
          <p:cNvPr id="43" name="Text 41"/>
          <p:cNvSpPr/>
          <p:nvPr/>
        </p:nvSpPr>
        <p:spPr>
          <a:xfrm>
            <a:off x="2148840" y="3112709"/>
            <a:ext cx="2179320" cy="200528"/>
          </a:xfrm>
          <a:prstGeom prst="rect">
            <a:avLst/>
          </a:prstGeom>
          <a:noFill/>
          <a:ln/>
        </p:spPr>
        <p:txBody>
          <a:bodyPr wrap="square" rtlCol="0" anchor="t"/>
          <a:lstStyle/>
          <a:p>
            <a:pPr algn="ctr" indent="0" marL="0">
              <a:buNone/>
            </a:pPr>
            <a:r>
              <a:rPr lang="en-US" sz="700" b="1" dirty="0">
                <a:solidFill>
                  <a:srgbClr val="C0392B"/>
                </a:solidFill>
                <a:latin typeface="Calibri" pitchFamily="34" charset="0"/>
                <a:ea typeface="Calibri" pitchFamily="34" charset="-122"/>
                <a:cs typeface="Calibri" pitchFamily="34" charset="-120"/>
              </a:rPr>
              <a:t>PRIMARY</a:t>
            </a:r>
            <a:endParaRPr lang="en-US" sz="700" dirty="0"/>
          </a:p>
        </p:txBody>
      </p:sp>
      <p:sp>
        <p:nvSpPr>
          <p:cNvPr id="44" name="Shape 42"/>
          <p:cNvSpPr/>
          <p:nvPr/>
        </p:nvSpPr>
        <p:spPr>
          <a:xfrm>
            <a:off x="4373880" y="2770632"/>
            <a:ext cx="2270760" cy="589788"/>
          </a:xfrm>
          <a:prstGeom prst="rect">
            <a:avLst/>
          </a:prstGeom>
          <a:solidFill>
            <a:srgbClr val="FFFFFF"/>
          </a:solidFill>
          <a:ln w="12700">
            <a:solidFill>
              <a:srgbClr val="E0E8F0"/>
            </a:solidFill>
            <a:prstDash val="solid"/>
          </a:ln>
        </p:spPr>
      </p:sp>
      <p:sp>
        <p:nvSpPr>
          <p:cNvPr id="45" name="Text 43"/>
          <p:cNvSpPr/>
          <p:nvPr/>
        </p:nvSpPr>
        <p:spPr>
          <a:xfrm>
            <a:off x="4373880" y="2807208"/>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46" name="Shape 44"/>
          <p:cNvSpPr/>
          <p:nvPr/>
        </p:nvSpPr>
        <p:spPr>
          <a:xfrm>
            <a:off x="6644640" y="2770632"/>
            <a:ext cx="2270760" cy="589788"/>
          </a:xfrm>
          <a:prstGeom prst="rect">
            <a:avLst/>
          </a:prstGeom>
          <a:solidFill>
            <a:srgbClr val="FFFFFF"/>
          </a:solidFill>
          <a:ln w="12700">
            <a:solidFill>
              <a:srgbClr val="E0E8F0"/>
            </a:solidFill>
            <a:prstDash val="solid"/>
          </a:ln>
        </p:spPr>
      </p:sp>
      <p:sp>
        <p:nvSpPr>
          <p:cNvPr id="47" name="Text 45"/>
          <p:cNvSpPr/>
          <p:nvPr/>
        </p:nvSpPr>
        <p:spPr>
          <a:xfrm>
            <a:off x="6644640" y="2807208"/>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48" name="Shape 46"/>
          <p:cNvSpPr/>
          <p:nvPr/>
        </p:nvSpPr>
        <p:spPr>
          <a:xfrm>
            <a:off x="228600" y="3360420"/>
            <a:ext cx="1874520" cy="589788"/>
          </a:xfrm>
          <a:prstGeom prst="rect">
            <a:avLst/>
          </a:prstGeom>
          <a:solidFill>
            <a:srgbClr val="F4F7FB"/>
          </a:solidFill>
          <a:ln w="12700">
            <a:solidFill>
              <a:srgbClr val="E0E8F0"/>
            </a:solidFill>
            <a:prstDash val="solid"/>
          </a:ln>
        </p:spPr>
      </p:sp>
      <p:sp>
        <p:nvSpPr>
          <p:cNvPr id="49" name="Shape 47"/>
          <p:cNvSpPr/>
          <p:nvPr/>
        </p:nvSpPr>
        <p:spPr>
          <a:xfrm>
            <a:off x="228600" y="3360420"/>
            <a:ext cx="54864" cy="589788"/>
          </a:xfrm>
          <a:prstGeom prst="rect">
            <a:avLst/>
          </a:prstGeom>
          <a:solidFill>
            <a:srgbClr val="C0392B"/>
          </a:solidFill>
          <a:ln w="12700">
            <a:solidFill>
              <a:srgbClr val="C0392B"/>
            </a:solidFill>
            <a:prstDash val="solid"/>
          </a:ln>
        </p:spPr>
      </p:sp>
      <p:sp>
        <p:nvSpPr>
          <p:cNvPr id="50" name="Text 48"/>
          <p:cNvSpPr/>
          <p:nvPr/>
        </p:nvSpPr>
        <p:spPr>
          <a:xfrm>
            <a:off x="347472" y="3396996"/>
            <a:ext cx="1673352" cy="294894"/>
          </a:xfrm>
          <a:prstGeom prst="rect">
            <a:avLst/>
          </a:prstGeom>
          <a:noFill/>
          <a:ln/>
        </p:spPr>
        <p:txBody>
          <a:bodyPr wrap="square" rtlCol="0" anchor="ctr"/>
          <a:lstStyle/>
          <a:p>
            <a:pPr indent="0" marL="0">
              <a:buNone/>
            </a:pPr>
            <a:r>
              <a:rPr lang="en-US" sz="1000" b="1" dirty="0">
                <a:solidFill>
                  <a:srgbClr val="0F2B5B"/>
                </a:solidFill>
                <a:latin typeface="Calibri" pitchFamily="34" charset="0"/>
                <a:ea typeface="Calibri" pitchFamily="34" charset="-122"/>
                <a:cs typeface="Calibri" pitchFamily="34" charset="-120"/>
              </a:rPr>
              <a:t>Async leave-behind</a:t>
            </a:r>
            <a:endParaRPr lang="en-US" sz="1000" dirty="0"/>
          </a:p>
        </p:txBody>
      </p:sp>
      <p:sp>
        <p:nvSpPr>
          <p:cNvPr id="51" name="Text 49"/>
          <p:cNvSpPr/>
          <p:nvPr/>
        </p:nvSpPr>
        <p:spPr>
          <a:xfrm>
            <a:off x="347472" y="3655314"/>
            <a:ext cx="1673352" cy="271302"/>
          </a:xfrm>
          <a:prstGeom prst="rect">
            <a:avLst/>
          </a:prstGeom>
          <a:noFill/>
          <a:ln/>
        </p:spPr>
        <p:txBody>
          <a:bodyPr wrap="square" rtlCol="0" anchor="t"/>
          <a:lstStyle/>
          <a:p>
            <a:pPr indent="0" marL="0">
              <a:buNone/>
            </a:pPr>
            <a:r>
              <a:rPr lang="en-US" sz="750" i="1" dirty="0">
                <a:solidFill>
                  <a:srgbClr val="6B7B8D"/>
                </a:solidFill>
                <a:latin typeface="Calibri" pitchFamily="34" charset="0"/>
                <a:ea typeface="Calibri" pitchFamily="34" charset="-122"/>
                <a:cs typeface="Calibri" pitchFamily="34" charset="-120"/>
              </a:rPr>
              <a:t>Tier 2 captures attention; Tier 3 for fast async follow-up</a:t>
            </a:r>
            <a:endParaRPr lang="en-US" sz="750" dirty="0"/>
          </a:p>
        </p:txBody>
      </p:sp>
      <p:sp>
        <p:nvSpPr>
          <p:cNvPr id="52" name="Shape 50"/>
          <p:cNvSpPr/>
          <p:nvPr/>
        </p:nvSpPr>
        <p:spPr>
          <a:xfrm>
            <a:off x="2103120" y="3360420"/>
            <a:ext cx="2270760" cy="589788"/>
          </a:xfrm>
          <a:prstGeom prst="rect">
            <a:avLst/>
          </a:prstGeom>
          <a:solidFill>
            <a:srgbClr val="F4F7FB"/>
          </a:solidFill>
          <a:ln w="12700">
            <a:solidFill>
              <a:srgbClr val="E0E8F0"/>
            </a:solidFill>
            <a:prstDash val="solid"/>
          </a:ln>
        </p:spPr>
      </p:sp>
      <p:sp>
        <p:nvSpPr>
          <p:cNvPr id="53" name="Text 51"/>
          <p:cNvSpPr/>
          <p:nvPr/>
        </p:nvSpPr>
        <p:spPr>
          <a:xfrm>
            <a:off x="2103120" y="3396996"/>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54" name="Shape 52"/>
          <p:cNvSpPr/>
          <p:nvPr/>
        </p:nvSpPr>
        <p:spPr>
          <a:xfrm>
            <a:off x="4373880" y="3360420"/>
            <a:ext cx="2270760" cy="589788"/>
          </a:xfrm>
          <a:prstGeom prst="rect">
            <a:avLst/>
          </a:prstGeom>
          <a:solidFill>
            <a:srgbClr val="FFF6E8"/>
          </a:solidFill>
          <a:ln w="12700">
            <a:solidFill>
              <a:srgbClr val="E0E8F0"/>
            </a:solidFill>
            <a:prstDash val="solid"/>
          </a:ln>
        </p:spPr>
      </p:sp>
      <p:sp>
        <p:nvSpPr>
          <p:cNvPr id="55" name="Text 53"/>
          <p:cNvSpPr/>
          <p:nvPr/>
        </p:nvSpPr>
        <p:spPr>
          <a:xfrm>
            <a:off x="4373880" y="3396996"/>
            <a:ext cx="2270760" cy="330281"/>
          </a:xfrm>
          <a:prstGeom prst="rect">
            <a:avLst/>
          </a:prstGeom>
          <a:noFill/>
          <a:ln/>
        </p:spPr>
        <p:txBody>
          <a:bodyPr wrap="square" rtlCol="0" anchor="b"/>
          <a:lstStyle/>
          <a:p>
            <a:pPr algn="ctr" indent="0" marL="0">
              <a:buNone/>
            </a:pPr>
            <a:r>
              <a:rPr lang="en-US" sz="1800" b="1" dirty="0">
                <a:solidFill>
                  <a:srgbClr val="D4790A"/>
                </a:solidFill>
                <a:latin typeface="Calibri" pitchFamily="34" charset="0"/>
                <a:ea typeface="Calibri" pitchFamily="34" charset="-122"/>
                <a:cs typeface="Calibri" pitchFamily="34" charset="-120"/>
              </a:rPr>
              <a:t>✓✓</a:t>
            </a:r>
            <a:endParaRPr lang="en-US" sz="1800" dirty="0"/>
          </a:p>
        </p:txBody>
      </p:sp>
      <p:sp>
        <p:nvSpPr>
          <p:cNvPr id="56" name="Text 54"/>
          <p:cNvSpPr/>
          <p:nvPr/>
        </p:nvSpPr>
        <p:spPr>
          <a:xfrm>
            <a:off x="4419600" y="3702497"/>
            <a:ext cx="2179320" cy="200528"/>
          </a:xfrm>
          <a:prstGeom prst="rect">
            <a:avLst/>
          </a:prstGeom>
          <a:noFill/>
          <a:ln/>
        </p:spPr>
        <p:txBody>
          <a:bodyPr wrap="square" rtlCol="0" anchor="t"/>
          <a:lstStyle/>
          <a:p>
            <a:pPr algn="ctr" indent="0" marL="0">
              <a:buNone/>
            </a:pPr>
            <a:r>
              <a:rPr lang="en-US" sz="700" b="1" dirty="0">
                <a:solidFill>
                  <a:srgbClr val="D4790A"/>
                </a:solidFill>
                <a:latin typeface="Calibri" pitchFamily="34" charset="0"/>
                <a:ea typeface="Calibri" pitchFamily="34" charset="-122"/>
                <a:cs typeface="Calibri" pitchFamily="34" charset="-120"/>
              </a:rPr>
              <a:t>PRIMARY</a:t>
            </a:r>
            <a:endParaRPr lang="en-US" sz="700" dirty="0"/>
          </a:p>
        </p:txBody>
      </p:sp>
      <p:sp>
        <p:nvSpPr>
          <p:cNvPr id="57" name="Shape 55"/>
          <p:cNvSpPr/>
          <p:nvPr/>
        </p:nvSpPr>
        <p:spPr>
          <a:xfrm>
            <a:off x="6644640" y="3360420"/>
            <a:ext cx="2270760" cy="589788"/>
          </a:xfrm>
          <a:prstGeom prst="rect">
            <a:avLst/>
          </a:prstGeom>
          <a:solidFill>
            <a:srgbClr val="F4F7FB"/>
          </a:solidFill>
          <a:ln w="12700">
            <a:solidFill>
              <a:srgbClr val="E0E8F0"/>
            </a:solidFill>
            <a:prstDash val="solid"/>
          </a:ln>
        </p:spPr>
      </p:sp>
      <p:sp>
        <p:nvSpPr>
          <p:cNvPr id="58" name="Text 56"/>
          <p:cNvSpPr/>
          <p:nvPr/>
        </p:nvSpPr>
        <p:spPr>
          <a:xfrm>
            <a:off x="6644640" y="3396996"/>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59" name="Shape 57"/>
          <p:cNvSpPr/>
          <p:nvPr/>
        </p:nvSpPr>
        <p:spPr>
          <a:xfrm>
            <a:off x="228600" y="3950208"/>
            <a:ext cx="1874520" cy="589788"/>
          </a:xfrm>
          <a:prstGeom prst="rect">
            <a:avLst/>
          </a:prstGeom>
          <a:solidFill>
            <a:srgbClr val="FFFFFF"/>
          </a:solidFill>
          <a:ln w="12700">
            <a:solidFill>
              <a:srgbClr val="E0E8F0"/>
            </a:solidFill>
            <a:prstDash val="solid"/>
          </a:ln>
        </p:spPr>
      </p:sp>
      <p:sp>
        <p:nvSpPr>
          <p:cNvPr id="60" name="Shape 58"/>
          <p:cNvSpPr/>
          <p:nvPr/>
        </p:nvSpPr>
        <p:spPr>
          <a:xfrm>
            <a:off x="228600" y="3950208"/>
            <a:ext cx="54864" cy="589788"/>
          </a:xfrm>
          <a:prstGeom prst="rect">
            <a:avLst/>
          </a:prstGeom>
          <a:solidFill>
            <a:srgbClr val="C0392B"/>
          </a:solidFill>
          <a:ln w="12700">
            <a:solidFill>
              <a:srgbClr val="C0392B"/>
            </a:solidFill>
            <a:prstDash val="solid"/>
          </a:ln>
        </p:spPr>
      </p:sp>
      <p:sp>
        <p:nvSpPr>
          <p:cNvPr id="61" name="Text 59"/>
          <p:cNvSpPr/>
          <p:nvPr/>
        </p:nvSpPr>
        <p:spPr>
          <a:xfrm>
            <a:off x="347472" y="3986784"/>
            <a:ext cx="1673352" cy="294894"/>
          </a:xfrm>
          <a:prstGeom prst="rect">
            <a:avLst/>
          </a:prstGeom>
          <a:noFill/>
          <a:ln/>
        </p:spPr>
        <p:txBody>
          <a:bodyPr wrap="square" rtlCol="0" anchor="ctr"/>
          <a:lstStyle/>
          <a:p>
            <a:pPr indent="0" marL="0">
              <a:buNone/>
            </a:pPr>
            <a:r>
              <a:rPr lang="en-US" sz="1000" b="1" dirty="0">
                <a:solidFill>
                  <a:srgbClr val="0F2B5B"/>
                </a:solidFill>
                <a:latin typeface="Calibri" pitchFamily="34" charset="0"/>
                <a:ea typeface="Calibri" pitchFamily="34" charset="-122"/>
                <a:cs typeface="Calibri" pitchFamily="34" charset="-120"/>
              </a:rPr>
              <a:t>Conference / event</a:t>
            </a:r>
            <a:endParaRPr lang="en-US" sz="1000" dirty="0"/>
          </a:p>
        </p:txBody>
      </p:sp>
      <p:sp>
        <p:nvSpPr>
          <p:cNvPr id="62" name="Text 60"/>
          <p:cNvSpPr/>
          <p:nvPr/>
        </p:nvSpPr>
        <p:spPr>
          <a:xfrm>
            <a:off x="347472" y="4245102"/>
            <a:ext cx="1673352" cy="271302"/>
          </a:xfrm>
          <a:prstGeom prst="rect">
            <a:avLst/>
          </a:prstGeom>
          <a:noFill/>
          <a:ln/>
        </p:spPr>
        <p:txBody>
          <a:bodyPr wrap="square" rtlCol="0" anchor="t"/>
          <a:lstStyle/>
          <a:p>
            <a:pPr indent="0" marL="0">
              <a:buNone/>
            </a:pPr>
            <a:r>
              <a:rPr lang="en-US" sz="750" i="1" dirty="0">
                <a:solidFill>
                  <a:srgbClr val="6B7B8D"/>
                </a:solidFill>
                <a:latin typeface="Calibri" pitchFamily="34" charset="0"/>
                <a:ea typeface="Calibri" pitchFamily="34" charset="-122"/>
                <a:cs typeface="Calibri" pitchFamily="34" charset="-120"/>
              </a:rPr>
              <a:t>Tier 3 for open booth; Tier 1 for VIP EBC suite</a:t>
            </a:r>
            <a:endParaRPr lang="en-US" sz="750" dirty="0"/>
          </a:p>
        </p:txBody>
      </p:sp>
      <p:sp>
        <p:nvSpPr>
          <p:cNvPr id="63" name="Shape 61"/>
          <p:cNvSpPr/>
          <p:nvPr/>
        </p:nvSpPr>
        <p:spPr>
          <a:xfrm>
            <a:off x="2103120" y="3950208"/>
            <a:ext cx="2270760" cy="589788"/>
          </a:xfrm>
          <a:prstGeom prst="rect">
            <a:avLst/>
          </a:prstGeom>
          <a:solidFill>
            <a:srgbClr val="FFFFFF"/>
          </a:solidFill>
          <a:ln w="12700">
            <a:solidFill>
              <a:srgbClr val="E0E8F0"/>
            </a:solidFill>
            <a:prstDash val="solid"/>
          </a:ln>
        </p:spPr>
      </p:sp>
      <p:sp>
        <p:nvSpPr>
          <p:cNvPr id="64" name="Text 62"/>
          <p:cNvSpPr/>
          <p:nvPr/>
        </p:nvSpPr>
        <p:spPr>
          <a:xfrm>
            <a:off x="2103120" y="3986784"/>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65" name="Shape 63"/>
          <p:cNvSpPr/>
          <p:nvPr/>
        </p:nvSpPr>
        <p:spPr>
          <a:xfrm>
            <a:off x="4373880" y="3950208"/>
            <a:ext cx="2270760" cy="589788"/>
          </a:xfrm>
          <a:prstGeom prst="rect">
            <a:avLst/>
          </a:prstGeom>
          <a:solidFill>
            <a:srgbClr val="FFFFFF"/>
          </a:solidFill>
          <a:ln w="12700">
            <a:solidFill>
              <a:srgbClr val="E0E8F0"/>
            </a:solidFill>
            <a:prstDash val="solid"/>
          </a:ln>
        </p:spPr>
      </p:sp>
      <p:sp>
        <p:nvSpPr>
          <p:cNvPr id="66" name="Text 64"/>
          <p:cNvSpPr/>
          <p:nvPr/>
        </p:nvSpPr>
        <p:spPr>
          <a:xfrm>
            <a:off x="4373880" y="3986784"/>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67" name="Shape 65"/>
          <p:cNvSpPr/>
          <p:nvPr/>
        </p:nvSpPr>
        <p:spPr>
          <a:xfrm>
            <a:off x="6644640" y="3950208"/>
            <a:ext cx="2270760" cy="589788"/>
          </a:xfrm>
          <a:prstGeom prst="rect">
            <a:avLst/>
          </a:prstGeom>
          <a:solidFill>
            <a:srgbClr val="EAF5EC"/>
          </a:solidFill>
          <a:ln w="12700">
            <a:solidFill>
              <a:srgbClr val="E0E8F0"/>
            </a:solidFill>
            <a:prstDash val="solid"/>
          </a:ln>
        </p:spPr>
      </p:sp>
      <p:sp>
        <p:nvSpPr>
          <p:cNvPr id="68" name="Text 66"/>
          <p:cNvSpPr/>
          <p:nvPr/>
        </p:nvSpPr>
        <p:spPr>
          <a:xfrm>
            <a:off x="6644640" y="3986784"/>
            <a:ext cx="2270760" cy="330281"/>
          </a:xfrm>
          <a:prstGeom prst="rect">
            <a:avLst/>
          </a:prstGeom>
          <a:noFill/>
          <a:ln/>
        </p:spPr>
        <p:txBody>
          <a:bodyPr wrap="square" rtlCol="0" anchor="b"/>
          <a:lstStyle/>
          <a:p>
            <a:pPr algn="ctr" indent="0" marL="0">
              <a:buNone/>
            </a:pPr>
            <a:r>
              <a:rPr lang="en-US" sz="1800" b="1" dirty="0">
                <a:solidFill>
                  <a:srgbClr val="1A7A4A"/>
                </a:solidFill>
                <a:latin typeface="Calibri" pitchFamily="34" charset="0"/>
                <a:ea typeface="Calibri" pitchFamily="34" charset="-122"/>
                <a:cs typeface="Calibri" pitchFamily="34" charset="-120"/>
              </a:rPr>
              <a:t>✓✓</a:t>
            </a:r>
            <a:endParaRPr lang="en-US" sz="1800" dirty="0"/>
          </a:p>
        </p:txBody>
      </p:sp>
      <p:sp>
        <p:nvSpPr>
          <p:cNvPr id="69" name="Text 67"/>
          <p:cNvSpPr/>
          <p:nvPr/>
        </p:nvSpPr>
        <p:spPr>
          <a:xfrm>
            <a:off x="6690360" y="4292285"/>
            <a:ext cx="2179320" cy="200528"/>
          </a:xfrm>
          <a:prstGeom prst="rect">
            <a:avLst/>
          </a:prstGeom>
          <a:noFill/>
          <a:ln/>
        </p:spPr>
        <p:txBody>
          <a:bodyPr wrap="square" rtlCol="0" anchor="t"/>
          <a:lstStyle/>
          <a:p>
            <a:pPr algn="ctr" indent="0" marL="0">
              <a:buNone/>
            </a:pPr>
            <a:r>
              <a:rPr lang="en-US" sz="700" b="1" dirty="0">
                <a:solidFill>
                  <a:srgbClr val="1A7A4A"/>
                </a:solidFill>
                <a:latin typeface="Calibri" pitchFamily="34" charset="0"/>
                <a:ea typeface="Calibri" pitchFamily="34" charset="-122"/>
                <a:cs typeface="Calibri" pitchFamily="34" charset="-120"/>
              </a:rPr>
              <a:t>PRIMARY</a:t>
            </a:r>
            <a:endParaRPr lang="en-US" sz="700" dirty="0"/>
          </a:p>
        </p:txBody>
      </p:sp>
      <p:sp>
        <p:nvSpPr>
          <p:cNvPr id="70" name="Shape 68"/>
          <p:cNvSpPr/>
          <p:nvPr/>
        </p:nvSpPr>
        <p:spPr>
          <a:xfrm>
            <a:off x="228600" y="4539996"/>
            <a:ext cx="1874520" cy="589788"/>
          </a:xfrm>
          <a:prstGeom prst="rect">
            <a:avLst/>
          </a:prstGeom>
          <a:solidFill>
            <a:srgbClr val="F4F7FB"/>
          </a:solidFill>
          <a:ln w="12700">
            <a:solidFill>
              <a:srgbClr val="E0E8F0"/>
            </a:solidFill>
            <a:prstDash val="solid"/>
          </a:ln>
        </p:spPr>
      </p:sp>
      <p:sp>
        <p:nvSpPr>
          <p:cNvPr id="71" name="Shape 69"/>
          <p:cNvSpPr/>
          <p:nvPr/>
        </p:nvSpPr>
        <p:spPr>
          <a:xfrm>
            <a:off x="228600" y="4539996"/>
            <a:ext cx="54864" cy="589788"/>
          </a:xfrm>
          <a:prstGeom prst="rect">
            <a:avLst/>
          </a:prstGeom>
          <a:solidFill>
            <a:srgbClr val="C0392B"/>
          </a:solidFill>
          <a:ln w="12700">
            <a:solidFill>
              <a:srgbClr val="C0392B"/>
            </a:solidFill>
            <a:prstDash val="solid"/>
          </a:ln>
        </p:spPr>
      </p:sp>
      <p:sp>
        <p:nvSpPr>
          <p:cNvPr id="72" name="Text 70"/>
          <p:cNvSpPr/>
          <p:nvPr/>
        </p:nvSpPr>
        <p:spPr>
          <a:xfrm>
            <a:off x="347472" y="4576572"/>
            <a:ext cx="1673352" cy="294894"/>
          </a:xfrm>
          <a:prstGeom prst="rect">
            <a:avLst/>
          </a:prstGeom>
          <a:noFill/>
          <a:ln/>
        </p:spPr>
        <p:txBody>
          <a:bodyPr wrap="square" rtlCol="0" anchor="ctr"/>
          <a:lstStyle/>
          <a:p>
            <a:pPr indent="0" marL="0">
              <a:buNone/>
            </a:pPr>
            <a:r>
              <a:rPr lang="en-US" sz="1000" b="1" dirty="0">
                <a:solidFill>
                  <a:srgbClr val="0F2B5B"/>
                </a:solidFill>
                <a:latin typeface="Calibri" pitchFamily="34" charset="0"/>
                <a:ea typeface="Calibri" pitchFamily="34" charset="-122"/>
                <a:cs typeface="Calibri" pitchFamily="34" charset="-120"/>
              </a:rPr>
              <a:t>Website embed</a:t>
            </a:r>
            <a:endParaRPr lang="en-US" sz="1000" dirty="0"/>
          </a:p>
        </p:txBody>
      </p:sp>
      <p:sp>
        <p:nvSpPr>
          <p:cNvPr id="73" name="Text 71"/>
          <p:cNvSpPr/>
          <p:nvPr/>
        </p:nvSpPr>
        <p:spPr>
          <a:xfrm>
            <a:off x="347472" y="4834890"/>
            <a:ext cx="1673352" cy="271302"/>
          </a:xfrm>
          <a:prstGeom prst="rect">
            <a:avLst/>
          </a:prstGeom>
          <a:noFill/>
          <a:ln/>
        </p:spPr>
        <p:txBody>
          <a:bodyPr wrap="square" rtlCol="0" anchor="t"/>
          <a:lstStyle/>
          <a:p>
            <a:pPr indent="0" marL="0">
              <a:buNone/>
            </a:pPr>
            <a:r>
              <a:rPr lang="en-US" sz="750" i="1" dirty="0">
                <a:solidFill>
                  <a:srgbClr val="6B7B8D"/>
                </a:solidFill>
                <a:latin typeface="Calibri" pitchFamily="34" charset="0"/>
                <a:ea typeface="Calibri" pitchFamily="34" charset="-122"/>
                <a:cs typeface="Calibri" pitchFamily="34" charset="-120"/>
              </a:rPr>
              <a:t>Tier 3 for PLG/SEO; Tier 2 for product-led sales motion</a:t>
            </a:r>
            <a:endParaRPr lang="en-US" sz="750" dirty="0"/>
          </a:p>
        </p:txBody>
      </p:sp>
      <p:sp>
        <p:nvSpPr>
          <p:cNvPr id="74" name="Shape 72"/>
          <p:cNvSpPr/>
          <p:nvPr/>
        </p:nvSpPr>
        <p:spPr>
          <a:xfrm>
            <a:off x="2103120" y="4539996"/>
            <a:ext cx="2270760" cy="589788"/>
          </a:xfrm>
          <a:prstGeom prst="rect">
            <a:avLst/>
          </a:prstGeom>
          <a:solidFill>
            <a:srgbClr val="F4F7FB"/>
          </a:solidFill>
          <a:ln w="12700">
            <a:solidFill>
              <a:srgbClr val="E0E8F0"/>
            </a:solidFill>
            <a:prstDash val="solid"/>
          </a:ln>
        </p:spPr>
      </p:sp>
      <p:sp>
        <p:nvSpPr>
          <p:cNvPr id="75" name="Text 73"/>
          <p:cNvSpPr/>
          <p:nvPr/>
        </p:nvSpPr>
        <p:spPr>
          <a:xfrm>
            <a:off x="2103120" y="4576572"/>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76" name="Shape 74"/>
          <p:cNvSpPr/>
          <p:nvPr/>
        </p:nvSpPr>
        <p:spPr>
          <a:xfrm>
            <a:off x="4373880" y="4539996"/>
            <a:ext cx="2270760" cy="589788"/>
          </a:xfrm>
          <a:prstGeom prst="rect">
            <a:avLst/>
          </a:prstGeom>
          <a:solidFill>
            <a:srgbClr val="F4F7FB"/>
          </a:solidFill>
          <a:ln w="12700">
            <a:solidFill>
              <a:srgbClr val="E0E8F0"/>
            </a:solidFill>
            <a:prstDash val="solid"/>
          </a:ln>
        </p:spPr>
      </p:sp>
      <p:sp>
        <p:nvSpPr>
          <p:cNvPr id="77" name="Text 75"/>
          <p:cNvSpPr/>
          <p:nvPr/>
        </p:nvSpPr>
        <p:spPr>
          <a:xfrm>
            <a:off x="4373880" y="4576572"/>
            <a:ext cx="2270760" cy="330281"/>
          </a:xfrm>
          <a:prstGeom prst="rect">
            <a:avLst/>
          </a:prstGeom>
          <a:noFill/>
          <a:ln/>
        </p:spPr>
        <p:txBody>
          <a:bodyPr wrap="square" rtlCol="0" anchor="b"/>
          <a:lstStyle/>
          <a:p>
            <a:pPr algn="ctr" indent="0" marL="0">
              <a:buNone/>
            </a:pPr>
            <a:r>
              <a:rPr lang="en-US" sz="1400" b="1" dirty="0">
                <a:solidFill>
                  <a:srgbClr val="9BA8B5"/>
                </a:solidFill>
                <a:latin typeface="Calibri" pitchFamily="34" charset="0"/>
                <a:ea typeface="Calibri" pitchFamily="34" charset="-122"/>
                <a:cs typeface="Calibri" pitchFamily="34" charset="-120"/>
              </a:rPr>
              <a:t>✓</a:t>
            </a:r>
            <a:endParaRPr lang="en-US" sz="1400" dirty="0"/>
          </a:p>
        </p:txBody>
      </p:sp>
      <p:sp>
        <p:nvSpPr>
          <p:cNvPr id="78" name="Shape 76"/>
          <p:cNvSpPr/>
          <p:nvPr/>
        </p:nvSpPr>
        <p:spPr>
          <a:xfrm>
            <a:off x="6644640" y="4539996"/>
            <a:ext cx="2270760" cy="589788"/>
          </a:xfrm>
          <a:prstGeom prst="rect">
            <a:avLst/>
          </a:prstGeom>
          <a:solidFill>
            <a:srgbClr val="EAF5EC"/>
          </a:solidFill>
          <a:ln w="12700">
            <a:solidFill>
              <a:srgbClr val="E0E8F0"/>
            </a:solidFill>
            <a:prstDash val="solid"/>
          </a:ln>
        </p:spPr>
      </p:sp>
      <p:sp>
        <p:nvSpPr>
          <p:cNvPr id="79" name="Text 77"/>
          <p:cNvSpPr/>
          <p:nvPr/>
        </p:nvSpPr>
        <p:spPr>
          <a:xfrm>
            <a:off x="6644640" y="4576572"/>
            <a:ext cx="2270760" cy="330281"/>
          </a:xfrm>
          <a:prstGeom prst="rect">
            <a:avLst/>
          </a:prstGeom>
          <a:noFill/>
          <a:ln/>
        </p:spPr>
        <p:txBody>
          <a:bodyPr wrap="square" rtlCol="0" anchor="b"/>
          <a:lstStyle/>
          <a:p>
            <a:pPr algn="ctr" indent="0" marL="0">
              <a:buNone/>
            </a:pPr>
            <a:r>
              <a:rPr lang="en-US" sz="1800" b="1" dirty="0">
                <a:solidFill>
                  <a:srgbClr val="1A7A4A"/>
                </a:solidFill>
                <a:latin typeface="Calibri" pitchFamily="34" charset="0"/>
                <a:ea typeface="Calibri" pitchFamily="34" charset="-122"/>
                <a:cs typeface="Calibri" pitchFamily="34" charset="-120"/>
              </a:rPr>
              <a:t>✓✓</a:t>
            </a:r>
            <a:endParaRPr lang="en-US" sz="1800" dirty="0"/>
          </a:p>
        </p:txBody>
      </p:sp>
      <p:sp>
        <p:nvSpPr>
          <p:cNvPr id="80" name="Text 78"/>
          <p:cNvSpPr/>
          <p:nvPr/>
        </p:nvSpPr>
        <p:spPr>
          <a:xfrm>
            <a:off x="6690360" y="4882073"/>
            <a:ext cx="2179320" cy="200528"/>
          </a:xfrm>
          <a:prstGeom prst="rect">
            <a:avLst/>
          </a:prstGeom>
          <a:noFill/>
          <a:ln/>
        </p:spPr>
        <p:txBody>
          <a:bodyPr wrap="square" rtlCol="0" anchor="t"/>
          <a:lstStyle/>
          <a:p>
            <a:pPr algn="ctr" indent="0" marL="0">
              <a:buNone/>
            </a:pPr>
            <a:r>
              <a:rPr lang="en-US" sz="700" b="1" dirty="0">
                <a:solidFill>
                  <a:srgbClr val="1A7A4A"/>
                </a:solidFill>
                <a:latin typeface="Calibri" pitchFamily="34" charset="0"/>
                <a:ea typeface="Calibri" pitchFamily="34" charset="-122"/>
                <a:cs typeface="Calibri" pitchFamily="34" charset="-120"/>
              </a:rPr>
              <a:t>PRIMARY</a:t>
            </a:r>
            <a:endParaRPr lang="en-US" sz="700" dirty="0"/>
          </a:p>
        </p:txBody>
      </p:sp>
      <p:sp>
        <p:nvSpPr>
          <p:cNvPr id="81" name="Text 79"/>
          <p:cNvSpPr/>
          <p:nvPr/>
        </p:nvSpPr>
        <p:spPr>
          <a:xfrm>
            <a:off x="228600" y="6144768"/>
            <a:ext cx="8686800" cy="274320"/>
          </a:xfrm>
          <a:prstGeom prst="rect">
            <a:avLst/>
          </a:prstGeom>
          <a:noFill/>
          <a:ln/>
        </p:spPr>
        <p:txBody>
          <a:bodyPr wrap="square" rtlCol="0" anchor="ctr"/>
          <a:lstStyle/>
          <a:p>
            <a:pPr indent="0" marL="0">
              <a:buNone/>
            </a:pPr>
            <a:r>
              <a:rPr lang="en-US" sz="850" i="1" dirty="0">
                <a:solidFill>
                  <a:srgbClr val="6B7B8D"/>
                </a:solidFill>
                <a:latin typeface="Calibri" pitchFamily="34" charset="0"/>
                <a:ea typeface="Calibri" pitchFamily="34" charset="-122"/>
                <a:cs typeface="Calibri" pitchFamily="34" charset="-120"/>
              </a:rPr>
              <a:t>Figure 2. The Demo Decision Matrix. ✓✓ = primary choice. The matrix is a starting point — deal size, buyer sophistication, and available SE resources all shift the answer.</a:t>
            </a:r>
            <a:endParaRPr lang="en-US" sz="850" dirty="0"/>
          </a:p>
        </p:txBody>
      </p:sp>
      <p:sp>
        <p:nvSpPr>
          <p:cNvPr id="82" name="Text 80"/>
          <p:cNvSpPr/>
          <p:nvPr/>
        </p:nvSpPr>
        <p:spPr>
          <a:xfrm>
            <a:off x="320040" y="6492240"/>
            <a:ext cx="8229600" cy="228600"/>
          </a:xfrm>
          <a:prstGeom prst="rect">
            <a:avLst/>
          </a:prstGeom>
          <a:noFill/>
          <a:ln/>
        </p:spPr>
        <p:txBody>
          <a:bodyPr wrap="square" rtlCol="0" anchor="ctr"/>
          <a:lstStyle/>
          <a:p>
            <a:pPr indent="0" marL="0">
              <a:buNone/>
            </a:pPr>
            <a:r>
              <a:rPr lang="en-US" sz="900" i="1" dirty="0">
                <a:solidFill>
                  <a:srgbClr val="6B7B8D"/>
                </a:solidFill>
                <a:latin typeface="Calibri" pitchFamily="34" charset="0"/>
                <a:ea typeface="Calibri" pitchFamily="34" charset="-122"/>
                <a:cs typeface="Calibri" pitchFamily="34" charset="-120"/>
              </a:rPr>
              <a:t>Chapter 7  ·  The Future of Product Marketing  ·  Chris O'Hara</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sp>
      <p:sp>
        <p:nvSpPr>
          <p:cNvPr id="3" name="Shape 1"/>
          <p:cNvSpPr/>
          <p:nvPr/>
        </p:nvSpPr>
        <p:spPr>
          <a:xfrm>
            <a:off x="0" y="0"/>
            <a:ext cx="9144000" cy="960120"/>
          </a:xfrm>
          <a:prstGeom prst="rect">
            <a:avLst/>
          </a:prstGeom>
          <a:solidFill>
            <a:srgbClr val="0F2B5B"/>
          </a:solidFill>
          <a:ln/>
        </p:spPr>
      </p:sp>
      <p:sp>
        <p:nvSpPr>
          <p:cNvPr id="4" name="Shape 2"/>
          <p:cNvSpPr/>
          <p:nvPr/>
        </p:nvSpPr>
        <p:spPr>
          <a:xfrm>
            <a:off x="0" y="960120"/>
            <a:ext cx="9144000" cy="45720"/>
          </a:xfrm>
          <a:prstGeom prst="rect">
            <a:avLst/>
          </a:prstGeom>
          <a:solidFill>
            <a:srgbClr val="C0392B"/>
          </a:solidFill>
          <a:ln/>
        </p:spPr>
      </p:sp>
      <p:sp>
        <p:nvSpPr>
          <p:cNvPr id="5" name="Text 3"/>
          <p:cNvSpPr/>
          <p:nvPr/>
        </p:nvSpPr>
        <p:spPr>
          <a:xfrm>
            <a:off x="320040" y="73152"/>
            <a:ext cx="7772400" cy="475488"/>
          </a:xfrm>
          <a:prstGeom prst="rect">
            <a:avLst/>
          </a:prstGeom>
          <a:noFill/>
          <a:ln/>
        </p:spPr>
        <p:txBody>
          <a:bodyPr wrap="square" rtlCol="0" anchor="ctr"/>
          <a:lstStyle/>
          <a:p>
            <a:pPr indent="0" marL="0">
              <a:buNone/>
            </a:pPr>
            <a:r>
              <a:rPr lang="en-US" sz="2000" b="1" spc="200" kern="0" dirty="0">
                <a:solidFill>
                  <a:srgbClr val="FFFFFF"/>
                </a:solidFill>
                <a:latin typeface="Calibri" pitchFamily="34" charset="0"/>
                <a:ea typeface="Calibri" pitchFamily="34" charset="-122"/>
                <a:cs typeface="Calibri" pitchFamily="34" charset="-120"/>
              </a:rPr>
              <a:t>FIGURE 3</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indent="0" marL="0">
              <a:buNone/>
            </a:pPr>
            <a:r>
              <a:rPr lang="en-US" sz="1300" i="1" dirty="0">
                <a:solidFill>
                  <a:srgbClr val="D4A843"/>
                </a:solidFill>
                <a:latin typeface="Georgia" pitchFamily="34" charset="0"/>
                <a:ea typeface="Georgia" pitchFamily="34" charset="-122"/>
                <a:cs typeface="Georgia" pitchFamily="34" charset="-120"/>
              </a:rPr>
              <a:t>The PMM Demo Responsibility Map: who owns what, when.</a:t>
            </a:r>
            <a:endParaRPr lang="en-US" sz="1300" dirty="0"/>
          </a:p>
        </p:txBody>
      </p:sp>
      <p:sp>
        <p:nvSpPr>
          <p:cNvPr id="7" name="Shape 5"/>
          <p:cNvSpPr/>
          <p:nvPr/>
        </p:nvSpPr>
        <p:spPr>
          <a:xfrm>
            <a:off x="228600" y="1115568"/>
            <a:ext cx="2834640" cy="420624"/>
          </a:xfrm>
          <a:prstGeom prst="rect">
            <a:avLst/>
          </a:prstGeom>
          <a:solidFill>
            <a:srgbClr val="0F2B5B"/>
          </a:solidFill>
          <a:ln w="12700">
            <a:solidFill>
              <a:srgbClr val="0F2B5B"/>
            </a:solidFill>
            <a:prstDash val="solid"/>
          </a:ln>
        </p:spPr>
      </p:sp>
      <p:sp>
        <p:nvSpPr>
          <p:cNvPr id="8" name="Text 6"/>
          <p:cNvSpPr/>
          <p:nvPr/>
        </p:nvSpPr>
        <p:spPr>
          <a:xfrm>
            <a:off x="274320" y="1133856"/>
            <a:ext cx="2743200" cy="384048"/>
          </a:xfrm>
          <a:prstGeom prst="rect">
            <a:avLst/>
          </a:prstGeom>
          <a:noFill/>
          <a:ln/>
        </p:spPr>
        <p:txBody>
          <a:bodyPr wrap="square" rtlCol="0" anchor="ctr"/>
          <a:lstStyle/>
          <a:p>
            <a:pPr algn="ctr" indent="0" marL="0">
              <a:buNone/>
            </a:pPr>
            <a:r>
              <a:rPr lang="en-US" sz="900" b="1" dirty="0">
                <a:solidFill>
                  <a:srgbClr val="FFFFFF"/>
                </a:solidFill>
                <a:latin typeface="Calibri" pitchFamily="34" charset="0"/>
                <a:ea typeface="Calibri" pitchFamily="34" charset="-122"/>
                <a:cs typeface="Calibri" pitchFamily="34" charset="-120"/>
              </a:rPr>
              <a:t>DEMO ACTIVITY</a:t>
            </a:r>
            <a:endParaRPr lang="en-US" sz="900" dirty="0"/>
          </a:p>
        </p:txBody>
      </p:sp>
      <p:sp>
        <p:nvSpPr>
          <p:cNvPr id="9" name="Shape 7"/>
          <p:cNvSpPr/>
          <p:nvPr/>
        </p:nvSpPr>
        <p:spPr>
          <a:xfrm>
            <a:off x="3063240" y="1115568"/>
            <a:ext cx="1950720" cy="420624"/>
          </a:xfrm>
          <a:prstGeom prst="rect">
            <a:avLst/>
          </a:prstGeom>
          <a:solidFill>
            <a:srgbClr val="C0392B"/>
          </a:solidFill>
          <a:ln w="12700">
            <a:solidFill>
              <a:srgbClr val="C0392B"/>
            </a:solidFill>
            <a:prstDash val="solid"/>
          </a:ln>
        </p:spPr>
      </p:sp>
      <p:sp>
        <p:nvSpPr>
          <p:cNvPr id="10" name="Shape 8"/>
          <p:cNvSpPr/>
          <p:nvPr/>
        </p:nvSpPr>
        <p:spPr>
          <a:xfrm>
            <a:off x="3855720" y="1152144"/>
            <a:ext cx="329184" cy="329184"/>
          </a:xfrm>
          <a:prstGeom prst="ellipse">
            <a:avLst/>
          </a:prstGeom>
          <a:solidFill>
            <a:srgbClr val="000000"/>
          </a:solidFill>
          <a:ln w="12700">
            <a:solidFill>
              <a:srgbClr val="000000"/>
            </a:solidFill>
            <a:prstDash val="solid"/>
          </a:ln>
        </p:spPr>
      </p:sp>
      <p:pic>
        <p:nvPicPr>
          <p:cNvPr id="11" name="Image 0" descr="preencoded.png">    </p:cNvPr>
          <p:cNvPicPr>
            <a:picLocks noChangeAspect="1"/>
          </p:cNvPicPr>
          <p:nvPr/>
        </p:nvPicPr>
        <p:blipFill>
          <a:blip r:embed="rId1"/>
          <a:stretch>
            <a:fillRect/>
          </a:stretch>
        </p:blipFill>
        <p:spPr>
          <a:xfrm>
            <a:off x="3910584" y="1207008"/>
            <a:ext cx="219456" cy="219456"/>
          </a:xfrm>
          <a:prstGeom prst="rect">
            <a:avLst/>
          </a:prstGeom>
        </p:spPr>
      </p:pic>
      <p:sp>
        <p:nvSpPr>
          <p:cNvPr id="12" name="Text 9"/>
          <p:cNvSpPr/>
          <p:nvPr/>
        </p:nvSpPr>
        <p:spPr>
          <a:xfrm>
            <a:off x="3483864" y="1197864"/>
            <a:ext cx="144780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PMM</a:t>
            </a:r>
            <a:endParaRPr lang="en-US" sz="1400" dirty="0"/>
          </a:p>
        </p:txBody>
      </p:sp>
      <p:sp>
        <p:nvSpPr>
          <p:cNvPr id="13" name="Shape 10"/>
          <p:cNvSpPr/>
          <p:nvPr/>
        </p:nvSpPr>
        <p:spPr>
          <a:xfrm>
            <a:off x="5013960" y="1115568"/>
            <a:ext cx="1950720" cy="420624"/>
          </a:xfrm>
          <a:prstGeom prst="rect">
            <a:avLst/>
          </a:prstGeom>
          <a:solidFill>
            <a:srgbClr val="1A4A8A"/>
          </a:solidFill>
          <a:ln w="12700">
            <a:solidFill>
              <a:srgbClr val="1A4A8A"/>
            </a:solidFill>
            <a:prstDash val="solid"/>
          </a:ln>
        </p:spPr>
      </p:sp>
      <p:sp>
        <p:nvSpPr>
          <p:cNvPr id="14" name="Shape 11"/>
          <p:cNvSpPr/>
          <p:nvPr/>
        </p:nvSpPr>
        <p:spPr>
          <a:xfrm>
            <a:off x="5806440" y="1152144"/>
            <a:ext cx="329184" cy="329184"/>
          </a:xfrm>
          <a:prstGeom prst="ellipse">
            <a:avLst/>
          </a:prstGeom>
          <a:solidFill>
            <a:srgbClr val="000000"/>
          </a:solidFill>
          <a:ln w="12700">
            <a:solidFill>
              <a:srgbClr val="000000"/>
            </a:solidFill>
            <a:prstDash val="solid"/>
          </a:ln>
        </p:spPr>
      </p:sp>
      <p:pic>
        <p:nvPicPr>
          <p:cNvPr id="15" name="Image 1" descr="preencoded.png">    </p:cNvPr>
          <p:cNvPicPr>
            <a:picLocks noChangeAspect="1"/>
          </p:cNvPicPr>
          <p:nvPr/>
        </p:nvPicPr>
        <p:blipFill>
          <a:blip r:embed="rId2"/>
          <a:stretch>
            <a:fillRect/>
          </a:stretch>
        </p:blipFill>
        <p:spPr>
          <a:xfrm>
            <a:off x="5861304" y="1207008"/>
            <a:ext cx="219456" cy="219456"/>
          </a:xfrm>
          <a:prstGeom prst="rect">
            <a:avLst/>
          </a:prstGeom>
        </p:spPr>
      </p:pic>
      <p:sp>
        <p:nvSpPr>
          <p:cNvPr id="16" name="Text 12"/>
          <p:cNvSpPr/>
          <p:nvPr/>
        </p:nvSpPr>
        <p:spPr>
          <a:xfrm>
            <a:off x="5434584" y="1197864"/>
            <a:ext cx="144780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SE</a:t>
            </a:r>
            <a:endParaRPr lang="en-US" sz="1400" dirty="0"/>
          </a:p>
        </p:txBody>
      </p:sp>
      <p:sp>
        <p:nvSpPr>
          <p:cNvPr id="17" name="Shape 13"/>
          <p:cNvSpPr/>
          <p:nvPr/>
        </p:nvSpPr>
        <p:spPr>
          <a:xfrm>
            <a:off x="6964680" y="1115568"/>
            <a:ext cx="1950720" cy="420624"/>
          </a:xfrm>
          <a:prstGeom prst="rect">
            <a:avLst/>
          </a:prstGeom>
          <a:solidFill>
            <a:srgbClr val="1A7A4A"/>
          </a:solidFill>
          <a:ln w="12700">
            <a:solidFill>
              <a:srgbClr val="1A7A4A"/>
            </a:solidFill>
            <a:prstDash val="solid"/>
          </a:ln>
        </p:spPr>
      </p:sp>
      <p:sp>
        <p:nvSpPr>
          <p:cNvPr id="18" name="Shape 14"/>
          <p:cNvSpPr/>
          <p:nvPr/>
        </p:nvSpPr>
        <p:spPr>
          <a:xfrm>
            <a:off x="7757160" y="1152144"/>
            <a:ext cx="329184" cy="329184"/>
          </a:xfrm>
          <a:prstGeom prst="ellipse">
            <a:avLst/>
          </a:prstGeom>
          <a:solidFill>
            <a:srgbClr val="000000"/>
          </a:solidFill>
          <a:ln w="12700">
            <a:solidFill>
              <a:srgbClr val="000000"/>
            </a:solidFill>
            <a:prstDash val="solid"/>
          </a:ln>
        </p:spPr>
      </p:sp>
      <p:pic>
        <p:nvPicPr>
          <p:cNvPr id="19" name="Image 2" descr="preencoded.png">    </p:cNvPr>
          <p:cNvPicPr>
            <a:picLocks noChangeAspect="1"/>
          </p:cNvPicPr>
          <p:nvPr/>
        </p:nvPicPr>
        <p:blipFill>
          <a:blip r:embed="rId3"/>
          <a:stretch>
            <a:fillRect/>
          </a:stretch>
        </p:blipFill>
        <p:spPr>
          <a:xfrm>
            <a:off x="7812024" y="1207008"/>
            <a:ext cx="219456" cy="219456"/>
          </a:xfrm>
          <a:prstGeom prst="rect">
            <a:avLst/>
          </a:prstGeom>
        </p:spPr>
      </p:pic>
      <p:sp>
        <p:nvSpPr>
          <p:cNvPr id="20" name="Text 15"/>
          <p:cNvSpPr/>
          <p:nvPr/>
        </p:nvSpPr>
        <p:spPr>
          <a:xfrm>
            <a:off x="7385304" y="1197864"/>
            <a:ext cx="144780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AE</a:t>
            </a:r>
            <a:endParaRPr lang="en-US" sz="1400" dirty="0"/>
          </a:p>
        </p:txBody>
      </p:sp>
      <p:sp>
        <p:nvSpPr>
          <p:cNvPr id="21" name="Shape 16"/>
          <p:cNvSpPr/>
          <p:nvPr/>
        </p:nvSpPr>
        <p:spPr>
          <a:xfrm>
            <a:off x="228600" y="1536192"/>
            <a:ext cx="2834640" cy="466344"/>
          </a:xfrm>
          <a:prstGeom prst="rect">
            <a:avLst/>
          </a:prstGeom>
          <a:solidFill>
            <a:srgbClr val="FFFFFF"/>
          </a:solidFill>
          <a:ln w="12700">
            <a:solidFill>
              <a:srgbClr val="E0E8F0"/>
            </a:solidFill>
            <a:prstDash val="solid"/>
          </a:ln>
        </p:spPr>
      </p:sp>
      <p:sp>
        <p:nvSpPr>
          <p:cNvPr id="22" name="Shape 17"/>
          <p:cNvSpPr/>
          <p:nvPr/>
        </p:nvSpPr>
        <p:spPr>
          <a:xfrm>
            <a:off x="228600" y="1536192"/>
            <a:ext cx="54864" cy="466344"/>
          </a:xfrm>
          <a:prstGeom prst="rect">
            <a:avLst/>
          </a:prstGeom>
          <a:solidFill>
            <a:srgbClr val="C0392B"/>
          </a:solidFill>
          <a:ln w="12700">
            <a:solidFill>
              <a:srgbClr val="C0392B"/>
            </a:solidFill>
            <a:prstDash val="solid"/>
          </a:ln>
        </p:spPr>
      </p:sp>
      <p:sp>
        <p:nvSpPr>
          <p:cNvPr id="23" name="Text 18"/>
          <p:cNvSpPr/>
          <p:nvPr/>
        </p:nvSpPr>
        <p:spPr>
          <a:xfrm>
            <a:off x="347472" y="1572768"/>
            <a:ext cx="2670048" cy="393192"/>
          </a:xfrm>
          <a:prstGeom prst="rect">
            <a:avLst/>
          </a:prstGeom>
          <a:noFill/>
          <a:ln/>
        </p:spPr>
        <p:txBody>
          <a:bodyPr wrap="square" rtlCol="0" anchor="ctr"/>
          <a:lstStyle/>
          <a:p>
            <a:pPr indent="0" marL="0">
              <a:buNone/>
            </a:pPr>
            <a:r>
              <a:rPr lang="en-US" sz="950" dirty="0">
                <a:solidFill>
                  <a:srgbClr val="1A2B3C"/>
                </a:solidFill>
                <a:latin typeface="Calibri" pitchFamily="34" charset="0"/>
                <a:ea typeface="Calibri" pitchFamily="34" charset="-122"/>
                <a:cs typeface="Calibri" pitchFamily="34" charset="-120"/>
              </a:rPr>
              <a:t>Demo strategy &amp; tool selection</a:t>
            </a:r>
            <a:endParaRPr lang="en-US" sz="950" dirty="0"/>
          </a:p>
        </p:txBody>
      </p:sp>
      <p:sp>
        <p:nvSpPr>
          <p:cNvPr id="24" name="Shape 19"/>
          <p:cNvSpPr/>
          <p:nvPr/>
        </p:nvSpPr>
        <p:spPr>
          <a:xfrm>
            <a:off x="3063240" y="1536192"/>
            <a:ext cx="1950720" cy="466344"/>
          </a:xfrm>
          <a:prstGeom prst="rect">
            <a:avLst/>
          </a:prstGeom>
          <a:solidFill>
            <a:srgbClr val="FEF0EE"/>
          </a:solidFill>
          <a:ln w="12700">
            <a:solidFill>
              <a:srgbClr val="E0E8F0"/>
            </a:solidFill>
            <a:prstDash val="solid"/>
          </a:ln>
        </p:spPr>
      </p:sp>
      <p:sp>
        <p:nvSpPr>
          <p:cNvPr id="25" name="Text 20"/>
          <p:cNvSpPr/>
          <p:nvPr/>
        </p:nvSpPr>
        <p:spPr>
          <a:xfrm>
            <a:off x="3108960" y="1572768"/>
            <a:ext cx="1859280" cy="393192"/>
          </a:xfrm>
          <a:prstGeom prst="rect">
            <a:avLst/>
          </a:prstGeom>
          <a:noFill/>
          <a:ln/>
        </p:spPr>
        <p:txBody>
          <a:bodyPr wrap="square" rtlCol="0" anchor="ctr"/>
          <a:lstStyle/>
          <a:p>
            <a:pPr algn="ctr" indent="0" marL="0">
              <a:buNone/>
            </a:pPr>
            <a:r>
              <a:rPr lang="en-US" sz="1000" b="1" dirty="0">
                <a:solidFill>
                  <a:srgbClr val="C0392B"/>
                </a:solidFill>
                <a:latin typeface="Calibri" pitchFamily="34" charset="0"/>
                <a:ea typeface="Calibri" pitchFamily="34" charset="-122"/>
                <a:cs typeface="Calibri" pitchFamily="34" charset="-120"/>
              </a:rPr>
              <a:t>Owns</a:t>
            </a:r>
            <a:endParaRPr lang="en-US" sz="1000" dirty="0"/>
          </a:p>
        </p:txBody>
      </p:sp>
      <p:sp>
        <p:nvSpPr>
          <p:cNvPr id="26" name="Shape 21"/>
          <p:cNvSpPr/>
          <p:nvPr/>
        </p:nvSpPr>
        <p:spPr>
          <a:xfrm>
            <a:off x="5013960" y="1536192"/>
            <a:ext cx="1950720" cy="466344"/>
          </a:xfrm>
          <a:prstGeom prst="rect">
            <a:avLst/>
          </a:prstGeom>
          <a:solidFill>
            <a:srgbClr val="FFFFFF"/>
          </a:solidFill>
          <a:ln w="12700">
            <a:solidFill>
              <a:srgbClr val="E0E8F0"/>
            </a:solidFill>
            <a:prstDash val="solid"/>
          </a:ln>
        </p:spPr>
      </p:sp>
      <p:sp>
        <p:nvSpPr>
          <p:cNvPr id="27" name="Text 22"/>
          <p:cNvSpPr/>
          <p:nvPr/>
        </p:nvSpPr>
        <p:spPr>
          <a:xfrm>
            <a:off x="5059680" y="1572768"/>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Consults</a:t>
            </a:r>
            <a:endParaRPr lang="en-US" sz="1000" dirty="0"/>
          </a:p>
        </p:txBody>
      </p:sp>
      <p:sp>
        <p:nvSpPr>
          <p:cNvPr id="28" name="Shape 23"/>
          <p:cNvSpPr/>
          <p:nvPr/>
        </p:nvSpPr>
        <p:spPr>
          <a:xfrm>
            <a:off x="6964680" y="1536192"/>
            <a:ext cx="1950720" cy="466344"/>
          </a:xfrm>
          <a:prstGeom prst="rect">
            <a:avLst/>
          </a:prstGeom>
          <a:solidFill>
            <a:srgbClr val="FFFFFF"/>
          </a:solidFill>
          <a:ln w="12700">
            <a:solidFill>
              <a:srgbClr val="E0E8F0"/>
            </a:solidFill>
            <a:prstDash val="solid"/>
          </a:ln>
        </p:spPr>
      </p:sp>
      <p:sp>
        <p:nvSpPr>
          <p:cNvPr id="29" name="Text 24"/>
          <p:cNvSpPr/>
          <p:nvPr/>
        </p:nvSpPr>
        <p:spPr>
          <a:xfrm>
            <a:off x="7010400" y="1572768"/>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Inputs</a:t>
            </a:r>
            <a:endParaRPr lang="en-US" sz="1000" dirty="0"/>
          </a:p>
        </p:txBody>
      </p:sp>
      <p:sp>
        <p:nvSpPr>
          <p:cNvPr id="30" name="Shape 25"/>
          <p:cNvSpPr/>
          <p:nvPr/>
        </p:nvSpPr>
        <p:spPr>
          <a:xfrm>
            <a:off x="228600" y="2002536"/>
            <a:ext cx="2834640" cy="466344"/>
          </a:xfrm>
          <a:prstGeom prst="rect">
            <a:avLst/>
          </a:prstGeom>
          <a:solidFill>
            <a:srgbClr val="F4F7FB"/>
          </a:solidFill>
          <a:ln w="12700">
            <a:solidFill>
              <a:srgbClr val="E0E8F0"/>
            </a:solidFill>
            <a:prstDash val="solid"/>
          </a:ln>
        </p:spPr>
      </p:sp>
      <p:sp>
        <p:nvSpPr>
          <p:cNvPr id="31" name="Shape 26"/>
          <p:cNvSpPr/>
          <p:nvPr/>
        </p:nvSpPr>
        <p:spPr>
          <a:xfrm>
            <a:off x="228600" y="2002536"/>
            <a:ext cx="54864" cy="466344"/>
          </a:xfrm>
          <a:prstGeom prst="rect">
            <a:avLst/>
          </a:prstGeom>
          <a:solidFill>
            <a:srgbClr val="C0392B"/>
          </a:solidFill>
          <a:ln w="12700">
            <a:solidFill>
              <a:srgbClr val="C0392B"/>
            </a:solidFill>
            <a:prstDash val="solid"/>
          </a:ln>
        </p:spPr>
      </p:sp>
      <p:sp>
        <p:nvSpPr>
          <p:cNvPr id="32" name="Text 27"/>
          <p:cNvSpPr/>
          <p:nvPr/>
        </p:nvSpPr>
        <p:spPr>
          <a:xfrm>
            <a:off x="347472" y="2039112"/>
            <a:ext cx="2670048" cy="393192"/>
          </a:xfrm>
          <a:prstGeom prst="rect">
            <a:avLst/>
          </a:prstGeom>
          <a:noFill/>
          <a:ln/>
        </p:spPr>
        <p:txBody>
          <a:bodyPr wrap="square" rtlCol="0" anchor="ctr"/>
          <a:lstStyle/>
          <a:p>
            <a:pPr indent="0" marL="0">
              <a:buNone/>
            </a:pPr>
            <a:r>
              <a:rPr lang="en-US" sz="950" dirty="0">
                <a:solidFill>
                  <a:srgbClr val="1A2B3C"/>
                </a:solidFill>
                <a:latin typeface="Calibri" pitchFamily="34" charset="0"/>
                <a:ea typeface="Calibri" pitchFamily="34" charset="-122"/>
                <a:cs typeface="Calibri" pitchFamily="34" charset="-120"/>
              </a:rPr>
              <a:t>Master environment build</a:t>
            </a:r>
            <a:endParaRPr lang="en-US" sz="950" dirty="0"/>
          </a:p>
        </p:txBody>
      </p:sp>
      <p:sp>
        <p:nvSpPr>
          <p:cNvPr id="33" name="Shape 28"/>
          <p:cNvSpPr/>
          <p:nvPr/>
        </p:nvSpPr>
        <p:spPr>
          <a:xfrm>
            <a:off x="3063240" y="2002536"/>
            <a:ext cx="1950720" cy="466344"/>
          </a:xfrm>
          <a:prstGeom prst="rect">
            <a:avLst/>
          </a:prstGeom>
          <a:solidFill>
            <a:srgbClr val="FEF0EE"/>
          </a:solidFill>
          <a:ln w="12700">
            <a:solidFill>
              <a:srgbClr val="E0E8F0"/>
            </a:solidFill>
            <a:prstDash val="solid"/>
          </a:ln>
        </p:spPr>
      </p:sp>
      <p:sp>
        <p:nvSpPr>
          <p:cNvPr id="34" name="Text 29"/>
          <p:cNvSpPr/>
          <p:nvPr/>
        </p:nvSpPr>
        <p:spPr>
          <a:xfrm>
            <a:off x="3108960" y="2039112"/>
            <a:ext cx="1859280" cy="393192"/>
          </a:xfrm>
          <a:prstGeom prst="rect">
            <a:avLst/>
          </a:prstGeom>
          <a:noFill/>
          <a:ln/>
        </p:spPr>
        <p:txBody>
          <a:bodyPr wrap="square" rtlCol="0" anchor="ctr"/>
          <a:lstStyle/>
          <a:p>
            <a:pPr algn="ctr" indent="0" marL="0">
              <a:buNone/>
            </a:pPr>
            <a:r>
              <a:rPr lang="en-US" sz="1000" b="1" dirty="0">
                <a:solidFill>
                  <a:srgbClr val="C0392B"/>
                </a:solidFill>
                <a:latin typeface="Calibri" pitchFamily="34" charset="0"/>
                <a:ea typeface="Calibri" pitchFamily="34" charset="-122"/>
                <a:cs typeface="Calibri" pitchFamily="34" charset="-120"/>
              </a:rPr>
              <a:t>Leads</a:t>
            </a:r>
            <a:endParaRPr lang="en-US" sz="1000" dirty="0"/>
          </a:p>
        </p:txBody>
      </p:sp>
      <p:sp>
        <p:nvSpPr>
          <p:cNvPr id="35" name="Shape 30"/>
          <p:cNvSpPr/>
          <p:nvPr/>
        </p:nvSpPr>
        <p:spPr>
          <a:xfrm>
            <a:off x="5013960" y="2002536"/>
            <a:ext cx="1950720" cy="466344"/>
          </a:xfrm>
          <a:prstGeom prst="rect">
            <a:avLst/>
          </a:prstGeom>
          <a:solidFill>
            <a:srgbClr val="F4F7FB"/>
          </a:solidFill>
          <a:ln w="12700">
            <a:solidFill>
              <a:srgbClr val="E0E8F0"/>
            </a:solidFill>
            <a:prstDash val="solid"/>
          </a:ln>
        </p:spPr>
      </p:sp>
      <p:sp>
        <p:nvSpPr>
          <p:cNvPr id="36" name="Text 31"/>
          <p:cNvSpPr/>
          <p:nvPr/>
        </p:nvSpPr>
        <p:spPr>
          <a:xfrm>
            <a:off x="5059680" y="2039112"/>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Builds</a:t>
            </a:r>
            <a:endParaRPr lang="en-US" sz="1000" dirty="0"/>
          </a:p>
        </p:txBody>
      </p:sp>
      <p:sp>
        <p:nvSpPr>
          <p:cNvPr id="37" name="Shape 32"/>
          <p:cNvSpPr/>
          <p:nvPr/>
        </p:nvSpPr>
        <p:spPr>
          <a:xfrm>
            <a:off x="6964680" y="2002536"/>
            <a:ext cx="1950720" cy="466344"/>
          </a:xfrm>
          <a:prstGeom prst="rect">
            <a:avLst/>
          </a:prstGeom>
          <a:solidFill>
            <a:srgbClr val="F4F7FB"/>
          </a:solidFill>
          <a:ln w="12700">
            <a:solidFill>
              <a:srgbClr val="E0E8F0"/>
            </a:solidFill>
            <a:prstDash val="solid"/>
          </a:ln>
        </p:spPr>
      </p:sp>
      <p:sp>
        <p:nvSpPr>
          <p:cNvPr id="38" name="Text 33"/>
          <p:cNvSpPr/>
          <p:nvPr/>
        </p:nvSpPr>
        <p:spPr>
          <a:xfrm>
            <a:off x="7010400" y="2039112"/>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Reviews</a:t>
            </a:r>
            <a:endParaRPr lang="en-US" sz="1000" dirty="0"/>
          </a:p>
        </p:txBody>
      </p:sp>
      <p:sp>
        <p:nvSpPr>
          <p:cNvPr id="39" name="Shape 34"/>
          <p:cNvSpPr/>
          <p:nvPr/>
        </p:nvSpPr>
        <p:spPr>
          <a:xfrm>
            <a:off x="228600" y="2468880"/>
            <a:ext cx="2834640" cy="466344"/>
          </a:xfrm>
          <a:prstGeom prst="rect">
            <a:avLst/>
          </a:prstGeom>
          <a:solidFill>
            <a:srgbClr val="FFFFFF"/>
          </a:solidFill>
          <a:ln w="12700">
            <a:solidFill>
              <a:srgbClr val="E0E8F0"/>
            </a:solidFill>
            <a:prstDash val="solid"/>
          </a:ln>
        </p:spPr>
      </p:sp>
      <p:sp>
        <p:nvSpPr>
          <p:cNvPr id="40" name="Shape 35"/>
          <p:cNvSpPr/>
          <p:nvPr/>
        </p:nvSpPr>
        <p:spPr>
          <a:xfrm>
            <a:off x="228600" y="2468880"/>
            <a:ext cx="54864" cy="466344"/>
          </a:xfrm>
          <a:prstGeom prst="rect">
            <a:avLst/>
          </a:prstGeom>
          <a:solidFill>
            <a:srgbClr val="C0392B"/>
          </a:solidFill>
          <a:ln w="12700">
            <a:solidFill>
              <a:srgbClr val="C0392B"/>
            </a:solidFill>
            <a:prstDash val="solid"/>
          </a:ln>
        </p:spPr>
      </p:sp>
      <p:sp>
        <p:nvSpPr>
          <p:cNvPr id="41" name="Text 36"/>
          <p:cNvSpPr/>
          <p:nvPr/>
        </p:nvSpPr>
        <p:spPr>
          <a:xfrm>
            <a:off x="347472" y="2505456"/>
            <a:ext cx="2670048" cy="393192"/>
          </a:xfrm>
          <a:prstGeom prst="rect">
            <a:avLst/>
          </a:prstGeom>
          <a:noFill/>
          <a:ln/>
        </p:spPr>
        <p:txBody>
          <a:bodyPr wrap="square" rtlCol="0" anchor="ctr"/>
          <a:lstStyle/>
          <a:p>
            <a:pPr indent="0" marL="0">
              <a:buNone/>
            </a:pPr>
            <a:r>
              <a:rPr lang="en-US" sz="950" dirty="0">
                <a:solidFill>
                  <a:srgbClr val="1A2B3C"/>
                </a:solidFill>
                <a:latin typeface="Calibri" pitchFamily="34" charset="0"/>
                <a:ea typeface="Calibri" pitchFamily="34" charset="-122"/>
                <a:cs typeface="Calibri" pitchFamily="34" charset="-120"/>
              </a:rPr>
              <a:t>Persona &amp; use-case narrative</a:t>
            </a:r>
            <a:endParaRPr lang="en-US" sz="950" dirty="0"/>
          </a:p>
        </p:txBody>
      </p:sp>
      <p:sp>
        <p:nvSpPr>
          <p:cNvPr id="42" name="Shape 37"/>
          <p:cNvSpPr/>
          <p:nvPr/>
        </p:nvSpPr>
        <p:spPr>
          <a:xfrm>
            <a:off x="3063240" y="2468880"/>
            <a:ext cx="1950720" cy="466344"/>
          </a:xfrm>
          <a:prstGeom prst="rect">
            <a:avLst/>
          </a:prstGeom>
          <a:solidFill>
            <a:srgbClr val="FEF0EE"/>
          </a:solidFill>
          <a:ln w="12700">
            <a:solidFill>
              <a:srgbClr val="E0E8F0"/>
            </a:solidFill>
            <a:prstDash val="solid"/>
          </a:ln>
        </p:spPr>
      </p:sp>
      <p:sp>
        <p:nvSpPr>
          <p:cNvPr id="43" name="Text 38"/>
          <p:cNvSpPr/>
          <p:nvPr/>
        </p:nvSpPr>
        <p:spPr>
          <a:xfrm>
            <a:off x="3108960" y="2505456"/>
            <a:ext cx="1859280" cy="393192"/>
          </a:xfrm>
          <a:prstGeom prst="rect">
            <a:avLst/>
          </a:prstGeom>
          <a:noFill/>
          <a:ln/>
        </p:spPr>
        <p:txBody>
          <a:bodyPr wrap="square" rtlCol="0" anchor="ctr"/>
          <a:lstStyle/>
          <a:p>
            <a:pPr algn="ctr" indent="0" marL="0">
              <a:buNone/>
            </a:pPr>
            <a:r>
              <a:rPr lang="en-US" sz="1000" b="1" dirty="0">
                <a:solidFill>
                  <a:srgbClr val="C0392B"/>
                </a:solidFill>
                <a:latin typeface="Calibri" pitchFamily="34" charset="0"/>
                <a:ea typeface="Calibri" pitchFamily="34" charset="-122"/>
                <a:cs typeface="Calibri" pitchFamily="34" charset="-120"/>
              </a:rPr>
              <a:t>Owns</a:t>
            </a:r>
            <a:endParaRPr lang="en-US" sz="1000" dirty="0"/>
          </a:p>
        </p:txBody>
      </p:sp>
      <p:sp>
        <p:nvSpPr>
          <p:cNvPr id="44" name="Shape 39"/>
          <p:cNvSpPr/>
          <p:nvPr/>
        </p:nvSpPr>
        <p:spPr>
          <a:xfrm>
            <a:off x="5013960" y="2468880"/>
            <a:ext cx="1950720" cy="466344"/>
          </a:xfrm>
          <a:prstGeom prst="rect">
            <a:avLst/>
          </a:prstGeom>
          <a:solidFill>
            <a:srgbClr val="FFFFFF"/>
          </a:solidFill>
          <a:ln w="12700">
            <a:solidFill>
              <a:srgbClr val="E0E8F0"/>
            </a:solidFill>
            <a:prstDash val="solid"/>
          </a:ln>
        </p:spPr>
      </p:sp>
      <p:sp>
        <p:nvSpPr>
          <p:cNvPr id="45" name="Text 40"/>
          <p:cNvSpPr/>
          <p:nvPr/>
        </p:nvSpPr>
        <p:spPr>
          <a:xfrm>
            <a:off x="5059680" y="2505456"/>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Supports</a:t>
            </a:r>
            <a:endParaRPr lang="en-US" sz="1000" dirty="0"/>
          </a:p>
        </p:txBody>
      </p:sp>
      <p:sp>
        <p:nvSpPr>
          <p:cNvPr id="46" name="Shape 41"/>
          <p:cNvSpPr/>
          <p:nvPr/>
        </p:nvSpPr>
        <p:spPr>
          <a:xfrm>
            <a:off x="6964680" y="2468880"/>
            <a:ext cx="1950720" cy="466344"/>
          </a:xfrm>
          <a:prstGeom prst="rect">
            <a:avLst/>
          </a:prstGeom>
          <a:solidFill>
            <a:srgbClr val="FFFFFF"/>
          </a:solidFill>
          <a:ln w="12700">
            <a:solidFill>
              <a:srgbClr val="E0E8F0"/>
            </a:solidFill>
            <a:prstDash val="solid"/>
          </a:ln>
        </p:spPr>
      </p:sp>
      <p:sp>
        <p:nvSpPr>
          <p:cNvPr id="47" name="Text 42"/>
          <p:cNvSpPr/>
          <p:nvPr/>
        </p:nvSpPr>
        <p:spPr>
          <a:xfrm>
            <a:off x="7010400" y="2505456"/>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Inputs</a:t>
            </a:r>
            <a:endParaRPr lang="en-US" sz="1000" dirty="0"/>
          </a:p>
        </p:txBody>
      </p:sp>
      <p:sp>
        <p:nvSpPr>
          <p:cNvPr id="48" name="Shape 43"/>
          <p:cNvSpPr/>
          <p:nvPr/>
        </p:nvSpPr>
        <p:spPr>
          <a:xfrm>
            <a:off x="228600" y="2935224"/>
            <a:ext cx="2834640" cy="466344"/>
          </a:xfrm>
          <a:prstGeom prst="rect">
            <a:avLst/>
          </a:prstGeom>
          <a:solidFill>
            <a:srgbClr val="F4F7FB"/>
          </a:solidFill>
          <a:ln w="12700">
            <a:solidFill>
              <a:srgbClr val="E0E8F0"/>
            </a:solidFill>
            <a:prstDash val="solid"/>
          </a:ln>
        </p:spPr>
      </p:sp>
      <p:sp>
        <p:nvSpPr>
          <p:cNvPr id="49" name="Shape 44"/>
          <p:cNvSpPr/>
          <p:nvPr/>
        </p:nvSpPr>
        <p:spPr>
          <a:xfrm>
            <a:off x="228600" y="2935224"/>
            <a:ext cx="54864" cy="466344"/>
          </a:xfrm>
          <a:prstGeom prst="rect">
            <a:avLst/>
          </a:prstGeom>
          <a:solidFill>
            <a:srgbClr val="C0392B"/>
          </a:solidFill>
          <a:ln w="12700">
            <a:solidFill>
              <a:srgbClr val="C0392B"/>
            </a:solidFill>
            <a:prstDash val="solid"/>
          </a:ln>
        </p:spPr>
      </p:sp>
      <p:sp>
        <p:nvSpPr>
          <p:cNvPr id="50" name="Text 45"/>
          <p:cNvSpPr/>
          <p:nvPr/>
        </p:nvSpPr>
        <p:spPr>
          <a:xfrm>
            <a:off x="347472" y="2971800"/>
            <a:ext cx="2670048" cy="393192"/>
          </a:xfrm>
          <a:prstGeom prst="rect">
            <a:avLst/>
          </a:prstGeom>
          <a:noFill/>
          <a:ln/>
        </p:spPr>
        <p:txBody>
          <a:bodyPr wrap="square" rtlCol="0" anchor="ctr"/>
          <a:lstStyle/>
          <a:p>
            <a:pPr indent="0" marL="0">
              <a:buNone/>
            </a:pPr>
            <a:r>
              <a:rPr lang="en-US" sz="950" dirty="0">
                <a:solidFill>
                  <a:srgbClr val="1A2B3C"/>
                </a:solidFill>
                <a:latin typeface="Calibri" pitchFamily="34" charset="0"/>
                <a:ea typeface="Calibri" pitchFamily="34" charset="-122"/>
                <a:cs typeface="Calibri" pitchFamily="34" charset="-120"/>
              </a:rPr>
              <a:t>Talk track &amp; objection handles</a:t>
            </a:r>
            <a:endParaRPr lang="en-US" sz="950" dirty="0"/>
          </a:p>
        </p:txBody>
      </p:sp>
      <p:sp>
        <p:nvSpPr>
          <p:cNvPr id="51" name="Shape 46"/>
          <p:cNvSpPr/>
          <p:nvPr/>
        </p:nvSpPr>
        <p:spPr>
          <a:xfrm>
            <a:off x="3063240" y="2935224"/>
            <a:ext cx="1950720" cy="466344"/>
          </a:xfrm>
          <a:prstGeom prst="rect">
            <a:avLst/>
          </a:prstGeom>
          <a:solidFill>
            <a:srgbClr val="FEF0EE"/>
          </a:solidFill>
          <a:ln w="12700">
            <a:solidFill>
              <a:srgbClr val="E0E8F0"/>
            </a:solidFill>
            <a:prstDash val="solid"/>
          </a:ln>
        </p:spPr>
      </p:sp>
      <p:sp>
        <p:nvSpPr>
          <p:cNvPr id="52" name="Text 47"/>
          <p:cNvSpPr/>
          <p:nvPr/>
        </p:nvSpPr>
        <p:spPr>
          <a:xfrm>
            <a:off x="3108960" y="2971800"/>
            <a:ext cx="1859280" cy="393192"/>
          </a:xfrm>
          <a:prstGeom prst="rect">
            <a:avLst/>
          </a:prstGeom>
          <a:noFill/>
          <a:ln/>
        </p:spPr>
        <p:txBody>
          <a:bodyPr wrap="square" rtlCol="0" anchor="ctr"/>
          <a:lstStyle/>
          <a:p>
            <a:pPr algn="ctr" indent="0" marL="0">
              <a:buNone/>
            </a:pPr>
            <a:r>
              <a:rPr lang="en-US" sz="1000" b="1" dirty="0">
                <a:solidFill>
                  <a:srgbClr val="C0392B"/>
                </a:solidFill>
                <a:latin typeface="Calibri" pitchFamily="34" charset="0"/>
                <a:ea typeface="Calibri" pitchFamily="34" charset="-122"/>
                <a:cs typeface="Calibri" pitchFamily="34" charset="-120"/>
              </a:rPr>
              <a:t>Owns</a:t>
            </a:r>
            <a:endParaRPr lang="en-US" sz="1000" dirty="0"/>
          </a:p>
        </p:txBody>
      </p:sp>
      <p:sp>
        <p:nvSpPr>
          <p:cNvPr id="53" name="Shape 48"/>
          <p:cNvSpPr/>
          <p:nvPr/>
        </p:nvSpPr>
        <p:spPr>
          <a:xfrm>
            <a:off x="5013960" y="2935224"/>
            <a:ext cx="1950720" cy="466344"/>
          </a:xfrm>
          <a:prstGeom prst="rect">
            <a:avLst/>
          </a:prstGeom>
          <a:solidFill>
            <a:srgbClr val="F4F7FB"/>
          </a:solidFill>
          <a:ln w="12700">
            <a:solidFill>
              <a:srgbClr val="E0E8F0"/>
            </a:solidFill>
            <a:prstDash val="solid"/>
          </a:ln>
        </p:spPr>
      </p:sp>
      <p:sp>
        <p:nvSpPr>
          <p:cNvPr id="54" name="Text 49"/>
          <p:cNvSpPr/>
          <p:nvPr/>
        </p:nvSpPr>
        <p:spPr>
          <a:xfrm>
            <a:off x="5059680" y="2971800"/>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Supports</a:t>
            </a:r>
            <a:endParaRPr lang="en-US" sz="1000" dirty="0"/>
          </a:p>
        </p:txBody>
      </p:sp>
      <p:sp>
        <p:nvSpPr>
          <p:cNvPr id="55" name="Shape 50"/>
          <p:cNvSpPr/>
          <p:nvPr/>
        </p:nvSpPr>
        <p:spPr>
          <a:xfrm>
            <a:off x="6964680" y="2935224"/>
            <a:ext cx="1950720" cy="466344"/>
          </a:xfrm>
          <a:prstGeom prst="rect">
            <a:avLst/>
          </a:prstGeom>
          <a:solidFill>
            <a:srgbClr val="F4F7FB"/>
          </a:solidFill>
          <a:ln w="12700">
            <a:solidFill>
              <a:srgbClr val="E0E8F0"/>
            </a:solidFill>
            <a:prstDash val="solid"/>
          </a:ln>
        </p:spPr>
      </p:sp>
      <p:sp>
        <p:nvSpPr>
          <p:cNvPr id="56" name="Text 51"/>
          <p:cNvSpPr/>
          <p:nvPr/>
        </p:nvSpPr>
        <p:spPr>
          <a:xfrm>
            <a:off x="7010400" y="2971800"/>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Co-owns</a:t>
            </a:r>
            <a:endParaRPr lang="en-US" sz="1000" dirty="0"/>
          </a:p>
        </p:txBody>
      </p:sp>
      <p:sp>
        <p:nvSpPr>
          <p:cNvPr id="57" name="Shape 52"/>
          <p:cNvSpPr/>
          <p:nvPr/>
        </p:nvSpPr>
        <p:spPr>
          <a:xfrm>
            <a:off x="228600" y="3401568"/>
            <a:ext cx="2834640" cy="466344"/>
          </a:xfrm>
          <a:prstGeom prst="rect">
            <a:avLst/>
          </a:prstGeom>
          <a:solidFill>
            <a:srgbClr val="FFFFFF"/>
          </a:solidFill>
          <a:ln w="12700">
            <a:solidFill>
              <a:srgbClr val="E0E8F0"/>
            </a:solidFill>
            <a:prstDash val="solid"/>
          </a:ln>
        </p:spPr>
      </p:sp>
      <p:sp>
        <p:nvSpPr>
          <p:cNvPr id="58" name="Shape 53"/>
          <p:cNvSpPr/>
          <p:nvPr/>
        </p:nvSpPr>
        <p:spPr>
          <a:xfrm>
            <a:off x="228600" y="3401568"/>
            <a:ext cx="54864" cy="466344"/>
          </a:xfrm>
          <a:prstGeom prst="rect">
            <a:avLst/>
          </a:prstGeom>
          <a:solidFill>
            <a:srgbClr val="C0392B"/>
          </a:solidFill>
          <a:ln w="12700">
            <a:solidFill>
              <a:srgbClr val="C0392B"/>
            </a:solidFill>
            <a:prstDash val="solid"/>
          </a:ln>
        </p:spPr>
      </p:sp>
      <p:sp>
        <p:nvSpPr>
          <p:cNvPr id="59" name="Text 54"/>
          <p:cNvSpPr/>
          <p:nvPr/>
        </p:nvSpPr>
        <p:spPr>
          <a:xfrm>
            <a:off x="347472" y="3438144"/>
            <a:ext cx="2670048" cy="393192"/>
          </a:xfrm>
          <a:prstGeom prst="rect">
            <a:avLst/>
          </a:prstGeom>
          <a:noFill/>
          <a:ln/>
        </p:spPr>
        <p:txBody>
          <a:bodyPr wrap="square" rtlCol="0" anchor="ctr"/>
          <a:lstStyle/>
          <a:p>
            <a:pPr indent="0" marL="0">
              <a:buNone/>
            </a:pPr>
            <a:r>
              <a:rPr lang="en-US" sz="950" dirty="0">
                <a:solidFill>
                  <a:srgbClr val="1A2B3C"/>
                </a:solidFill>
                <a:latin typeface="Calibri" pitchFamily="34" charset="0"/>
                <a:ea typeface="Calibri" pitchFamily="34" charset="-122"/>
                <a:cs typeface="Calibri" pitchFamily="34" charset="-120"/>
              </a:rPr>
              <a:t>Deal personalization</a:t>
            </a:r>
            <a:endParaRPr lang="en-US" sz="950" dirty="0"/>
          </a:p>
        </p:txBody>
      </p:sp>
      <p:sp>
        <p:nvSpPr>
          <p:cNvPr id="60" name="Shape 55"/>
          <p:cNvSpPr/>
          <p:nvPr/>
        </p:nvSpPr>
        <p:spPr>
          <a:xfrm>
            <a:off x="3063240" y="3401568"/>
            <a:ext cx="1950720" cy="466344"/>
          </a:xfrm>
          <a:prstGeom prst="rect">
            <a:avLst/>
          </a:prstGeom>
          <a:solidFill>
            <a:srgbClr val="FFFFFF"/>
          </a:solidFill>
          <a:ln w="12700">
            <a:solidFill>
              <a:srgbClr val="E0E8F0"/>
            </a:solidFill>
            <a:prstDash val="solid"/>
          </a:ln>
        </p:spPr>
      </p:sp>
      <p:sp>
        <p:nvSpPr>
          <p:cNvPr id="61" name="Text 56"/>
          <p:cNvSpPr/>
          <p:nvPr/>
        </p:nvSpPr>
        <p:spPr>
          <a:xfrm>
            <a:off x="3108960" y="3438144"/>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Template</a:t>
            </a:r>
            <a:endParaRPr lang="en-US" sz="1000" dirty="0"/>
          </a:p>
        </p:txBody>
      </p:sp>
      <p:sp>
        <p:nvSpPr>
          <p:cNvPr id="62" name="Shape 57"/>
          <p:cNvSpPr/>
          <p:nvPr/>
        </p:nvSpPr>
        <p:spPr>
          <a:xfrm>
            <a:off x="5013960" y="3401568"/>
            <a:ext cx="1950720" cy="466344"/>
          </a:xfrm>
          <a:prstGeom prst="rect">
            <a:avLst/>
          </a:prstGeom>
          <a:solidFill>
            <a:srgbClr val="FFFFFF"/>
          </a:solidFill>
          <a:ln w="12700">
            <a:solidFill>
              <a:srgbClr val="E0E8F0"/>
            </a:solidFill>
            <a:prstDash val="solid"/>
          </a:ln>
        </p:spPr>
      </p:sp>
      <p:sp>
        <p:nvSpPr>
          <p:cNvPr id="63" name="Text 58"/>
          <p:cNvSpPr/>
          <p:nvPr/>
        </p:nvSpPr>
        <p:spPr>
          <a:xfrm>
            <a:off x="5059680" y="3438144"/>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Executes</a:t>
            </a:r>
            <a:endParaRPr lang="en-US" sz="1000" dirty="0"/>
          </a:p>
        </p:txBody>
      </p:sp>
      <p:sp>
        <p:nvSpPr>
          <p:cNvPr id="64" name="Shape 59"/>
          <p:cNvSpPr/>
          <p:nvPr/>
        </p:nvSpPr>
        <p:spPr>
          <a:xfrm>
            <a:off x="6964680" y="3401568"/>
            <a:ext cx="1950720" cy="466344"/>
          </a:xfrm>
          <a:prstGeom prst="rect">
            <a:avLst/>
          </a:prstGeom>
          <a:solidFill>
            <a:srgbClr val="FFFFFF"/>
          </a:solidFill>
          <a:ln w="12700">
            <a:solidFill>
              <a:srgbClr val="E0E8F0"/>
            </a:solidFill>
            <a:prstDash val="solid"/>
          </a:ln>
        </p:spPr>
      </p:sp>
      <p:sp>
        <p:nvSpPr>
          <p:cNvPr id="65" name="Text 60"/>
          <p:cNvSpPr/>
          <p:nvPr/>
        </p:nvSpPr>
        <p:spPr>
          <a:xfrm>
            <a:off x="7010400" y="3438144"/>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Directs</a:t>
            </a:r>
            <a:endParaRPr lang="en-US" sz="1000" dirty="0"/>
          </a:p>
        </p:txBody>
      </p:sp>
      <p:sp>
        <p:nvSpPr>
          <p:cNvPr id="66" name="Shape 61"/>
          <p:cNvSpPr/>
          <p:nvPr/>
        </p:nvSpPr>
        <p:spPr>
          <a:xfrm>
            <a:off x="228600" y="3867912"/>
            <a:ext cx="2834640" cy="466344"/>
          </a:xfrm>
          <a:prstGeom prst="rect">
            <a:avLst/>
          </a:prstGeom>
          <a:solidFill>
            <a:srgbClr val="F4F7FB"/>
          </a:solidFill>
          <a:ln w="12700">
            <a:solidFill>
              <a:srgbClr val="E0E8F0"/>
            </a:solidFill>
            <a:prstDash val="solid"/>
          </a:ln>
        </p:spPr>
      </p:sp>
      <p:sp>
        <p:nvSpPr>
          <p:cNvPr id="67" name="Shape 62"/>
          <p:cNvSpPr/>
          <p:nvPr/>
        </p:nvSpPr>
        <p:spPr>
          <a:xfrm>
            <a:off x="228600" y="3867912"/>
            <a:ext cx="54864" cy="466344"/>
          </a:xfrm>
          <a:prstGeom prst="rect">
            <a:avLst/>
          </a:prstGeom>
          <a:solidFill>
            <a:srgbClr val="C0392B"/>
          </a:solidFill>
          <a:ln w="12700">
            <a:solidFill>
              <a:srgbClr val="C0392B"/>
            </a:solidFill>
            <a:prstDash val="solid"/>
          </a:ln>
        </p:spPr>
      </p:sp>
      <p:sp>
        <p:nvSpPr>
          <p:cNvPr id="68" name="Text 63"/>
          <p:cNvSpPr/>
          <p:nvPr/>
        </p:nvSpPr>
        <p:spPr>
          <a:xfrm>
            <a:off x="347472" y="3904488"/>
            <a:ext cx="2670048" cy="393192"/>
          </a:xfrm>
          <a:prstGeom prst="rect">
            <a:avLst/>
          </a:prstGeom>
          <a:noFill/>
          <a:ln/>
        </p:spPr>
        <p:txBody>
          <a:bodyPr wrap="square" rtlCol="0" anchor="ctr"/>
          <a:lstStyle/>
          <a:p>
            <a:pPr indent="0" marL="0">
              <a:buNone/>
            </a:pPr>
            <a:r>
              <a:rPr lang="en-US" sz="950" dirty="0">
                <a:solidFill>
                  <a:srgbClr val="1A2B3C"/>
                </a:solidFill>
                <a:latin typeface="Calibri" pitchFamily="34" charset="0"/>
                <a:ea typeface="Calibri" pitchFamily="34" charset="-122"/>
                <a:cs typeface="Calibri" pitchFamily="34" charset="-120"/>
              </a:rPr>
              <a:t>Live demo delivery</a:t>
            </a:r>
            <a:endParaRPr lang="en-US" sz="950" dirty="0"/>
          </a:p>
        </p:txBody>
      </p:sp>
      <p:sp>
        <p:nvSpPr>
          <p:cNvPr id="69" name="Shape 64"/>
          <p:cNvSpPr/>
          <p:nvPr/>
        </p:nvSpPr>
        <p:spPr>
          <a:xfrm>
            <a:off x="3063240" y="3867912"/>
            <a:ext cx="1950720" cy="466344"/>
          </a:xfrm>
          <a:prstGeom prst="rect">
            <a:avLst/>
          </a:prstGeom>
          <a:solidFill>
            <a:srgbClr val="F4F7FB"/>
          </a:solidFill>
          <a:ln w="12700">
            <a:solidFill>
              <a:srgbClr val="E0E8F0"/>
            </a:solidFill>
            <a:prstDash val="solid"/>
          </a:ln>
        </p:spPr>
      </p:sp>
      <p:sp>
        <p:nvSpPr>
          <p:cNvPr id="70" name="Text 65"/>
          <p:cNvSpPr/>
          <p:nvPr/>
        </p:nvSpPr>
        <p:spPr>
          <a:xfrm>
            <a:off x="3108960" y="3904488"/>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Trains</a:t>
            </a:r>
            <a:endParaRPr lang="en-US" sz="1000" dirty="0"/>
          </a:p>
        </p:txBody>
      </p:sp>
      <p:sp>
        <p:nvSpPr>
          <p:cNvPr id="71" name="Shape 66"/>
          <p:cNvSpPr/>
          <p:nvPr/>
        </p:nvSpPr>
        <p:spPr>
          <a:xfrm>
            <a:off x="5013960" y="3867912"/>
            <a:ext cx="1950720" cy="466344"/>
          </a:xfrm>
          <a:prstGeom prst="rect">
            <a:avLst/>
          </a:prstGeom>
          <a:solidFill>
            <a:srgbClr val="EEF3FA"/>
          </a:solidFill>
          <a:ln w="12700">
            <a:solidFill>
              <a:srgbClr val="E0E8F0"/>
            </a:solidFill>
            <a:prstDash val="solid"/>
          </a:ln>
        </p:spPr>
      </p:sp>
      <p:sp>
        <p:nvSpPr>
          <p:cNvPr id="72" name="Text 67"/>
          <p:cNvSpPr/>
          <p:nvPr/>
        </p:nvSpPr>
        <p:spPr>
          <a:xfrm>
            <a:off x="5059680" y="3904488"/>
            <a:ext cx="1859280" cy="393192"/>
          </a:xfrm>
          <a:prstGeom prst="rect">
            <a:avLst/>
          </a:prstGeom>
          <a:noFill/>
          <a:ln/>
        </p:spPr>
        <p:txBody>
          <a:bodyPr wrap="square" rtlCol="0" anchor="ctr"/>
          <a:lstStyle/>
          <a:p>
            <a:pPr algn="ctr" indent="0" marL="0">
              <a:buNone/>
            </a:pPr>
            <a:r>
              <a:rPr lang="en-US" sz="1000" b="1" dirty="0">
                <a:solidFill>
                  <a:srgbClr val="1A4A8A"/>
                </a:solidFill>
                <a:latin typeface="Calibri" pitchFamily="34" charset="0"/>
                <a:ea typeface="Calibri" pitchFamily="34" charset="-122"/>
                <a:cs typeface="Calibri" pitchFamily="34" charset="-120"/>
              </a:rPr>
              <a:t>Delivers</a:t>
            </a:r>
            <a:endParaRPr lang="en-US" sz="1000" dirty="0"/>
          </a:p>
        </p:txBody>
      </p:sp>
      <p:sp>
        <p:nvSpPr>
          <p:cNvPr id="73" name="Shape 68"/>
          <p:cNvSpPr/>
          <p:nvPr/>
        </p:nvSpPr>
        <p:spPr>
          <a:xfrm>
            <a:off x="6964680" y="3867912"/>
            <a:ext cx="1950720" cy="466344"/>
          </a:xfrm>
          <a:prstGeom prst="rect">
            <a:avLst/>
          </a:prstGeom>
          <a:solidFill>
            <a:srgbClr val="EAF5EC"/>
          </a:solidFill>
          <a:ln w="12700">
            <a:solidFill>
              <a:srgbClr val="E0E8F0"/>
            </a:solidFill>
            <a:prstDash val="solid"/>
          </a:ln>
        </p:spPr>
      </p:sp>
      <p:sp>
        <p:nvSpPr>
          <p:cNvPr id="74" name="Text 69"/>
          <p:cNvSpPr/>
          <p:nvPr/>
        </p:nvSpPr>
        <p:spPr>
          <a:xfrm>
            <a:off x="7010400" y="3904488"/>
            <a:ext cx="1859280" cy="393192"/>
          </a:xfrm>
          <a:prstGeom prst="rect">
            <a:avLst/>
          </a:prstGeom>
          <a:noFill/>
          <a:ln/>
        </p:spPr>
        <p:txBody>
          <a:bodyPr wrap="square" rtlCol="0" anchor="ctr"/>
          <a:lstStyle/>
          <a:p>
            <a:pPr algn="ctr" indent="0" marL="0">
              <a:buNone/>
            </a:pPr>
            <a:r>
              <a:rPr lang="en-US" sz="1000" b="1" dirty="0">
                <a:solidFill>
                  <a:srgbClr val="1A7A4A"/>
                </a:solidFill>
                <a:latin typeface="Calibri" pitchFamily="34" charset="0"/>
                <a:ea typeface="Calibri" pitchFamily="34" charset="-122"/>
                <a:cs typeface="Calibri" pitchFamily="34" charset="-120"/>
              </a:rPr>
              <a:t>Leads</a:t>
            </a:r>
            <a:endParaRPr lang="en-US" sz="1000" dirty="0"/>
          </a:p>
        </p:txBody>
      </p:sp>
      <p:sp>
        <p:nvSpPr>
          <p:cNvPr id="75" name="Shape 70"/>
          <p:cNvSpPr/>
          <p:nvPr/>
        </p:nvSpPr>
        <p:spPr>
          <a:xfrm>
            <a:off x="228600" y="4334256"/>
            <a:ext cx="2834640" cy="466344"/>
          </a:xfrm>
          <a:prstGeom prst="rect">
            <a:avLst/>
          </a:prstGeom>
          <a:solidFill>
            <a:srgbClr val="FFFFFF"/>
          </a:solidFill>
          <a:ln w="12700">
            <a:solidFill>
              <a:srgbClr val="E0E8F0"/>
            </a:solidFill>
            <a:prstDash val="solid"/>
          </a:ln>
        </p:spPr>
      </p:sp>
      <p:sp>
        <p:nvSpPr>
          <p:cNvPr id="76" name="Shape 71"/>
          <p:cNvSpPr/>
          <p:nvPr/>
        </p:nvSpPr>
        <p:spPr>
          <a:xfrm>
            <a:off x="228600" y="4334256"/>
            <a:ext cx="54864" cy="466344"/>
          </a:xfrm>
          <a:prstGeom prst="rect">
            <a:avLst/>
          </a:prstGeom>
          <a:solidFill>
            <a:srgbClr val="C0392B"/>
          </a:solidFill>
          <a:ln w="12700">
            <a:solidFill>
              <a:srgbClr val="C0392B"/>
            </a:solidFill>
            <a:prstDash val="solid"/>
          </a:ln>
        </p:spPr>
      </p:sp>
      <p:sp>
        <p:nvSpPr>
          <p:cNvPr id="77" name="Text 72"/>
          <p:cNvSpPr/>
          <p:nvPr/>
        </p:nvSpPr>
        <p:spPr>
          <a:xfrm>
            <a:off x="347472" y="4370832"/>
            <a:ext cx="2670048" cy="393192"/>
          </a:xfrm>
          <a:prstGeom prst="rect">
            <a:avLst/>
          </a:prstGeom>
          <a:noFill/>
          <a:ln/>
        </p:spPr>
        <p:txBody>
          <a:bodyPr wrap="square" rtlCol="0" anchor="ctr"/>
          <a:lstStyle/>
          <a:p>
            <a:pPr indent="0" marL="0">
              <a:buNone/>
            </a:pPr>
            <a:r>
              <a:rPr lang="en-US" sz="950" dirty="0">
                <a:solidFill>
                  <a:srgbClr val="1A2B3C"/>
                </a:solidFill>
                <a:latin typeface="Calibri" pitchFamily="34" charset="0"/>
                <a:ea typeface="Calibri" pitchFamily="34" charset="-122"/>
                <a:cs typeface="Calibri" pitchFamily="34" charset="-120"/>
              </a:rPr>
              <a:t>Post-demo leave-behind</a:t>
            </a:r>
            <a:endParaRPr lang="en-US" sz="950" dirty="0"/>
          </a:p>
        </p:txBody>
      </p:sp>
      <p:sp>
        <p:nvSpPr>
          <p:cNvPr id="78" name="Shape 73"/>
          <p:cNvSpPr/>
          <p:nvPr/>
        </p:nvSpPr>
        <p:spPr>
          <a:xfrm>
            <a:off x="3063240" y="4334256"/>
            <a:ext cx="1950720" cy="466344"/>
          </a:xfrm>
          <a:prstGeom prst="rect">
            <a:avLst/>
          </a:prstGeom>
          <a:solidFill>
            <a:srgbClr val="FEF0EE"/>
          </a:solidFill>
          <a:ln w="12700">
            <a:solidFill>
              <a:srgbClr val="E0E8F0"/>
            </a:solidFill>
            <a:prstDash val="solid"/>
          </a:ln>
        </p:spPr>
      </p:sp>
      <p:sp>
        <p:nvSpPr>
          <p:cNvPr id="79" name="Text 74"/>
          <p:cNvSpPr/>
          <p:nvPr/>
        </p:nvSpPr>
        <p:spPr>
          <a:xfrm>
            <a:off x="3108960" y="4370832"/>
            <a:ext cx="1859280" cy="393192"/>
          </a:xfrm>
          <a:prstGeom prst="rect">
            <a:avLst/>
          </a:prstGeom>
          <a:noFill/>
          <a:ln/>
        </p:spPr>
        <p:txBody>
          <a:bodyPr wrap="square" rtlCol="0" anchor="ctr"/>
          <a:lstStyle/>
          <a:p>
            <a:pPr algn="ctr" indent="0" marL="0">
              <a:buNone/>
            </a:pPr>
            <a:r>
              <a:rPr lang="en-US" sz="1000" b="1" dirty="0">
                <a:solidFill>
                  <a:srgbClr val="C0392B"/>
                </a:solidFill>
                <a:latin typeface="Calibri" pitchFamily="34" charset="0"/>
                <a:ea typeface="Calibri" pitchFamily="34" charset="-122"/>
                <a:cs typeface="Calibri" pitchFamily="34" charset="-120"/>
              </a:rPr>
              <a:t>Owns</a:t>
            </a:r>
            <a:endParaRPr lang="en-US" sz="1000" dirty="0"/>
          </a:p>
        </p:txBody>
      </p:sp>
      <p:sp>
        <p:nvSpPr>
          <p:cNvPr id="80" name="Shape 75"/>
          <p:cNvSpPr/>
          <p:nvPr/>
        </p:nvSpPr>
        <p:spPr>
          <a:xfrm>
            <a:off x="5013960" y="4334256"/>
            <a:ext cx="1950720" cy="466344"/>
          </a:xfrm>
          <a:prstGeom prst="rect">
            <a:avLst/>
          </a:prstGeom>
          <a:solidFill>
            <a:srgbClr val="FFFFFF"/>
          </a:solidFill>
          <a:ln w="12700">
            <a:solidFill>
              <a:srgbClr val="E0E8F0"/>
            </a:solidFill>
            <a:prstDash val="solid"/>
          </a:ln>
        </p:spPr>
      </p:sp>
      <p:sp>
        <p:nvSpPr>
          <p:cNvPr id="81" name="Text 76"/>
          <p:cNvSpPr/>
          <p:nvPr/>
        </p:nvSpPr>
        <p:spPr>
          <a:xfrm>
            <a:off x="5059680" y="4370832"/>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Supports</a:t>
            </a:r>
            <a:endParaRPr lang="en-US" sz="1000" dirty="0"/>
          </a:p>
        </p:txBody>
      </p:sp>
      <p:sp>
        <p:nvSpPr>
          <p:cNvPr id="82" name="Shape 77"/>
          <p:cNvSpPr/>
          <p:nvPr/>
        </p:nvSpPr>
        <p:spPr>
          <a:xfrm>
            <a:off x="6964680" y="4334256"/>
            <a:ext cx="1950720" cy="466344"/>
          </a:xfrm>
          <a:prstGeom prst="rect">
            <a:avLst/>
          </a:prstGeom>
          <a:solidFill>
            <a:srgbClr val="FFFFFF"/>
          </a:solidFill>
          <a:ln w="12700">
            <a:solidFill>
              <a:srgbClr val="E0E8F0"/>
            </a:solidFill>
            <a:prstDash val="solid"/>
          </a:ln>
        </p:spPr>
      </p:sp>
      <p:sp>
        <p:nvSpPr>
          <p:cNvPr id="83" name="Text 78"/>
          <p:cNvSpPr/>
          <p:nvPr/>
        </p:nvSpPr>
        <p:spPr>
          <a:xfrm>
            <a:off x="7010400" y="4370832"/>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Sends</a:t>
            </a:r>
            <a:endParaRPr lang="en-US" sz="1000" dirty="0"/>
          </a:p>
        </p:txBody>
      </p:sp>
      <p:sp>
        <p:nvSpPr>
          <p:cNvPr id="84" name="Shape 79"/>
          <p:cNvSpPr/>
          <p:nvPr/>
        </p:nvSpPr>
        <p:spPr>
          <a:xfrm>
            <a:off x="228600" y="4800600"/>
            <a:ext cx="2834640" cy="466344"/>
          </a:xfrm>
          <a:prstGeom prst="rect">
            <a:avLst/>
          </a:prstGeom>
          <a:solidFill>
            <a:srgbClr val="F4F7FB"/>
          </a:solidFill>
          <a:ln w="12700">
            <a:solidFill>
              <a:srgbClr val="E0E8F0"/>
            </a:solidFill>
            <a:prstDash val="solid"/>
          </a:ln>
        </p:spPr>
      </p:sp>
      <p:sp>
        <p:nvSpPr>
          <p:cNvPr id="85" name="Shape 80"/>
          <p:cNvSpPr/>
          <p:nvPr/>
        </p:nvSpPr>
        <p:spPr>
          <a:xfrm>
            <a:off x="228600" y="4800600"/>
            <a:ext cx="54864" cy="466344"/>
          </a:xfrm>
          <a:prstGeom prst="rect">
            <a:avLst/>
          </a:prstGeom>
          <a:solidFill>
            <a:srgbClr val="C0392B"/>
          </a:solidFill>
          <a:ln w="12700">
            <a:solidFill>
              <a:srgbClr val="C0392B"/>
            </a:solidFill>
            <a:prstDash val="solid"/>
          </a:ln>
        </p:spPr>
      </p:sp>
      <p:sp>
        <p:nvSpPr>
          <p:cNvPr id="86" name="Text 81"/>
          <p:cNvSpPr/>
          <p:nvPr/>
        </p:nvSpPr>
        <p:spPr>
          <a:xfrm>
            <a:off x="347472" y="4837176"/>
            <a:ext cx="2670048" cy="393192"/>
          </a:xfrm>
          <a:prstGeom prst="rect">
            <a:avLst/>
          </a:prstGeom>
          <a:noFill/>
          <a:ln/>
        </p:spPr>
        <p:txBody>
          <a:bodyPr wrap="square" rtlCol="0" anchor="ctr"/>
          <a:lstStyle/>
          <a:p>
            <a:pPr indent="0" marL="0">
              <a:buNone/>
            </a:pPr>
            <a:r>
              <a:rPr lang="en-US" sz="950" dirty="0">
                <a:solidFill>
                  <a:srgbClr val="1A2B3C"/>
                </a:solidFill>
                <a:latin typeface="Calibri" pitchFamily="34" charset="0"/>
                <a:ea typeface="Calibri" pitchFamily="34" charset="-122"/>
                <a:cs typeface="Calibri" pitchFamily="34" charset="-120"/>
              </a:rPr>
              <a:t>Demo feedback &amp; pipeline data</a:t>
            </a:r>
            <a:endParaRPr lang="en-US" sz="950" dirty="0"/>
          </a:p>
        </p:txBody>
      </p:sp>
      <p:sp>
        <p:nvSpPr>
          <p:cNvPr id="87" name="Shape 82"/>
          <p:cNvSpPr/>
          <p:nvPr/>
        </p:nvSpPr>
        <p:spPr>
          <a:xfrm>
            <a:off x="3063240" y="4800600"/>
            <a:ext cx="1950720" cy="466344"/>
          </a:xfrm>
          <a:prstGeom prst="rect">
            <a:avLst/>
          </a:prstGeom>
          <a:solidFill>
            <a:srgbClr val="FEF0EE"/>
          </a:solidFill>
          <a:ln w="12700">
            <a:solidFill>
              <a:srgbClr val="E0E8F0"/>
            </a:solidFill>
            <a:prstDash val="solid"/>
          </a:ln>
        </p:spPr>
      </p:sp>
      <p:sp>
        <p:nvSpPr>
          <p:cNvPr id="88" name="Text 83"/>
          <p:cNvSpPr/>
          <p:nvPr/>
        </p:nvSpPr>
        <p:spPr>
          <a:xfrm>
            <a:off x="3108960" y="4837176"/>
            <a:ext cx="1859280" cy="393192"/>
          </a:xfrm>
          <a:prstGeom prst="rect">
            <a:avLst/>
          </a:prstGeom>
          <a:noFill/>
          <a:ln/>
        </p:spPr>
        <p:txBody>
          <a:bodyPr wrap="square" rtlCol="0" anchor="ctr"/>
          <a:lstStyle/>
          <a:p>
            <a:pPr algn="ctr" indent="0" marL="0">
              <a:buNone/>
            </a:pPr>
            <a:r>
              <a:rPr lang="en-US" sz="1000" b="1" dirty="0">
                <a:solidFill>
                  <a:srgbClr val="C0392B"/>
                </a:solidFill>
                <a:latin typeface="Calibri" pitchFamily="34" charset="0"/>
                <a:ea typeface="Calibri" pitchFamily="34" charset="-122"/>
                <a:cs typeface="Calibri" pitchFamily="34" charset="-120"/>
              </a:rPr>
              <a:t>Owns</a:t>
            </a:r>
            <a:endParaRPr lang="en-US" sz="1000" dirty="0"/>
          </a:p>
        </p:txBody>
      </p:sp>
      <p:sp>
        <p:nvSpPr>
          <p:cNvPr id="89" name="Shape 84"/>
          <p:cNvSpPr/>
          <p:nvPr/>
        </p:nvSpPr>
        <p:spPr>
          <a:xfrm>
            <a:off x="5013960" y="4800600"/>
            <a:ext cx="1950720" cy="466344"/>
          </a:xfrm>
          <a:prstGeom prst="rect">
            <a:avLst/>
          </a:prstGeom>
          <a:solidFill>
            <a:srgbClr val="F4F7FB"/>
          </a:solidFill>
          <a:ln w="12700">
            <a:solidFill>
              <a:srgbClr val="E0E8F0"/>
            </a:solidFill>
            <a:prstDash val="solid"/>
          </a:ln>
        </p:spPr>
      </p:sp>
      <p:sp>
        <p:nvSpPr>
          <p:cNvPr id="90" name="Text 85"/>
          <p:cNvSpPr/>
          <p:nvPr/>
        </p:nvSpPr>
        <p:spPr>
          <a:xfrm>
            <a:off x="5059680" y="4837176"/>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Reports</a:t>
            </a:r>
            <a:endParaRPr lang="en-US" sz="1000" dirty="0"/>
          </a:p>
        </p:txBody>
      </p:sp>
      <p:sp>
        <p:nvSpPr>
          <p:cNvPr id="91" name="Shape 86"/>
          <p:cNvSpPr/>
          <p:nvPr/>
        </p:nvSpPr>
        <p:spPr>
          <a:xfrm>
            <a:off x="6964680" y="4800600"/>
            <a:ext cx="1950720" cy="466344"/>
          </a:xfrm>
          <a:prstGeom prst="rect">
            <a:avLst/>
          </a:prstGeom>
          <a:solidFill>
            <a:srgbClr val="F4F7FB"/>
          </a:solidFill>
          <a:ln w="12700">
            <a:solidFill>
              <a:srgbClr val="E0E8F0"/>
            </a:solidFill>
            <a:prstDash val="solid"/>
          </a:ln>
        </p:spPr>
      </p:sp>
      <p:sp>
        <p:nvSpPr>
          <p:cNvPr id="92" name="Text 87"/>
          <p:cNvSpPr/>
          <p:nvPr/>
        </p:nvSpPr>
        <p:spPr>
          <a:xfrm>
            <a:off x="7010400" y="4837176"/>
            <a:ext cx="1859280" cy="393192"/>
          </a:xfrm>
          <a:prstGeom prst="rect">
            <a:avLst/>
          </a:prstGeom>
          <a:noFill/>
          <a:ln/>
        </p:spPr>
        <p:txBody>
          <a:bodyPr wrap="square" rtlCol="0" anchor="ctr"/>
          <a:lstStyle/>
          <a:p>
            <a:pPr algn="ctr" indent="0" marL="0">
              <a:buNone/>
            </a:pPr>
            <a:r>
              <a:rPr lang="en-US" sz="1000" dirty="0">
                <a:solidFill>
                  <a:srgbClr val="6B7B8D"/>
                </a:solidFill>
                <a:latin typeface="Calibri" pitchFamily="34" charset="0"/>
                <a:ea typeface="Calibri" pitchFamily="34" charset="-122"/>
                <a:cs typeface="Calibri" pitchFamily="34" charset="-120"/>
              </a:rPr>
              <a:t>Reports</a:t>
            </a:r>
            <a:endParaRPr lang="en-US" sz="1000" dirty="0"/>
          </a:p>
        </p:txBody>
      </p:sp>
      <p:sp>
        <p:nvSpPr>
          <p:cNvPr id="93" name="Text 88"/>
          <p:cNvSpPr/>
          <p:nvPr/>
        </p:nvSpPr>
        <p:spPr>
          <a:xfrm>
            <a:off x="228600" y="6236208"/>
            <a:ext cx="8686800" cy="256032"/>
          </a:xfrm>
          <a:prstGeom prst="rect">
            <a:avLst/>
          </a:prstGeom>
          <a:noFill/>
          <a:ln/>
        </p:spPr>
        <p:txBody>
          <a:bodyPr wrap="square" rtlCol="0" anchor="ctr"/>
          <a:lstStyle/>
          <a:p>
            <a:pPr indent="0" marL="0">
              <a:buNone/>
            </a:pPr>
            <a:r>
              <a:rPr lang="en-US" sz="850" i="1" dirty="0">
                <a:solidFill>
                  <a:srgbClr val="6B7B8D"/>
                </a:solidFill>
                <a:latin typeface="Calibri" pitchFamily="34" charset="0"/>
                <a:ea typeface="Calibri" pitchFamily="34" charset="-122"/>
                <a:cs typeface="Calibri" pitchFamily="34" charset="-120"/>
              </a:rPr>
              <a:t>Figure 3. The PMM Demo Responsibility Map. PMMs own strategy, narrative, and feedback loops. SEs own build and delivery. AEs own direction. When these lines blur, demo quality degrades.</a:t>
            </a:r>
            <a:endParaRPr lang="en-US" sz="850" dirty="0"/>
          </a:p>
        </p:txBody>
      </p:sp>
      <p:sp>
        <p:nvSpPr>
          <p:cNvPr id="94" name="Text 89"/>
          <p:cNvSpPr/>
          <p:nvPr/>
        </p:nvSpPr>
        <p:spPr>
          <a:xfrm>
            <a:off x="320040" y="6492240"/>
            <a:ext cx="8229600" cy="228600"/>
          </a:xfrm>
          <a:prstGeom prst="rect">
            <a:avLst/>
          </a:prstGeom>
          <a:noFill/>
          <a:ln/>
        </p:spPr>
        <p:txBody>
          <a:bodyPr wrap="square" rtlCol="0" anchor="ctr"/>
          <a:lstStyle/>
          <a:p>
            <a:pPr indent="0" marL="0">
              <a:buNone/>
            </a:pPr>
            <a:r>
              <a:rPr lang="en-US" sz="900" i="1" dirty="0">
                <a:solidFill>
                  <a:srgbClr val="6B7B8D"/>
                </a:solidFill>
                <a:latin typeface="Calibri" pitchFamily="34" charset="0"/>
                <a:ea typeface="Calibri" pitchFamily="34" charset="-122"/>
                <a:cs typeface="Calibri" pitchFamily="34" charset="-120"/>
              </a:rPr>
              <a:t>Chapter 7  ·  The Future of Product Marketing  ·  Chris O'Hara</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sp>
      <p:sp>
        <p:nvSpPr>
          <p:cNvPr id="3" name="Shape 1"/>
          <p:cNvSpPr/>
          <p:nvPr/>
        </p:nvSpPr>
        <p:spPr>
          <a:xfrm>
            <a:off x="0" y="0"/>
            <a:ext cx="9144000" cy="960120"/>
          </a:xfrm>
          <a:prstGeom prst="rect">
            <a:avLst/>
          </a:prstGeom>
          <a:solidFill>
            <a:srgbClr val="0F2B5B"/>
          </a:solidFill>
          <a:ln/>
        </p:spPr>
      </p:sp>
      <p:sp>
        <p:nvSpPr>
          <p:cNvPr id="4" name="Shape 2"/>
          <p:cNvSpPr/>
          <p:nvPr/>
        </p:nvSpPr>
        <p:spPr>
          <a:xfrm>
            <a:off x="0" y="960120"/>
            <a:ext cx="9144000" cy="45720"/>
          </a:xfrm>
          <a:prstGeom prst="rect">
            <a:avLst/>
          </a:prstGeom>
          <a:solidFill>
            <a:srgbClr val="C0392B"/>
          </a:solidFill>
          <a:ln/>
        </p:spPr>
      </p:sp>
      <p:sp>
        <p:nvSpPr>
          <p:cNvPr id="5" name="Text 3"/>
          <p:cNvSpPr/>
          <p:nvPr/>
        </p:nvSpPr>
        <p:spPr>
          <a:xfrm>
            <a:off x="320040" y="73152"/>
            <a:ext cx="7772400" cy="475488"/>
          </a:xfrm>
          <a:prstGeom prst="rect">
            <a:avLst/>
          </a:prstGeom>
          <a:noFill/>
          <a:ln/>
        </p:spPr>
        <p:txBody>
          <a:bodyPr wrap="square" rtlCol="0" anchor="ctr"/>
          <a:lstStyle/>
          <a:p>
            <a:pPr indent="0" marL="0">
              <a:buNone/>
            </a:pPr>
            <a:r>
              <a:rPr lang="en-US" sz="2000" b="1" spc="200" kern="0" dirty="0">
                <a:solidFill>
                  <a:srgbClr val="FFFFFF"/>
                </a:solidFill>
                <a:latin typeface="Calibri" pitchFamily="34" charset="0"/>
                <a:ea typeface="Calibri" pitchFamily="34" charset="-122"/>
                <a:cs typeface="Calibri" pitchFamily="34" charset="-120"/>
              </a:rPr>
              <a:t>FIGURE 4</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indent="0" marL="0">
              <a:buNone/>
            </a:pPr>
            <a:r>
              <a:rPr lang="en-US" sz="1300" i="1" dirty="0">
                <a:solidFill>
                  <a:srgbClr val="D4A843"/>
                </a:solidFill>
                <a:latin typeface="Georgia" pitchFamily="34" charset="0"/>
                <a:ea typeface="Georgia" pitchFamily="34" charset="-122"/>
                <a:cs typeface="Georgia" pitchFamily="34" charset="-120"/>
              </a:rPr>
              <a:t>The Demo Asset Pyramid: one master environment, infinite expressions.</a:t>
            </a:r>
            <a:endParaRPr lang="en-US" sz="1300" dirty="0"/>
          </a:p>
        </p:txBody>
      </p:sp>
      <p:sp>
        <p:nvSpPr>
          <p:cNvPr id="7" name="Shape 5"/>
          <p:cNvSpPr/>
          <p:nvPr/>
        </p:nvSpPr>
        <p:spPr>
          <a:xfrm>
            <a:off x="3264408" y="1115568"/>
            <a:ext cx="2377440" cy="822960"/>
          </a:xfrm>
          <a:prstGeom prst="rect">
            <a:avLst/>
          </a:prstGeom>
          <a:solidFill>
            <a:srgbClr val="C0392B"/>
          </a:solidFill>
          <a:ln w="12700">
            <a:solidFill>
              <a:srgbClr val="C0392B"/>
            </a:solidFill>
            <a:prstDash val="solid"/>
          </a:ln>
          <a:effectLst>
            <a:outerShdw sx="100000" sy="100000" kx="0" ky="0" algn="bl" rotWithShape="0" blurRad="63500" dist="25400" dir="8100000">
              <a:srgbClr val="000000">
                <a:alpha val="8000"/>
              </a:srgbClr>
            </a:outerShdw>
          </a:effectLst>
        </p:spPr>
      </p:sp>
      <p:sp>
        <p:nvSpPr>
          <p:cNvPr id="8" name="Shape 6"/>
          <p:cNvSpPr/>
          <p:nvPr/>
        </p:nvSpPr>
        <p:spPr>
          <a:xfrm>
            <a:off x="3355848" y="1234440"/>
            <a:ext cx="566928" cy="566928"/>
          </a:xfrm>
          <a:prstGeom prst="ellipse">
            <a:avLst/>
          </a:prstGeom>
          <a:solidFill>
            <a:srgbClr val="000000"/>
          </a:solidFill>
          <a:ln w="12700">
            <a:solidFill>
              <a:srgbClr val="000000"/>
            </a:solidFill>
            <a:prstDash val="solid"/>
          </a:ln>
        </p:spPr>
      </p:sp>
      <p:pic>
        <p:nvPicPr>
          <p:cNvPr id="9" name="Image 0" descr="preencoded.png">    </p:cNvPr>
          <p:cNvPicPr>
            <a:picLocks noChangeAspect="1"/>
          </p:cNvPicPr>
          <p:nvPr/>
        </p:nvPicPr>
        <p:blipFill>
          <a:blip r:embed="rId1"/>
          <a:stretch>
            <a:fillRect/>
          </a:stretch>
        </p:blipFill>
        <p:spPr>
          <a:xfrm>
            <a:off x="3456432" y="1335024"/>
            <a:ext cx="365760" cy="365760"/>
          </a:xfrm>
          <a:prstGeom prst="rect">
            <a:avLst/>
          </a:prstGeom>
        </p:spPr>
      </p:pic>
      <p:sp>
        <p:nvSpPr>
          <p:cNvPr id="10" name="Text 7"/>
          <p:cNvSpPr/>
          <p:nvPr/>
        </p:nvSpPr>
        <p:spPr>
          <a:xfrm>
            <a:off x="4032504" y="1179576"/>
            <a:ext cx="1499616" cy="347472"/>
          </a:xfrm>
          <a:prstGeom prst="rect">
            <a:avLst/>
          </a:prstGeom>
          <a:noFill/>
          <a:ln/>
        </p:spPr>
        <p:txBody>
          <a:bodyPr wrap="square"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MASTER ENVIRONMENT</a:t>
            </a:r>
            <a:endParaRPr lang="en-US" sz="1000" dirty="0"/>
          </a:p>
        </p:txBody>
      </p:sp>
      <p:sp>
        <p:nvSpPr>
          <p:cNvPr id="11" name="Text 8"/>
          <p:cNvSpPr/>
          <p:nvPr/>
        </p:nvSpPr>
        <p:spPr>
          <a:xfrm>
            <a:off x="4032504" y="1536192"/>
            <a:ext cx="1499616" cy="219456"/>
          </a:xfrm>
          <a:prstGeom prst="rect">
            <a:avLst/>
          </a:prstGeom>
          <a:noFill/>
          <a:ln/>
        </p:spPr>
        <p:txBody>
          <a:bodyPr wrap="square" rtlCol="0" anchor="ctr"/>
          <a:lstStyle/>
          <a:p>
            <a:pPr indent="0" marL="0">
              <a:buNone/>
            </a:pPr>
            <a:r>
              <a:rPr lang="en-US" sz="850" i="1" dirty="0">
                <a:solidFill>
                  <a:srgbClr val="DDEEFF"/>
                </a:solidFill>
                <a:latin typeface="Georgia" pitchFamily="34" charset="0"/>
                <a:ea typeface="Georgia" pitchFamily="34" charset="-122"/>
                <a:cs typeface="Georgia" pitchFamily="34" charset="-120"/>
              </a:rPr>
              <a:t>The single source of truth</a:t>
            </a:r>
            <a:endParaRPr lang="en-US" sz="850" dirty="0"/>
          </a:p>
        </p:txBody>
      </p:sp>
      <p:sp>
        <p:nvSpPr>
          <p:cNvPr id="12" name="Text 9"/>
          <p:cNvSpPr/>
          <p:nvPr/>
        </p:nvSpPr>
        <p:spPr>
          <a:xfrm>
            <a:off x="5806440" y="1280160"/>
            <a:ext cx="3108960" cy="502920"/>
          </a:xfrm>
          <a:prstGeom prst="rect">
            <a:avLst/>
          </a:prstGeom>
          <a:noFill/>
          <a:ln/>
        </p:spPr>
        <p:txBody>
          <a:bodyPr wrap="square" rtlCol="0" anchor="ctr"/>
          <a:lstStyle/>
          <a:p>
            <a:pPr indent="0" marL="0">
              <a:buNone/>
            </a:pPr>
            <a:r>
              <a:rPr lang="en-US" sz="800" i="1" dirty="0">
                <a:solidFill>
                  <a:srgbClr val="6B7B8D"/>
                </a:solidFill>
                <a:latin typeface="Calibri" pitchFamily="34" charset="0"/>
                <a:ea typeface="Calibri" pitchFamily="34" charset="-122"/>
                <a:cs typeface="Calibri" pitchFamily="34" charset="-120"/>
              </a:rPr>
              <a:t>PMM-owned. Product-accurate. Narrative-structured. Updated with every major release.</a:t>
            </a:r>
            <a:endParaRPr lang="en-US" sz="800" dirty="0"/>
          </a:p>
        </p:txBody>
      </p:sp>
      <p:sp>
        <p:nvSpPr>
          <p:cNvPr id="13" name="Text 10"/>
          <p:cNvSpPr/>
          <p:nvPr/>
        </p:nvSpPr>
        <p:spPr>
          <a:xfrm>
            <a:off x="4315968" y="1956816"/>
            <a:ext cx="274320" cy="329184"/>
          </a:xfrm>
          <a:prstGeom prst="rect">
            <a:avLst/>
          </a:prstGeom>
          <a:noFill/>
          <a:ln/>
        </p:spPr>
        <p:txBody>
          <a:bodyPr wrap="square" rtlCol="0" anchor="ctr"/>
          <a:lstStyle/>
          <a:p>
            <a:pPr algn="ctr" indent="0" marL="0">
              <a:buNone/>
            </a:pPr>
            <a:r>
              <a:rPr lang="en-US" sz="1100" dirty="0">
                <a:solidFill>
                  <a:srgbClr val="C0392B"/>
                </a:solidFill>
                <a:latin typeface="Calibri" pitchFamily="34" charset="0"/>
                <a:ea typeface="Calibri" pitchFamily="34" charset="-122"/>
                <a:cs typeface="Calibri" pitchFamily="34" charset="-120"/>
              </a:rPr>
              <a:t>▼</a:t>
            </a:r>
            <a:endParaRPr lang="en-US" sz="1100" dirty="0"/>
          </a:p>
        </p:txBody>
      </p:sp>
      <p:sp>
        <p:nvSpPr>
          <p:cNvPr id="14" name="Shape 11"/>
          <p:cNvSpPr/>
          <p:nvPr/>
        </p:nvSpPr>
        <p:spPr>
          <a:xfrm>
            <a:off x="2441448" y="2176272"/>
            <a:ext cx="4023360" cy="822960"/>
          </a:xfrm>
          <a:prstGeom prst="rect">
            <a:avLst/>
          </a:prstGeom>
          <a:solidFill>
            <a:srgbClr val="D4790A"/>
          </a:solidFill>
          <a:ln w="12700">
            <a:solidFill>
              <a:srgbClr val="D4790A"/>
            </a:solidFill>
            <a:prstDash val="solid"/>
          </a:ln>
          <a:effectLst>
            <a:outerShdw sx="100000" sy="100000" kx="0" ky="0" algn="bl" rotWithShape="0" blurRad="63500" dist="25400" dir="8100000">
              <a:srgbClr val="000000">
                <a:alpha val="8000"/>
              </a:srgbClr>
            </a:outerShdw>
          </a:effectLst>
        </p:spPr>
      </p:sp>
      <p:sp>
        <p:nvSpPr>
          <p:cNvPr id="15" name="Shape 12"/>
          <p:cNvSpPr/>
          <p:nvPr/>
        </p:nvSpPr>
        <p:spPr>
          <a:xfrm>
            <a:off x="2532888" y="2295144"/>
            <a:ext cx="566928" cy="566928"/>
          </a:xfrm>
          <a:prstGeom prst="ellipse">
            <a:avLst/>
          </a:prstGeom>
          <a:solidFill>
            <a:srgbClr val="000000"/>
          </a:solidFill>
          <a:ln w="12700">
            <a:solidFill>
              <a:srgbClr val="000000"/>
            </a:solidFill>
            <a:prstDash val="solid"/>
          </a:ln>
        </p:spPr>
      </p:sp>
      <p:pic>
        <p:nvPicPr>
          <p:cNvPr id="16" name="Image 1" descr="preencoded.png">    </p:cNvPr>
          <p:cNvPicPr>
            <a:picLocks noChangeAspect="1"/>
          </p:cNvPicPr>
          <p:nvPr/>
        </p:nvPicPr>
        <p:blipFill>
          <a:blip r:embed="rId2"/>
          <a:stretch>
            <a:fillRect/>
          </a:stretch>
        </p:blipFill>
        <p:spPr>
          <a:xfrm>
            <a:off x="2633472" y="2395728"/>
            <a:ext cx="365760" cy="365760"/>
          </a:xfrm>
          <a:prstGeom prst="rect">
            <a:avLst/>
          </a:prstGeom>
        </p:spPr>
      </p:pic>
      <p:sp>
        <p:nvSpPr>
          <p:cNvPr id="17" name="Text 13"/>
          <p:cNvSpPr/>
          <p:nvPr/>
        </p:nvSpPr>
        <p:spPr>
          <a:xfrm>
            <a:off x="3209544" y="2240280"/>
            <a:ext cx="3145536" cy="347472"/>
          </a:xfrm>
          <a:prstGeom prst="rect">
            <a:avLst/>
          </a:prstGeom>
          <a:noFill/>
          <a:ln/>
        </p:spPr>
        <p:txBody>
          <a:bodyPr wrap="square"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PERSONA VARIANTS</a:t>
            </a:r>
            <a:endParaRPr lang="en-US" sz="1000" dirty="0"/>
          </a:p>
        </p:txBody>
      </p:sp>
      <p:sp>
        <p:nvSpPr>
          <p:cNvPr id="18" name="Text 14"/>
          <p:cNvSpPr/>
          <p:nvPr/>
        </p:nvSpPr>
        <p:spPr>
          <a:xfrm>
            <a:off x="3209544" y="2596896"/>
            <a:ext cx="3145536" cy="219456"/>
          </a:xfrm>
          <a:prstGeom prst="rect">
            <a:avLst/>
          </a:prstGeom>
          <a:noFill/>
          <a:ln/>
        </p:spPr>
        <p:txBody>
          <a:bodyPr wrap="square" rtlCol="0" anchor="ctr"/>
          <a:lstStyle/>
          <a:p>
            <a:pPr indent="0" marL="0">
              <a:buNone/>
            </a:pPr>
            <a:r>
              <a:rPr lang="en-US" sz="850" i="1" dirty="0">
                <a:solidFill>
                  <a:srgbClr val="DDEEFF"/>
                </a:solidFill>
                <a:latin typeface="Georgia" pitchFamily="34" charset="0"/>
                <a:ea typeface="Georgia" pitchFamily="34" charset="-122"/>
                <a:cs typeface="Georgia" pitchFamily="34" charset="-120"/>
              </a:rPr>
              <a:t>3–5 buyer profiles</a:t>
            </a:r>
            <a:endParaRPr lang="en-US" sz="850" dirty="0"/>
          </a:p>
        </p:txBody>
      </p:sp>
      <p:sp>
        <p:nvSpPr>
          <p:cNvPr id="19" name="Text 15"/>
          <p:cNvSpPr/>
          <p:nvPr/>
        </p:nvSpPr>
        <p:spPr>
          <a:xfrm>
            <a:off x="6629400" y="2340864"/>
            <a:ext cx="2286000" cy="502920"/>
          </a:xfrm>
          <a:prstGeom prst="rect">
            <a:avLst/>
          </a:prstGeom>
          <a:noFill/>
          <a:ln/>
        </p:spPr>
        <p:txBody>
          <a:bodyPr wrap="square" rtlCol="0" anchor="ctr"/>
          <a:lstStyle/>
          <a:p>
            <a:pPr indent="0" marL="0">
              <a:buNone/>
            </a:pPr>
            <a:r>
              <a:rPr lang="en-US" sz="800" i="1" dirty="0">
                <a:solidFill>
                  <a:srgbClr val="6B7B8D"/>
                </a:solidFill>
                <a:latin typeface="Calibri" pitchFamily="34" charset="0"/>
                <a:ea typeface="Calibri" pitchFamily="34" charset="-122"/>
                <a:cs typeface="Calibri" pitchFamily="34" charset="-120"/>
              </a:rPr>
              <a:t>CFO view  ·  VP Engineering  ·  End User  ·  IT Admin  ·  Line of Business</a:t>
            </a:r>
            <a:endParaRPr lang="en-US" sz="800" dirty="0"/>
          </a:p>
        </p:txBody>
      </p:sp>
      <p:sp>
        <p:nvSpPr>
          <p:cNvPr id="20" name="Text 16"/>
          <p:cNvSpPr/>
          <p:nvPr/>
        </p:nvSpPr>
        <p:spPr>
          <a:xfrm>
            <a:off x="4315968" y="3017520"/>
            <a:ext cx="274320" cy="329184"/>
          </a:xfrm>
          <a:prstGeom prst="rect">
            <a:avLst/>
          </a:prstGeom>
          <a:noFill/>
          <a:ln/>
        </p:spPr>
        <p:txBody>
          <a:bodyPr wrap="square" rtlCol="0" anchor="ctr"/>
          <a:lstStyle/>
          <a:p>
            <a:pPr algn="ctr" indent="0" marL="0">
              <a:buNone/>
            </a:pPr>
            <a:r>
              <a:rPr lang="en-US" sz="1100" dirty="0">
                <a:solidFill>
                  <a:srgbClr val="C0392B"/>
                </a:solidFill>
                <a:latin typeface="Calibri" pitchFamily="34" charset="0"/>
                <a:ea typeface="Calibri" pitchFamily="34" charset="-122"/>
                <a:cs typeface="Calibri" pitchFamily="34" charset="-120"/>
              </a:rPr>
              <a:t>▼</a:t>
            </a:r>
            <a:endParaRPr lang="en-US" sz="1100" dirty="0"/>
          </a:p>
        </p:txBody>
      </p:sp>
      <p:sp>
        <p:nvSpPr>
          <p:cNvPr id="21" name="Shape 17"/>
          <p:cNvSpPr/>
          <p:nvPr/>
        </p:nvSpPr>
        <p:spPr>
          <a:xfrm>
            <a:off x="1618488" y="3236976"/>
            <a:ext cx="5669280" cy="822960"/>
          </a:xfrm>
          <a:prstGeom prst="rect">
            <a:avLst/>
          </a:prstGeom>
          <a:solidFill>
            <a:srgbClr val="1A4A8A"/>
          </a:solidFill>
          <a:ln w="12700">
            <a:solidFill>
              <a:srgbClr val="1A4A8A"/>
            </a:solidFill>
            <a:prstDash val="solid"/>
          </a:ln>
          <a:effectLst>
            <a:outerShdw sx="100000" sy="100000" kx="0" ky="0" algn="bl" rotWithShape="0" blurRad="63500" dist="25400" dir="8100000">
              <a:srgbClr val="000000">
                <a:alpha val="8000"/>
              </a:srgbClr>
            </a:outerShdw>
          </a:effectLst>
        </p:spPr>
      </p:sp>
      <p:sp>
        <p:nvSpPr>
          <p:cNvPr id="22" name="Shape 18"/>
          <p:cNvSpPr/>
          <p:nvPr/>
        </p:nvSpPr>
        <p:spPr>
          <a:xfrm>
            <a:off x="1709928" y="3355848"/>
            <a:ext cx="566928" cy="566928"/>
          </a:xfrm>
          <a:prstGeom prst="ellipse">
            <a:avLst/>
          </a:prstGeom>
          <a:solidFill>
            <a:srgbClr val="000000"/>
          </a:solidFill>
          <a:ln w="12700">
            <a:solidFill>
              <a:srgbClr val="000000"/>
            </a:solidFill>
            <a:prstDash val="solid"/>
          </a:ln>
        </p:spPr>
      </p:sp>
      <p:pic>
        <p:nvPicPr>
          <p:cNvPr id="23" name="Image 2" descr="preencoded.png">    </p:cNvPr>
          <p:cNvPicPr>
            <a:picLocks noChangeAspect="1"/>
          </p:cNvPicPr>
          <p:nvPr/>
        </p:nvPicPr>
        <p:blipFill>
          <a:blip r:embed="rId3"/>
          <a:stretch>
            <a:fillRect/>
          </a:stretch>
        </p:blipFill>
        <p:spPr>
          <a:xfrm>
            <a:off x="1810512" y="3456432"/>
            <a:ext cx="365760" cy="365760"/>
          </a:xfrm>
          <a:prstGeom prst="rect">
            <a:avLst/>
          </a:prstGeom>
        </p:spPr>
      </p:pic>
      <p:sp>
        <p:nvSpPr>
          <p:cNvPr id="24" name="Text 19"/>
          <p:cNvSpPr/>
          <p:nvPr/>
        </p:nvSpPr>
        <p:spPr>
          <a:xfrm>
            <a:off x="2386584" y="3300984"/>
            <a:ext cx="4791456" cy="347472"/>
          </a:xfrm>
          <a:prstGeom prst="rect">
            <a:avLst/>
          </a:prstGeom>
          <a:noFill/>
          <a:ln/>
        </p:spPr>
        <p:txBody>
          <a:bodyPr wrap="square"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USE-CASE MODULES</a:t>
            </a:r>
            <a:endParaRPr lang="en-US" sz="1000" dirty="0"/>
          </a:p>
        </p:txBody>
      </p:sp>
      <p:sp>
        <p:nvSpPr>
          <p:cNvPr id="25" name="Text 20"/>
          <p:cNvSpPr/>
          <p:nvPr/>
        </p:nvSpPr>
        <p:spPr>
          <a:xfrm>
            <a:off x="2386584" y="3657600"/>
            <a:ext cx="4791456" cy="219456"/>
          </a:xfrm>
          <a:prstGeom prst="rect">
            <a:avLst/>
          </a:prstGeom>
          <a:noFill/>
          <a:ln/>
        </p:spPr>
        <p:txBody>
          <a:bodyPr wrap="square" rtlCol="0" anchor="ctr"/>
          <a:lstStyle/>
          <a:p>
            <a:pPr indent="0" marL="0">
              <a:buNone/>
            </a:pPr>
            <a:r>
              <a:rPr lang="en-US" sz="850" i="1" dirty="0">
                <a:solidFill>
                  <a:srgbClr val="DDEEFF"/>
                </a:solidFill>
                <a:latin typeface="Georgia" pitchFamily="34" charset="0"/>
                <a:ea typeface="Georgia" pitchFamily="34" charset="-122"/>
                <a:cs typeface="Georgia" pitchFamily="34" charset="-120"/>
              </a:rPr>
              <a:t>One demo per key job-to-be-done</a:t>
            </a:r>
            <a:endParaRPr lang="en-US" sz="850" dirty="0"/>
          </a:p>
        </p:txBody>
      </p:sp>
      <p:sp>
        <p:nvSpPr>
          <p:cNvPr id="26" name="Text 21"/>
          <p:cNvSpPr/>
          <p:nvPr/>
        </p:nvSpPr>
        <p:spPr>
          <a:xfrm>
            <a:off x="7452360" y="3401568"/>
            <a:ext cx="1463040" cy="502920"/>
          </a:xfrm>
          <a:prstGeom prst="rect">
            <a:avLst/>
          </a:prstGeom>
          <a:noFill/>
          <a:ln/>
        </p:spPr>
        <p:txBody>
          <a:bodyPr wrap="square" rtlCol="0" anchor="ctr"/>
          <a:lstStyle/>
          <a:p>
            <a:pPr indent="0" marL="0">
              <a:buNone/>
            </a:pPr>
            <a:r>
              <a:rPr lang="en-US" sz="800" i="1" dirty="0">
                <a:solidFill>
                  <a:srgbClr val="6B7B8D"/>
                </a:solidFill>
                <a:latin typeface="Calibri" pitchFamily="34" charset="0"/>
                <a:ea typeface="Calibri" pitchFamily="34" charset="-122"/>
                <a:cs typeface="Calibri" pitchFamily="34" charset="-120"/>
              </a:rPr>
              <a:t>Analytics  ·  Integration  ·  Governance  ·  Collaboration  ·  Reporting  ·  Compliance</a:t>
            </a:r>
            <a:endParaRPr lang="en-US" sz="800" dirty="0"/>
          </a:p>
        </p:txBody>
      </p:sp>
      <p:sp>
        <p:nvSpPr>
          <p:cNvPr id="27" name="Text 22"/>
          <p:cNvSpPr/>
          <p:nvPr/>
        </p:nvSpPr>
        <p:spPr>
          <a:xfrm>
            <a:off x="4315968" y="4078224"/>
            <a:ext cx="274320" cy="329184"/>
          </a:xfrm>
          <a:prstGeom prst="rect">
            <a:avLst/>
          </a:prstGeom>
          <a:noFill/>
          <a:ln/>
        </p:spPr>
        <p:txBody>
          <a:bodyPr wrap="square" rtlCol="0" anchor="ctr"/>
          <a:lstStyle/>
          <a:p>
            <a:pPr algn="ctr" indent="0" marL="0">
              <a:buNone/>
            </a:pPr>
            <a:r>
              <a:rPr lang="en-US" sz="1100" dirty="0">
                <a:solidFill>
                  <a:srgbClr val="C0392B"/>
                </a:solidFill>
                <a:latin typeface="Calibri" pitchFamily="34" charset="0"/>
                <a:ea typeface="Calibri" pitchFamily="34" charset="-122"/>
                <a:cs typeface="Calibri" pitchFamily="34" charset="-120"/>
              </a:rPr>
              <a:t>▼</a:t>
            </a:r>
            <a:endParaRPr lang="en-US" sz="1100" dirty="0"/>
          </a:p>
        </p:txBody>
      </p:sp>
      <p:sp>
        <p:nvSpPr>
          <p:cNvPr id="28" name="Shape 23"/>
          <p:cNvSpPr/>
          <p:nvPr/>
        </p:nvSpPr>
        <p:spPr>
          <a:xfrm>
            <a:off x="795528" y="4279392"/>
            <a:ext cx="7315200" cy="822960"/>
          </a:xfrm>
          <a:prstGeom prst="rect">
            <a:avLst/>
          </a:prstGeom>
          <a:solidFill>
            <a:srgbClr val="1A7A4A"/>
          </a:solidFill>
          <a:ln w="12700">
            <a:solidFill>
              <a:srgbClr val="1A7A4A"/>
            </a:solidFill>
            <a:prstDash val="solid"/>
          </a:ln>
          <a:effectLst>
            <a:outerShdw sx="100000" sy="100000" kx="0" ky="0" algn="bl" rotWithShape="0" blurRad="63500" dist="25400" dir="8100000">
              <a:srgbClr val="000000">
                <a:alpha val="8000"/>
              </a:srgbClr>
            </a:outerShdw>
          </a:effectLst>
        </p:spPr>
      </p:sp>
      <p:sp>
        <p:nvSpPr>
          <p:cNvPr id="29" name="Shape 24"/>
          <p:cNvSpPr/>
          <p:nvPr/>
        </p:nvSpPr>
        <p:spPr>
          <a:xfrm>
            <a:off x="886968" y="4398264"/>
            <a:ext cx="566928" cy="566928"/>
          </a:xfrm>
          <a:prstGeom prst="ellipse">
            <a:avLst/>
          </a:prstGeom>
          <a:solidFill>
            <a:srgbClr val="000000"/>
          </a:solidFill>
          <a:ln w="12700">
            <a:solidFill>
              <a:srgbClr val="000000"/>
            </a:solidFill>
            <a:prstDash val="solid"/>
          </a:ln>
        </p:spPr>
      </p:sp>
      <p:pic>
        <p:nvPicPr>
          <p:cNvPr id="30" name="Image 3" descr="preencoded.png">    </p:cNvPr>
          <p:cNvPicPr>
            <a:picLocks noChangeAspect="1"/>
          </p:cNvPicPr>
          <p:nvPr/>
        </p:nvPicPr>
        <p:blipFill>
          <a:blip r:embed="rId4"/>
          <a:stretch>
            <a:fillRect/>
          </a:stretch>
        </p:blipFill>
        <p:spPr>
          <a:xfrm>
            <a:off x="987552" y="4498848"/>
            <a:ext cx="365760" cy="365760"/>
          </a:xfrm>
          <a:prstGeom prst="rect">
            <a:avLst/>
          </a:prstGeom>
        </p:spPr>
      </p:pic>
      <p:sp>
        <p:nvSpPr>
          <p:cNvPr id="31" name="Text 25"/>
          <p:cNvSpPr/>
          <p:nvPr/>
        </p:nvSpPr>
        <p:spPr>
          <a:xfrm>
            <a:off x="1563624" y="4343400"/>
            <a:ext cx="6437376" cy="347472"/>
          </a:xfrm>
          <a:prstGeom prst="rect">
            <a:avLst/>
          </a:prstGeom>
          <a:noFill/>
          <a:ln/>
        </p:spPr>
        <p:txBody>
          <a:bodyPr wrap="square"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CHANNEL CUTS</a:t>
            </a:r>
            <a:endParaRPr lang="en-US" sz="1000" dirty="0"/>
          </a:p>
        </p:txBody>
      </p:sp>
      <p:sp>
        <p:nvSpPr>
          <p:cNvPr id="32" name="Text 26"/>
          <p:cNvSpPr/>
          <p:nvPr/>
        </p:nvSpPr>
        <p:spPr>
          <a:xfrm>
            <a:off x="1563624" y="4700016"/>
            <a:ext cx="6437376" cy="219456"/>
          </a:xfrm>
          <a:prstGeom prst="rect">
            <a:avLst/>
          </a:prstGeom>
          <a:noFill/>
          <a:ln/>
        </p:spPr>
        <p:txBody>
          <a:bodyPr wrap="square" rtlCol="0" anchor="ctr"/>
          <a:lstStyle/>
          <a:p>
            <a:pPr indent="0" marL="0">
              <a:buNone/>
            </a:pPr>
            <a:r>
              <a:rPr lang="en-US" sz="850" i="1" dirty="0">
                <a:solidFill>
                  <a:srgbClr val="DDEEFF"/>
                </a:solidFill>
                <a:latin typeface="Georgia" pitchFamily="34" charset="0"/>
                <a:ea typeface="Georgia" pitchFamily="34" charset="-122"/>
                <a:cs typeface="Georgia" pitchFamily="34" charset="-120"/>
              </a:rPr>
              <a:t>Formatted for the delivery context</a:t>
            </a:r>
            <a:endParaRPr lang="en-US" sz="850" dirty="0"/>
          </a:p>
        </p:txBody>
      </p:sp>
      <p:sp>
        <p:nvSpPr>
          <p:cNvPr id="33" name="Shape 27"/>
          <p:cNvSpPr/>
          <p:nvPr/>
        </p:nvSpPr>
        <p:spPr>
          <a:xfrm>
            <a:off x="91440" y="1115568"/>
            <a:ext cx="109728" cy="1060704"/>
          </a:xfrm>
          <a:prstGeom prst="rect">
            <a:avLst/>
          </a:prstGeom>
          <a:solidFill>
            <a:srgbClr val="C0392B"/>
          </a:solidFill>
          <a:ln w="12700">
            <a:solidFill>
              <a:srgbClr val="C0392B"/>
            </a:solidFill>
            <a:prstDash val="solid"/>
          </a:ln>
        </p:spPr>
      </p:sp>
      <p:sp>
        <p:nvSpPr>
          <p:cNvPr id="34" name="Text 28"/>
          <p:cNvSpPr/>
          <p:nvPr/>
        </p:nvSpPr>
        <p:spPr>
          <a:xfrm rot="16200000">
            <a:off x="91440" y="1115568"/>
            <a:ext cx="109728" cy="1060704"/>
          </a:xfrm>
          <a:prstGeom prst="rect">
            <a:avLst/>
          </a:prstGeom>
          <a:noFill/>
          <a:ln/>
        </p:spPr>
        <p:txBody>
          <a:bodyPr wrap="square" rtlCol="0" anchor="ctr"/>
          <a:lstStyle/>
          <a:p>
            <a:pPr algn="ctr" indent="0" marL="0">
              <a:buNone/>
            </a:pPr>
            <a:r>
              <a:rPr lang="en-US" sz="650" b="1" dirty="0">
                <a:solidFill>
                  <a:srgbClr val="FFFFFF"/>
                </a:solidFill>
                <a:latin typeface="Calibri" pitchFamily="34" charset="0"/>
                <a:ea typeface="Calibri" pitchFamily="34" charset="-122"/>
                <a:cs typeface="Calibri" pitchFamily="34" charset="-120"/>
              </a:rPr>
              <a:t>PMM</a:t>
            </a:r>
            <a:endParaRPr lang="en-US" sz="650" dirty="0"/>
          </a:p>
          <a:p>
            <a:pPr algn="ctr" indent="0" marL="0">
              <a:buNone/>
            </a:pPr>
            <a:r>
              <a:rPr lang="en-US" sz="650" b="1" dirty="0">
                <a:solidFill>
                  <a:srgbClr val="FFFFFF"/>
                </a:solidFill>
                <a:latin typeface="Calibri" pitchFamily="34" charset="0"/>
                <a:ea typeface="Calibri" pitchFamily="34" charset="-122"/>
                <a:cs typeface="Calibri" pitchFamily="34" charset="-120"/>
              </a:rPr>
              <a:t>OWNS</a:t>
            </a:r>
            <a:endParaRPr lang="en-US" sz="650" dirty="0"/>
          </a:p>
        </p:txBody>
      </p:sp>
      <p:sp>
        <p:nvSpPr>
          <p:cNvPr id="35" name="Shape 29"/>
          <p:cNvSpPr/>
          <p:nvPr/>
        </p:nvSpPr>
        <p:spPr>
          <a:xfrm>
            <a:off x="91440" y="3236976"/>
            <a:ext cx="109728" cy="823509"/>
          </a:xfrm>
          <a:prstGeom prst="rect">
            <a:avLst/>
          </a:prstGeom>
          <a:solidFill>
            <a:srgbClr val="1A4A8A"/>
          </a:solidFill>
          <a:ln w="12700">
            <a:solidFill>
              <a:srgbClr val="1A4A8A"/>
            </a:solidFill>
            <a:prstDash val="solid"/>
          </a:ln>
        </p:spPr>
      </p:sp>
      <p:sp>
        <p:nvSpPr>
          <p:cNvPr id="36" name="Text 30"/>
          <p:cNvSpPr/>
          <p:nvPr/>
        </p:nvSpPr>
        <p:spPr>
          <a:xfrm rot="16200000">
            <a:off x="91440" y="3236976"/>
            <a:ext cx="109728" cy="823509"/>
          </a:xfrm>
          <a:prstGeom prst="rect">
            <a:avLst/>
          </a:prstGeom>
          <a:noFill/>
          <a:ln/>
        </p:spPr>
        <p:txBody>
          <a:bodyPr wrap="square" rtlCol="0" anchor="ctr"/>
          <a:lstStyle/>
          <a:p>
            <a:pPr algn="ctr" indent="0" marL="0">
              <a:buNone/>
            </a:pPr>
            <a:r>
              <a:rPr lang="en-US" sz="650" b="1" dirty="0">
                <a:solidFill>
                  <a:srgbClr val="FFFFFF"/>
                </a:solidFill>
                <a:latin typeface="Calibri" pitchFamily="34" charset="0"/>
                <a:ea typeface="Calibri" pitchFamily="34" charset="-122"/>
                <a:cs typeface="Calibri" pitchFamily="34" charset="-120"/>
              </a:rPr>
              <a:t>PMM</a:t>
            </a:r>
            <a:endParaRPr lang="en-US" sz="650" dirty="0"/>
          </a:p>
          <a:p>
            <a:pPr algn="ctr" indent="0" marL="0">
              <a:buNone/>
            </a:pPr>
            <a:r>
              <a:rPr lang="en-US" sz="650" b="1" dirty="0">
                <a:solidFill>
                  <a:srgbClr val="FFFFFF"/>
                </a:solidFill>
                <a:latin typeface="Calibri" pitchFamily="34" charset="0"/>
                <a:ea typeface="Calibri" pitchFamily="34" charset="-122"/>
                <a:cs typeface="Calibri" pitchFamily="34" charset="-120"/>
              </a:rPr>
              <a:t>+ SE</a:t>
            </a:r>
            <a:endParaRPr lang="en-US" sz="650" dirty="0"/>
          </a:p>
        </p:txBody>
      </p:sp>
      <p:sp>
        <p:nvSpPr>
          <p:cNvPr id="37" name="Shape 31"/>
          <p:cNvSpPr/>
          <p:nvPr/>
        </p:nvSpPr>
        <p:spPr>
          <a:xfrm>
            <a:off x="91440" y="4279392"/>
            <a:ext cx="109728" cy="822960"/>
          </a:xfrm>
          <a:prstGeom prst="rect">
            <a:avLst/>
          </a:prstGeom>
          <a:solidFill>
            <a:srgbClr val="1A7A4A"/>
          </a:solidFill>
          <a:ln w="12700">
            <a:solidFill>
              <a:srgbClr val="1A7A4A"/>
            </a:solidFill>
            <a:prstDash val="solid"/>
          </a:ln>
        </p:spPr>
      </p:sp>
      <p:sp>
        <p:nvSpPr>
          <p:cNvPr id="38" name="Text 32"/>
          <p:cNvSpPr/>
          <p:nvPr/>
        </p:nvSpPr>
        <p:spPr>
          <a:xfrm rot="16200000">
            <a:off x="91440" y="4279392"/>
            <a:ext cx="109728" cy="822960"/>
          </a:xfrm>
          <a:prstGeom prst="rect">
            <a:avLst/>
          </a:prstGeom>
          <a:noFill/>
          <a:ln/>
        </p:spPr>
        <p:txBody>
          <a:bodyPr wrap="square" rtlCol="0" anchor="ctr"/>
          <a:lstStyle/>
          <a:p>
            <a:pPr algn="ctr" indent="0" marL="0">
              <a:buNone/>
            </a:pPr>
            <a:r>
              <a:rPr lang="en-US" sz="650" b="1" dirty="0">
                <a:solidFill>
                  <a:srgbClr val="FFFFFF"/>
                </a:solidFill>
                <a:latin typeface="Calibri" pitchFamily="34" charset="0"/>
                <a:ea typeface="Calibri" pitchFamily="34" charset="-122"/>
                <a:cs typeface="Calibri" pitchFamily="34" charset="-120"/>
              </a:rPr>
              <a:t>ALL</a:t>
            </a:r>
            <a:endParaRPr lang="en-US" sz="650" dirty="0"/>
          </a:p>
          <a:p>
            <a:pPr algn="ctr" indent="0" marL="0">
              <a:buNone/>
            </a:pPr>
            <a:r>
              <a:rPr lang="en-US" sz="650" b="1" dirty="0">
                <a:solidFill>
                  <a:srgbClr val="FFFFFF"/>
                </a:solidFill>
                <a:latin typeface="Calibri" pitchFamily="34" charset="0"/>
                <a:ea typeface="Calibri" pitchFamily="34" charset="-122"/>
                <a:cs typeface="Calibri" pitchFamily="34" charset="-120"/>
              </a:rPr>
              <a:t>TEAMS</a:t>
            </a:r>
            <a:endParaRPr lang="en-US" sz="650" dirty="0"/>
          </a:p>
        </p:txBody>
      </p:sp>
      <p:sp>
        <p:nvSpPr>
          <p:cNvPr id="39" name="Text 33"/>
          <p:cNvSpPr/>
          <p:nvPr/>
        </p:nvSpPr>
        <p:spPr>
          <a:xfrm>
            <a:off x="228600" y="6144768"/>
            <a:ext cx="8686800" cy="274320"/>
          </a:xfrm>
          <a:prstGeom prst="rect">
            <a:avLst/>
          </a:prstGeom>
          <a:noFill/>
          <a:ln/>
        </p:spPr>
        <p:txBody>
          <a:bodyPr wrap="square" rtlCol="0" anchor="ctr"/>
          <a:lstStyle/>
          <a:p>
            <a:pPr indent="0" marL="0">
              <a:buNone/>
            </a:pPr>
            <a:r>
              <a:rPr lang="en-US" sz="850" i="1" dirty="0">
                <a:solidFill>
                  <a:srgbClr val="6B7B8D"/>
                </a:solidFill>
                <a:latin typeface="Calibri" pitchFamily="34" charset="0"/>
                <a:ea typeface="Calibri" pitchFamily="34" charset="-122"/>
                <a:cs typeface="Calibri" pitchFamily="34" charset="-120"/>
              </a:rPr>
              <a:t>Figure 4. The Demo Asset Pyramid. One master environment cascades into persona variants, use-case modules, and channel cuts. One update propagates everywhere. Build the master first.</a:t>
            </a:r>
            <a:endParaRPr lang="en-US" sz="850" dirty="0"/>
          </a:p>
        </p:txBody>
      </p:sp>
      <p:sp>
        <p:nvSpPr>
          <p:cNvPr id="40" name="Text 34"/>
          <p:cNvSpPr/>
          <p:nvPr/>
        </p:nvSpPr>
        <p:spPr>
          <a:xfrm>
            <a:off x="320040" y="6492240"/>
            <a:ext cx="8229600" cy="228600"/>
          </a:xfrm>
          <a:prstGeom prst="rect">
            <a:avLst/>
          </a:prstGeom>
          <a:noFill/>
          <a:ln/>
        </p:spPr>
        <p:txBody>
          <a:bodyPr wrap="square" rtlCol="0" anchor="ctr"/>
          <a:lstStyle/>
          <a:p>
            <a:pPr indent="0" marL="0">
              <a:buNone/>
            </a:pPr>
            <a:r>
              <a:rPr lang="en-US" sz="900" i="1" dirty="0">
                <a:solidFill>
                  <a:srgbClr val="6B7B8D"/>
                </a:solidFill>
                <a:latin typeface="Calibri" pitchFamily="34" charset="0"/>
                <a:ea typeface="Calibri" pitchFamily="34" charset="-122"/>
                <a:cs typeface="Calibri" pitchFamily="34" charset="-120"/>
              </a:rPr>
              <a:t>Chapter 7  ·  The Future of Product Marketing  ·  Chris O'Hara</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sp>
      <p:sp>
        <p:nvSpPr>
          <p:cNvPr id="3" name="Shape 1"/>
          <p:cNvSpPr/>
          <p:nvPr/>
        </p:nvSpPr>
        <p:spPr>
          <a:xfrm>
            <a:off x="0" y="0"/>
            <a:ext cx="9144000" cy="960120"/>
          </a:xfrm>
          <a:prstGeom prst="rect">
            <a:avLst/>
          </a:prstGeom>
          <a:solidFill>
            <a:srgbClr val="0F2B5B"/>
          </a:solidFill>
          <a:ln/>
        </p:spPr>
      </p:sp>
      <p:sp>
        <p:nvSpPr>
          <p:cNvPr id="4" name="Shape 2"/>
          <p:cNvSpPr/>
          <p:nvPr/>
        </p:nvSpPr>
        <p:spPr>
          <a:xfrm>
            <a:off x="0" y="960120"/>
            <a:ext cx="9144000" cy="45720"/>
          </a:xfrm>
          <a:prstGeom prst="rect">
            <a:avLst/>
          </a:prstGeom>
          <a:solidFill>
            <a:srgbClr val="C0392B"/>
          </a:solidFill>
          <a:ln/>
        </p:spPr>
      </p:sp>
      <p:sp>
        <p:nvSpPr>
          <p:cNvPr id="5" name="Text 3"/>
          <p:cNvSpPr/>
          <p:nvPr/>
        </p:nvSpPr>
        <p:spPr>
          <a:xfrm>
            <a:off x="320040" y="73152"/>
            <a:ext cx="7772400" cy="475488"/>
          </a:xfrm>
          <a:prstGeom prst="rect">
            <a:avLst/>
          </a:prstGeom>
          <a:noFill/>
          <a:ln/>
        </p:spPr>
        <p:txBody>
          <a:bodyPr wrap="square" rtlCol="0" anchor="ctr"/>
          <a:lstStyle/>
          <a:p>
            <a:pPr indent="0" marL="0">
              <a:buNone/>
            </a:pPr>
            <a:r>
              <a:rPr lang="en-US" sz="2000" b="1" spc="200" kern="0" dirty="0">
                <a:solidFill>
                  <a:srgbClr val="FFFFFF"/>
                </a:solidFill>
                <a:latin typeface="Calibri" pitchFamily="34" charset="0"/>
                <a:ea typeface="Calibri" pitchFamily="34" charset="-122"/>
                <a:cs typeface="Calibri" pitchFamily="34" charset="-120"/>
              </a:rPr>
              <a:t>THREE MOVES</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indent="0" marL="0">
              <a:buNone/>
            </a:pPr>
            <a:r>
              <a:rPr lang="en-US" sz="1300" i="1" dirty="0">
                <a:solidFill>
                  <a:srgbClr val="D4A843"/>
                </a:solidFill>
                <a:latin typeface="Georgia" pitchFamily="34" charset="0"/>
                <a:ea typeface="Georgia" pitchFamily="34" charset="-122"/>
                <a:cs typeface="Georgia" pitchFamily="34" charset="-120"/>
              </a:rPr>
              <a:t>How to go from one Swiss Army knife demo to a full demo stack.</a:t>
            </a:r>
            <a:endParaRPr lang="en-US" sz="1300" dirty="0"/>
          </a:p>
        </p:txBody>
      </p:sp>
      <p:sp>
        <p:nvSpPr>
          <p:cNvPr id="7" name="Shape 5"/>
          <p:cNvSpPr/>
          <p:nvPr/>
        </p:nvSpPr>
        <p:spPr>
          <a:xfrm>
            <a:off x="228600" y="1115568"/>
            <a:ext cx="2834640" cy="5138928"/>
          </a:xfrm>
          <a:prstGeom prst="rect">
            <a:avLst/>
          </a:prstGeom>
          <a:solidFill>
            <a:srgbClr val="FFFFFF"/>
          </a:solidFill>
          <a:ln w="12700">
            <a:solidFill>
              <a:srgbClr val="E0E8F0"/>
            </a:solidFill>
            <a:prstDash val="solid"/>
          </a:ln>
          <a:effectLst>
            <a:outerShdw sx="100000" sy="100000" kx="0" ky="0" algn="bl" rotWithShape="0" blurRad="101600" dist="38100" dir="8100000">
              <a:srgbClr val="000000">
                <a:alpha val="10000"/>
              </a:srgbClr>
            </a:outerShdw>
          </a:effectLst>
        </p:spPr>
      </p:sp>
      <p:sp>
        <p:nvSpPr>
          <p:cNvPr id="8" name="Shape 6"/>
          <p:cNvSpPr/>
          <p:nvPr/>
        </p:nvSpPr>
        <p:spPr>
          <a:xfrm>
            <a:off x="228600" y="1115568"/>
            <a:ext cx="2834640" cy="54864"/>
          </a:xfrm>
          <a:prstGeom prst="rect">
            <a:avLst/>
          </a:prstGeom>
          <a:solidFill>
            <a:srgbClr val="C0392B"/>
          </a:solidFill>
          <a:ln w="12700">
            <a:solidFill>
              <a:srgbClr val="C0392B"/>
            </a:solidFill>
            <a:prstDash val="solid"/>
          </a:ln>
        </p:spPr>
      </p:sp>
      <p:sp>
        <p:nvSpPr>
          <p:cNvPr id="9" name="Shape 7"/>
          <p:cNvSpPr/>
          <p:nvPr/>
        </p:nvSpPr>
        <p:spPr>
          <a:xfrm>
            <a:off x="338328" y="1170432"/>
            <a:ext cx="566928" cy="566928"/>
          </a:xfrm>
          <a:prstGeom prst="ellipse">
            <a:avLst/>
          </a:prstGeom>
          <a:solidFill>
            <a:srgbClr val="C0392B"/>
          </a:solidFill>
          <a:ln w="12700">
            <a:solidFill>
              <a:srgbClr val="C0392B"/>
            </a:solidFill>
            <a:prstDash val="solid"/>
          </a:ln>
        </p:spPr>
      </p:sp>
      <p:pic>
        <p:nvPicPr>
          <p:cNvPr id="10" name="Image 0" descr="preencoded.png">    </p:cNvPr>
          <p:cNvPicPr>
            <a:picLocks noChangeAspect="1"/>
          </p:cNvPicPr>
          <p:nvPr/>
        </p:nvPicPr>
        <p:blipFill>
          <a:blip r:embed="rId1"/>
          <a:stretch>
            <a:fillRect/>
          </a:stretch>
        </p:blipFill>
        <p:spPr>
          <a:xfrm>
            <a:off x="457200" y="1289304"/>
            <a:ext cx="329184" cy="329184"/>
          </a:xfrm>
          <a:prstGeom prst="rect">
            <a:avLst/>
          </a:prstGeom>
        </p:spPr>
      </p:pic>
      <p:sp>
        <p:nvSpPr>
          <p:cNvPr id="11" name="Text 8"/>
          <p:cNvSpPr/>
          <p:nvPr/>
        </p:nvSpPr>
        <p:spPr>
          <a:xfrm>
            <a:off x="1005840" y="1188720"/>
            <a:ext cx="1920240" cy="228600"/>
          </a:xfrm>
          <a:prstGeom prst="rect">
            <a:avLst/>
          </a:prstGeom>
          <a:noFill/>
          <a:ln/>
        </p:spPr>
        <p:txBody>
          <a:bodyPr wrap="square" rtlCol="0" anchor="ctr"/>
          <a:lstStyle/>
          <a:p>
            <a:pPr indent="0" marL="0">
              <a:buNone/>
            </a:pPr>
            <a:r>
              <a:rPr lang="en-US" sz="900" b="1" spc="50" kern="0" dirty="0">
                <a:solidFill>
                  <a:srgbClr val="C0392B"/>
                </a:solidFill>
                <a:latin typeface="Calibri" pitchFamily="34" charset="0"/>
                <a:ea typeface="Calibri" pitchFamily="34" charset="-122"/>
                <a:cs typeface="Calibri" pitchFamily="34" charset="-120"/>
              </a:rPr>
              <a:t>Move 01</a:t>
            </a:r>
            <a:endParaRPr lang="en-US" sz="900" dirty="0"/>
          </a:p>
        </p:txBody>
      </p:sp>
      <p:sp>
        <p:nvSpPr>
          <p:cNvPr id="12" name="Text 9"/>
          <p:cNvSpPr/>
          <p:nvPr/>
        </p:nvSpPr>
        <p:spPr>
          <a:xfrm>
            <a:off x="338328" y="1463040"/>
            <a:ext cx="2615184" cy="530352"/>
          </a:xfrm>
          <a:prstGeom prst="rect">
            <a:avLst/>
          </a:prstGeom>
          <a:noFill/>
          <a:ln/>
        </p:spPr>
        <p:txBody>
          <a:bodyPr wrap="square" rtlCol="0" anchor="ctr"/>
          <a:lstStyle/>
          <a:p>
            <a:pPr indent="0" marL="0">
              <a:buNone/>
            </a:pPr>
            <a:r>
              <a:rPr lang="en-US" sz="1050" b="1" dirty="0">
                <a:solidFill>
                  <a:srgbClr val="0F2B5B"/>
                </a:solidFill>
                <a:latin typeface="Calibri" pitchFamily="34" charset="0"/>
                <a:ea typeface="Calibri" pitchFamily="34" charset="-122"/>
                <a:cs typeface="Calibri" pitchFamily="34" charset="-120"/>
              </a:rPr>
              <a:t>Own Demo Strategy</a:t>
            </a:r>
            <a:endParaRPr lang="en-US" sz="1050" dirty="0"/>
          </a:p>
          <a:p>
            <a:pPr indent="0" marL="0">
              <a:buNone/>
            </a:pPr>
            <a:r>
              <a:rPr lang="en-US" sz="1050" b="1" dirty="0">
                <a:solidFill>
                  <a:srgbClr val="0F2B5B"/>
                </a:solidFill>
                <a:latin typeface="Calibri" pitchFamily="34" charset="0"/>
                <a:ea typeface="Calibri" pitchFamily="34" charset="-122"/>
                <a:cs typeface="Calibri" pitchFamily="34" charset="-120"/>
              </a:rPr>
              <a:t>Before Demo Environment</a:t>
            </a:r>
            <a:endParaRPr lang="en-US" sz="1050" dirty="0"/>
          </a:p>
        </p:txBody>
      </p:sp>
      <p:sp>
        <p:nvSpPr>
          <p:cNvPr id="13" name="Text 10"/>
          <p:cNvSpPr/>
          <p:nvPr/>
        </p:nvSpPr>
        <p:spPr>
          <a:xfrm>
            <a:off x="338328" y="2066544"/>
            <a:ext cx="2615184" cy="1938528"/>
          </a:xfrm>
          <a:prstGeom prst="rect">
            <a:avLst/>
          </a:prstGeom>
          <a:noFill/>
          <a:ln/>
        </p:spPr>
        <p:txBody>
          <a:bodyPr wrap="square" rtlCol="0" anchor="t"/>
          <a:lstStyle/>
          <a:p>
            <a:pPr indent="0" marL="0">
              <a:buNone/>
            </a:pPr>
            <a:r>
              <a:rPr lang="en-US" sz="850" dirty="0">
                <a:solidFill>
                  <a:srgbClr val="1A2B3C"/>
                </a:solidFill>
                <a:latin typeface="Calibri" pitchFamily="34" charset="0"/>
                <a:ea typeface="Calibri" pitchFamily="34" charset="-122"/>
                <a:cs typeface="Calibri" pitchFamily="34" charset="-120"/>
              </a:rPr>
              <a:t>The most common PMM demo mistake is jumping to tool selection before strategy. Which sales motions do you have? Where do demos most often fail? That audit determines your tier mix. A PMM who answers those questions first will buy fewer tools and build better environments than one who starts with a Demostack trial.</a:t>
            </a:r>
            <a:endParaRPr lang="en-US" sz="850" dirty="0"/>
          </a:p>
        </p:txBody>
      </p:sp>
      <p:sp>
        <p:nvSpPr>
          <p:cNvPr id="14" name="Shape 11"/>
          <p:cNvSpPr/>
          <p:nvPr/>
        </p:nvSpPr>
        <p:spPr>
          <a:xfrm>
            <a:off x="320040" y="4059936"/>
            <a:ext cx="2651760" cy="2066544"/>
          </a:xfrm>
          <a:prstGeom prst="rect">
            <a:avLst/>
          </a:prstGeom>
          <a:solidFill>
            <a:srgbClr val="F4F7FB"/>
          </a:solidFill>
          <a:ln w="12700">
            <a:solidFill>
              <a:srgbClr val="E0E8F0"/>
            </a:solidFill>
            <a:prstDash val="solid"/>
          </a:ln>
        </p:spPr>
      </p:sp>
      <p:sp>
        <p:nvSpPr>
          <p:cNvPr id="15" name="Text 12"/>
          <p:cNvSpPr/>
          <p:nvPr/>
        </p:nvSpPr>
        <p:spPr>
          <a:xfrm>
            <a:off x="429768" y="4096512"/>
            <a:ext cx="2432304" cy="256032"/>
          </a:xfrm>
          <a:prstGeom prst="rect">
            <a:avLst/>
          </a:prstGeom>
          <a:noFill/>
          <a:ln/>
        </p:spPr>
        <p:txBody>
          <a:bodyPr wrap="square" rtlCol="0" anchor="ctr"/>
          <a:lstStyle/>
          <a:p>
            <a:pPr indent="0" marL="0">
              <a:buNone/>
            </a:pPr>
            <a:r>
              <a:rPr lang="en-US" sz="900" b="1" dirty="0">
                <a:solidFill>
                  <a:srgbClr val="C0392B"/>
                </a:solidFill>
                <a:latin typeface="Calibri" pitchFamily="34" charset="0"/>
                <a:ea typeface="Calibri" pitchFamily="34" charset="-122"/>
                <a:cs typeface="Calibri" pitchFamily="34" charset="-120"/>
              </a:rPr>
              <a:t>Action Item</a:t>
            </a:r>
            <a:endParaRPr lang="en-US" sz="900" dirty="0"/>
          </a:p>
        </p:txBody>
      </p:sp>
      <p:sp>
        <p:nvSpPr>
          <p:cNvPr id="16" name="Text 13"/>
          <p:cNvSpPr/>
          <p:nvPr/>
        </p:nvSpPr>
        <p:spPr>
          <a:xfrm>
            <a:off x="429768" y="4334256"/>
            <a:ext cx="2432304" cy="1719072"/>
          </a:xfrm>
          <a:prstGeom prst="rect">
            <a:avLst/>
          </a:prstGeom>
          <a:noFill/>
          <a:ln/>
        </p:spPr>
        <p:txBody>
          <a:bodyPr wrap="square" rtlCol="0" anchor="t"/>
          <a:lstStyle/>
          <a:p>
            <a:pPr indent="0" marL="0">
              <a:buNone/>
            </a:pPr>
            <a:r>
              <a:rPr lang="en-US" sz="850" dirty="0">
                <a:solidFill>
                  <a:srgbClr val="1A2B3C"/>
                </a:solidFill>
                <a:latin typeface="Calibri" pitchFamily="34" charset="0"/>
                <a:ea typeface="Calibri" pitchFamily="34" charset="-122"/>
                <a:cs typeface="Calibri" pitchFamily="34" charset="-120"/>
              </a:rPr>
              <a:t>Audit your last 10 demo interactions. For each: what tool, what persona, what stage, what outcome? Map the gaps between what was used and what the moment actually needed. That gap analysis is your demo strategy.</a:t>
            </a:r>
            <a:endParaRPr lang="en-US" sz="850" dirty="0"/>
          </a:p>
        </p:txBody>
      </p:sp>
      <p:sp>
        <p:nvSpPr>
          <p:cNvPr id="17" name="Shape 14"/>
          <p:cNvSpPr/>
          <p:nvPr/>
        </p:nvSpPr>
        <p:spPr>
          <a:xfrm>
            <a:off x="3200400" y="1115568"/>
            <a:ext cx="2834640" cy="5138928"/>
          </a:xfrm>
          <a:prstGeom prst="rect">
            <a:avLst/>
          </a:prstGeom>
          <a:solidFill>
            <a:srgbClr val="FFFFFF"/>
          </a:solidFill>
          <a:ln w="12700">
            <a:solidFill>
              <a:srgbClr val="E0E8F0"/>
            </a:solidFill>
            <a:prstDash val="solid"/>
          </a:ln>
          <a:effectLst>
            <a:outerShdw sx="100000" sy="100000" kx="0" ky="0" algn="bl" rotWithShape="0" blurRad="101600" dist="38100" dir="8100000">
              <a:srgbClr val="000000">
                <a:alpha val="10000"/>
              </a:srgbClr>
            </a:outerShdw>
          </a:effectLst>
        </p:spPr>
      </p:sp>
      <p:sp>
        <p:nvSpPr>
          <p:cNvPr id="18" name="Shape 15"/>
          <p:cNvSpPr/>
          <p:nvPr/>
        </p:nvSpPr>
        <p:spPr>
          <a:xfrm>
            <a:off x="3200400" y="1115568"/>
            <a:ext cx="2834640" cy="54864"/>
          </a:xfrm>
          <a:prstGeom prst="rect">
            <a:avLst/>
          </a:prstGeom>
          <a:solidFill>
            <a:srgbClr val="C0392B"/>
          </a:solidFill>
          <a:ln w="12700">
            <a:solidFill>
              <a:srgbClr val="C0392B"/>
            </a:solidFill>
            <a:prstDash val="solid"/>
          </a:ln>
        </p:spPr>
      </p:sp>
      <p:sp>
        <p:nvSpPr>
          <p:cNvPr id="19" name="Shape 16"/>
          <p:cNvSpPr/>
          <p:nvPr/>
        </p:nvSpPr>
        <p:spPr>
          <a:xfrm>
            <a:off x="3310128" y="1170432"/>
            <a:ext cx="566928" cy="566928"/>
          </a:xfrm>
          <a:prstGeom prst="ellipse">
            <a:avLst/>
          </a:prstGeom>
          <a:solidFill>
            <a:srgbClr val="C0392B"/>
          </a:solidFill>
          <a:ln w="12700">
            <a:solidFill>
              <a:srgbClr val="C0392B"/>
            </a:solidFill>
            <a:prstDash val="solid"/>
          </a:ln>
        </p:spPr>
      </p:sp>
      <p:pic>
        <p:nvPicPr>
          <p:cNvPr id="20" name="Image 1" descr="preencoded.png">    </p:cNvPr>
          <p:cNvPicPr>
            <a:picLocks noChangeAspect="1"/>
          </p:cNvPicPr>
          <p:nvPr/>
        </p:nvPicPr>
        <p:blipFill>
          <a:blip r:embed="rId2"/>
          <a:stretch>
            <a:fillRect/>
          </a:stretch>
        </p:blipFill>
        <p:spPr>
          <a:xfrm>
            <a:off x="3429000" y="1289304"/>
            <a:ext cx="329184" cy="329184"/>
          </a:xfrm>
          <a:prstGeom prst="rect">
            <a:avLst/>
          </a:prstGeom>
        </p:spPr>
      </p:pic>
      <p:sp>
        <p:nvSpPr>
          <p:cNvPr id="21" name="Text 17"/>
          <p:cNvSpPr/>
          <p:nvPr/>
        </p:nvSpPr>
        <p:spPr>
          <a:xfrm>
            <a:off x="3977640" y="1188720"/>
            <a:ext cx="1920240" cy="228600"/>
          </a:xfrm>
          <a:prstGeom prst="rect">
            <a:avLst/>
          </a:prstGeom>
          <a:noFill/>
          <a:ln/>
        </p:spPr>
        <p:txBody>
          <a:bodyPr wrap="square" rtlCol="0" anchor="ctr"/>
          <a:lstStyle/>
          <a:p>
            <a:pPr indent="0" marL="0">
              <a:buNone/>
            </a:pPr>
            <a:r>
              <a:rPr lang="en-US" sz="900" b="1" spc="50" kern="0" dirty="0">
                <a:solidFill>
                  <a:srgbClr val="C0392B"/>
                </a:solidFill>
                <a:latin typeface="Calibri" pitchFamily="34" charset="0"/>
                <a:ea typeface="Calibri" pitchFamily="34" charset="-122"/>
                <a:cs typeface="Calibri" pitchFamily="34" charset="-120"/>
              </a:rPr>
              <a:t>Move 02</a:t>
            </a:r>
            <a:endParaRPr lang="en-US" sz="900" dirty="0"/>
          </a:p>
        </p:txBody>
      </p:sp>
      <p:sp>
        <p:nvSpPr>
          <p:cNvPr id="22" name="Text 18"/>
          <p:cNvSpPr/>
          <p:nvPr/>
        </p:nvSpPr>
        <p:spPr>
          <a:xfrm>
            <a:off x="3310128" y="1463040"/>
            <a:ext cx="2615184" cy="530352"/>
          </a:xfrm>
          <a:prstGeom prst="rect">
            <a:avLst/>
          </a:prstGeom>
          <a:noFill/>
          <a:ln/>
        </p:spPr>
        <p:txBody>
          <a:bodyPr wrap="square" rtlCol="0" anchor="ctr"/>
          <a:lstStyle/>
          <a:p>
            <a:pPr indent="0" marL="0">
              <a:buNone/>
            </a:pPr>
            <a:r>
              <a:rPr lang="en-US" sz="1050" b="1" dirty="0">
                <a:solidFill>
                  <a:srgbClr val="0F2B5B"/>
                </a:solidFill>
                <a:latin typeface="Calibri" pitchFamily="34" charset="0"/>
                <a:ea typeface="Calibri" pitchFamily="34" charset="-122"/>
                <a:cs typeface="Calibri" pitchFamily="34" charset="-120"/>
              </a:rPr>
              <a:t>Build the Asset Pyramid,</a:t>
            </a:r>
            <a:endParaRPr lang="en-US" sz="1050" dirty="0"/>
          </a:p>
          <a:p>
            <a:pPr indent="0" marL="0">
              <a:buNone/>
            </a:pPr>
            <a:r>
              <a:rPr lang="en-US" sz="1050" b="1" dirty="0">
                <a:solidFill>
                  <a:srgbClr val="0F2B5B"/>
                </a:solidFill>
                <a:latin typeface="Calibri" pitchFamily="34" charset="0"/>
                <a:ea typeface="Calibri" pitchFamily="34" charset="-122"/>
                <a:cs typeface="Calibri" pitchFamily="34" charset="-120"/>
              </a:rPr>
              <a:t>Not the Swiss Army Knife</a:t>
            </a:r>
            <a:endParaRPr lang="en-US" sz="1050" dirty="0"/>
          </a:p>
        </p:txBody>
      </p:sp>
      <p:sp>
        <p:nvSpPr>
          <p:cNvPr id="23" name="Text 19"/>
          <p:cNvSpPr/>
          <p:nvPr/>
        </p:nvSpPr>
        <p:spPr>
          <a:xfrm>
            <a:off x="3310128" y="2066544"/>
            <a:ext cx="2615184" cy="1938528"/>
          </a:xfrm>
          <a:prstGeom prst="rect">
            <a:avLst/>
          </a:prstGeom>
          <a:noFill/>
          <a:ln/>
        </p:spPr>
        <p:txBody>
          <a:bodyPr wrap="square" rtlCol="0" anchor="t"/>
          <a:lstStyle/>
          <a:p>
            <a:pPr indent="0" marL="0">
              <a:buNone/>
            </a:pPr>
            <a:r>
              <a:rPr lang="en-US" sz="850" dirty="0">
                <a:solidFill>
                  <a:srgbClr val="1A2B3C"/>
                </a:solidFill>
                <a:latin typeface="Calibri" pitchFamily="34" charset="0"/>
                <a:ea typeface="Calibri" pitchFamily="34" charset="-122"/>
                <a:cs typeface="Calibri" pitchFamily="34" charset="-120"/>
              </a:rPr>
              <a:t>The most leveraged demo investment is a well-structured master environment — not a mega-demo that tries to show everything, but a narrative-structured, persona-aware environment that can be cut and remixed for any channel. Once the master exists, every variant and channel cut is a derivative. The PMM who skips the master builds five maintenance burdens instead of one.</a:t>
            </a:r>
            <a:endParaRPr lang="en-US" sz="850" dirty="0"/>
          </a:p>
        </p:txBody>
      </p:sp>
      <p:sp>
        <p:nvSpPr>
          <p:cNvPr id="24" name="Shape 20"/>
          <p:cNvSpPr/>
          <p:nvPr/>
        </p:nvSpPr>
        <p:spPr>
          <a:xfrm>
            <a:off x="3291840" y="4059936"/>
            <a:ext cx="2651760" cy="2066544"/>
          </a:xfrm>
          <a:prstGeom prst="rect">
            <a:avLst/>
          </a:prstGeom>
          <a:solidFill>
            <a:srgbClr val="F4F7FB"/>
          </a:solidFill>
          <a:ln w="12700">
            <a:solidFill>
              <a:srgbClr val="E0E8F0"/>
            </a:solidFill>
            <a:prstDash val="solid"/>
          </a:ln>
        </p:spPr>
      </p:sp>
      <p:sp>
        <p:nvSpPr>
          <p:cNvPr id="25" name="Text 21"/>
          <p:cNvSpPr/>
          <p:nvPr/>
        </p:nvSpPr>
        <p:spPr>
          <a:xfrm>
            <a:off x="3401568" y="4096512"/>
            <a:ext cx="2432304" cy="256032"/>
          </a:xfrm>
          <a:prstGeom prst="rect">
            <a:avLst/>
          </a:prstGeom>
          <a:noFill/>
          <a:ln/>
        </p:spPr>
        <p:txBody>
          <a:bodyPr wrap="square" rtlCol="0" anchor="ctr"/>
          <a:lstStyle/>
          <a:p>
            <a:pPr indent="0" marL="0">
              <a:buNone/>
            </a:pPr>
            <a:r>
              <a:rPr lang="en-US" sz="900" b="1" dirty="0">
                <a:solidFill>
                  <a:srgbClr val="C0392B"/>
                </a:solidFill>
                <a:latin typeface="Calibri" pitchFamily="34" charset="0"/>
                <a:ea typeface="Calibri" pitchFamily="34" charset="-122"/>
                <a:cs typeface="Calibri" pitchFamily="34" charset="-120"/>
              </a:rPr>
              <a:t>Action Item</a:t>
            </a:r>
            <a:endParaRPr lang="en-US" sz="900" dirty="0"/>
          </a:p>
        </p:txBody>
      </p:sp>
      <p:sp>
        <p:nvSpPr>
          <p:cNvPr id="26" name="Text 22"/>
          <p:cNvSpPr/>
          <p:nvPr/>
        </p:nvSpPr>
        <p:spPr>
          <a:xfrm>
            <a:off x="3401568" y="4334256"/>
            <a:ext cx="2432304" cy="1719072"/>
          </a:xfrm>
          <a:prstGeom prst="rect">
            <a:avLst/>
          </a:prstGeom>
          <a:noFill/>
          <a:ln/>
        </p:spPr>
        <p:txBody>
          <a:bodyPr wrap="square" rtlCol="0" anchor="t"/>
          <a:lstStyle/>
          <a:p>
            <a:pPr indent="0" marL="0">
              <a:buNone/>
            </a:pPr>
            <a:r>
              <a:rPr lang="en-US" sz="850" dirty="0">
                <a:solidFill>
                  <a:srgbClr val="1A2B3C"/>
                </a:solidFill>
                <a:latin typeface="Calibri" pitchFamily="34" charset="0"/>
                <a:ea typeface="Calibri" pitchFamily="34" charset="-122"/>
                <a:cs typeface="Calibri" pitchFamily="34" charset="-120"/>
              </a:rPr>
              <a:t>Define your master demo environment this sprint. Answer: What job-to-be-done does it demonstrate? What is the primary buyer persona? What is the narrative arc? What does 'done' look like? Build that first. Everything else is a cut.</a:t>
            </a:r>
            <a:endParaRPr lang="en-US" sz="850" dirty="0"/>
          </a:p>
        </p:txBody>
      </p:sp>
      <p:sp>
        <p:nvSpPr>
          <p:cNvPr id="27" name="Shape 23"/>
          <p:cNvSpPr/>
          <p:nvPr/>
        </p:nvSpPr>
        <p:spPr>
          <a:xfrm>
            <a:off x="6172200" y="1115568"/>
            <a:ext cx="2834640" cy="5138928"/>
          </a:xfrm>
          <a:prstGeom prst="rect">
            <a:avLst/>
          </a:prstGeom>
          <a:solidFill>
            <a:srgbClr val="FFFFFF"/>
          </a:solidFill>
          <a:ln w="12700">
            <a:solidFill>
              <a:srgbClr val="E0E8F0"/>
            </a:solidFill>
            <a:prstDash val="solid"/>
          </a:ln>
          <a:effectLst>
            <a:outerShdw sx="100000" sy="100000" kx="0" ky="0" algn="bl" rotWithShape="0" blurRad="101600" dist="38100" dir="8100000">
              <a:srgbClr val="000000">
                <a:alpha val="10000"/>
              </a:srgbClr>
            </a:outerShdw>
          </a:effectLst>
        </p:spPr>
      </p:sp>
      <p:sp>
        <p:nvSpPr>
          <p:cNvPr id="28" name="Shape 24"/>
          <p:cNvSpPr/>
          <p:nvPr/>
        </p:nvSpPr>
        <p:spPr>
          <a:xfrm>
            <a:off x="6172200" y="1115568"/>
            <a:ext cx="2834640" cy="54864"/>
          </a:xfrm>
          <a:prstGeom prst="rect">
            <a:avLst/>
          </a:prstGeom>
          <a:solidFill>
            <a:srgbClr val="C0392B"/>
          </a:solidFill>
          <a:ln w="12700">
            <a:solidFill>
              <a:srgbClr val="C0392B"/>
            </a:solidFill>
            <a:prstDash val="solid"/>
          </a:ln>
        </p:spPr>
      </p:sp>
      <p:sp>
        <p:nvSpPr>
          <p:cNvPr id="29" name="Shape 25"/>
          <p:cNvSpPr/>
          <p:nvPr/>
        </p:nvSpPr>
        <p:spPr>
          <a:xfrm>
            <a:off x="6281928" y="1170432"/>
            <a:ext cx="566928" cy="566928"/>
          </a:xfrm>
          <a:prstGeom prst="ellipse">
            <a:avLst/>
          </a:prstGeom>
          <a:solidFill>
            <a:srgbClr val="C0392B"/>
          </a:solidFill>
          <a:ln w="12700">
            <a:solidFill>
              <a:srgbClr val="C0392B"/>
            </a:solidFill>
            <a:prstDash val="solid"/>
          </a:ln>
        </p:spPr>
      </p:sp>
      <p:pic>
        <p:nvPicPr>
          <p:cNvPr id="30" name="Image 2" descr="preencoded.png">    </p:cNvPr>
          <p:cNvPicPr>
            <a:picLocks noChangeAspect="1"/>
          </p:cNvPicPr>
          <p:nvPr/>
        </p:nvPicPr>
        <p:blipFill>
          <a:blip r:embed="rId3"/>
          <a:stretch>
            <a:fillRect/>
          </a:stretch>
        </p:blipFill>
        <p:spPr>
          <a:xfrm>
            <a:off x="6400800" y="1289304"/>
            <a:ext cx="329184" cy="329184"/>
          </a:xfrm>
          <a:prstGeom prst="rect">
            <a:avLst/>
          </a:prstGeom>
        </p:spPr>
      </p:pic>
      <p:sp>
        <p:nvSpPr>
          <p:cNvPr id="31" name="Text 26"/>
          <p:cNvSpPr/>
          <p:nvPr/>
        </p:nvSpPr>
        <p:spPr>
          <a:xfrm>
            <a:off x="6949440" y="1188720"/>
            <a:ext cx="1920240" cy="228600"/>
          </a:xfrm>
          <a:prstGeom prst="rect">
            <a:avLst/>
          </a:prstGeom>
          <a:noFill/>
          <a:ln/>
        </p:spPr>
        <p:txBody>
          <a:bodyPr wrap="square" rtlCol="0" anchor="ctr"/>
          <a:lstStyle/>
          <a:p>
            <a:pPr indent="0" marL="0">
              <a:buNone/>
            </a:pPr>
            <a:r>
              <a:rPr lang="en-US" sz="900" b="1" spc="50" kern="0" dirty="0">
                <a:solidFill>
                  <a:srgbClr val="C0392B"/>
                </a:solidFill>
                <a:latin typeface="Calibri" pitchFamily="34" charset="0"/>
                <a:ea typeface="Calibri" pitchFamily="34" charset="-122"/>
                <a:cs typeface="Calibri" pitchFamily="34" charset="-120"/>
              </a:rPr>
              <a:t>Move 03</a:t>
            </a:r>
            <a:endParaRPr lang="en-US" sz="900" dirty="0"/>
          </a:p>
        </p:txBody>
      </p:sp>
      <p:sp>
        <p:nvSpPr>
          <p:cNvPr id="32" name="Text 27"/>
          <p:cNvSpPr/>
          <p:nvPr/>
        </p:nvSpPr>
        <p:spPr>
          <a:xfrm>
            <a:off x="6281928" y="1463040"/>
            <a:ext cx="2615184" cy="530352"/>
          </a:xfrm>
          <a:prstGeom prst="rect">
            <a:avLst/>
          </a:prstGeom>
          <a:noFill/>
          <a:ln/>
        </p:spPr>
        <p:txBody>
          <a:bodyPr wrap="square" rtlCol="0" anchor="ctr"/>
          <a:lstStyle/>
          <a:p>
            <a:pPr indent="0" marL="0">
              <a:buNone/>
            </a:pPr>
            <a:r>
              <a:rPr lang="en-US" sz="1050" b="1" dirty="0">
                <a:solidFill>
                  <a:srgbClr val="0F2B5B"/>
                </a:solidFill>
                <a:latin typeface="Calibri" pitchFamily="34" charset="0"/>
                <a:ea typeface="Calibri" pitchFamily="34" charset="-122"/>
                <a:cs typeface="Calibri" pitchFamily="34" charset="-120"/>
              </a:rPr>
              <a:t>Close the Feedback Loop</a:t>
            </a:r>
            <a:endParaRPr lang="en-US" sz="1050" dirty="0"/>
          </a:p>
          <a:p>
            <a:pPr indent="0" marL="0">
              <a:buNone/>
            </a:pPr>
            <a:r>
              <a:rPr lang="en-US" sz="1050" b="1" dirty="0">
                <a:solidFill>
                  <a:srgbClr val="0F2B5B"/>
                </a:solidFill>
                <a:latin typeface="Calibri" pitchFamily="34" charset="0"/>
                <a:ea typeface="Calibri" pitchFamily="34" charset="-122"/>
                <a:cs typeface="Calibri" pitchFamily="34" charset="-120"/>
              </a:rPr>
              <a:t>from Demo to Pipeline</a:t>
            </a:r>
            <a:endParaRPr lang="en-US" sz="1050" dirty="0"/>
          </a:p>
        </p:txBody>
      </p:sp>
      <p:sp>
        <p:nvSpPr>
          <p:cNvPr id="33" name="Text 28"/>
          <p:cNvSpPr/>
          <p:nvPr/>
        </p:nvSpPr>
        <p:spPr>
          <a:xfrm>
            <a:off x="6281928" y="2066544"/>
            <a:ext cx="2615184" cy="1938528"/>
          </a:xfrm>
          <a:prstGeom prst="rect">
            <a:avLst/>
          </a:prstGeom>
          <a:noFill/>
          <a:ln/>
        </p:spPr>
        <p:txBody>
          <a:bodyPr wrap="square" rtlCol="0" anchor="t"/>
          <a:lstStyle/>
          <a:p>
            <a:pPr indent="0" marL="0">
              <a:buNone/>
            </a:pPr>
            <a:r>
              <a:rPr lang="en-US" sz="850" dirty="0">
                <a:solidFill>
                  <a:srgbClr val="1A2B3C"/>
                </a:solidFill>
                <a:latin typeface="Calibri" pitchFamily="34" charset="0"/>
                <a:ea typeface="Calibri" pitchFamily="34" charset="-122"/>
                <a:cs typeface="Calibri" pitchFamily="34" charset="-120"/>
              </a:rPr>
              <a:t>Demo data is almost never connected to pipeline data. PMMs build environments, SEs deliver them, and whether any of it correlated with pipeline movement is a mystery. Add a demo-delivered tag to your CRM opportunity stage. Track format, persona cut, and use-case module in won deals. One quarter of clean data will tell you more than any vendor's analyst report.</a:t>
            </a:r>
            <a:endParaRPr lang="en-US" sz="850" dirty="0"/>
          </a:p>
        </p:txBody>
      </p:sp>
      <p:sp>
        <p:nvSpPr>
          <p:cNvPr id="34" name="Shape 29"/>
          <p:cNvSpPr/>
          <p:nvPr/>
        </p:nvSpPr>
        <p:spPr>
          <a:xfrm>
            <a:off x="6263640" y="4059936"/>
            <a:ext cx="2651760" cy="2066544"/>
          </a:xfrm>
          <a:prstGeom prst="rect">
            <a:avLst/>
          </a:prstGeom>
          <a:solidFill>
            <a:srgbClr val="F4F7FB"/>
          </a:solidFill>
          <a:ln w="12700">
            <a:solidFill>
              <a:srgbClr val="E0E8F0"/>
            </a:solidFill>
            <a:prstDash val="solid"/>
          </a:ln>
        </p:spPr>
      </p:sp>
      <p:sp>
        <p:nvSpPr>
          <p:cNvPr id="35" name="Text 30"/>
          <p:cNvSpPr/>
          <p:nvPr/>
        </p:nvSpPr>
        <p:spPr>
          <a:xfrm>
            <a:off x="6373368" y="4096512"/>
            <a:ext cx="2432304" cy="256032"/>
          </a:xfrm>
          <a:prstGeom prst="rect">
            <a:avLst/>
          </a:prstGeom>
          <a:noFill/>
          <a:ln/>
        </p:spPr>
        <p:txBody>
          <a:bodyPr wrap="square" rtlCol="0" anchor="ctr"/>
          <a:lstStyle/>
          <a:p>
            <a:pPr indent="0" marL="0">
              <a:buNone/>
            </a:pPr>
            <a:r>
              <a:rPr lang="en-US" sz="900" b="1" dirty="0">
                <a:solidFill>
                  <a:srgbClr val="C0392B"/>
                </a:solidFill>
                <a:latin typeface="Calibri" pitchFamily="34" charset="0"/>
                <a:ea typeface="Calibri" pitchFamily="34" charset="-122"/>
                <a:cs typeface="Calibri" pitchFamily="34" charset="-120"/>
              </a:rPr>
              <a:t>Action Item</a:t>
            </a:r>
            <a:endParaRPr lang="en-US" sz="900" dirty="0"/>
          </a:p>
        </p:txBody>
      </p:sp>
      <p:sp>
        <p:nvSpPr>
          <p:cNvPr id="36" name="Text 31"/>
          <p:cNvSpPr/>
          <p:nvPr/>
        </p:nvSpPr>
        <p:spPr>
          <a:xfrm>
            <a:off x="6373368" y="4334256"/>
            <a:ext cx="2432304" cy="1719072"/>
          </a:xfrm>
          <a:prstGeom prst="rect">
            <a:avLst/>
          </a:prstGeom>
          <a:noFill/>
          <a:ln/>
        </p:spPr>
        <p:txBody>
          <a:bodyPr wrap="square" rtlCol="0" anchor="t"/>
          <a:lstStyle/>
          <a:p>
            <a:pPr indent="0" marL="0">
              <a:buNone/>
            </a:pPr>
            <a:r>
              <a:rPr lang="en-US" sz="850" dirty="0">
                <a:solidFill>
                  <a:srgbClr val="1A2B3C"/>
                </a:solidFill>
                <a:latin typeface="Calibri" pitchFamily="34" charset="0"/>
                <a:ea typeface="Calibri" pitchFamily="34" charset="-122"/>
                <a:cs typeface="Calibri" pitchFamily="34" charset="-120"/>
              </a:rPr>
              <a:t>Add a 'Demo Delivered' field to your CRM opportunity close stage: format (Tier 1/2/3), persona cut, use case shown. Brief your SE team in five minutes. Run for one quarter. Analyze before your next demo refresh.</a:t>
            </a:r>
            <a:endParaRPr lang="en-US" sz="850" dirty="0"/>
          </a:p>
        </p:txBody>
      </p:sp>
      <p:sp>
        <p:nvSpPr>
          <p:cNvPr id="37" name="Text 32"/>
          <p:cNvSpPr/>
          <p:nvPr/>
        </p:nvSpPr>
        <p:spPr>
          <a:xfrm>
            <a:off x="320040" y="6492240"/>
            <a:ext cx="8229600" cy="228600"/>
          </a:xfrm>
          <a:prstGeom prst="rect">
            <a:avLst/>
          </a:prstGeom>
          <a:noFill/>
          <a:ln/>
        </p:spPr>
        <p:txBody>
          <a:bodyPr wrap="square" rtlCol="0" anchor="ctr"/>
          <a:lstStyle/>
          <a:p>
            <a:pPr indent="0" marL="0">
              <a:buNone/>
            </a:pPr>
            <a:r>
              <a:rPr lang="en-US" sz="900" i="1" dirty="0">
                <a:solidFill>
                  <a:srgbClr val="6B7B8D"/>
                </a:solidFill>
                <a:latin typeface="Calibri" pitchFamily="34" charset="0"/>
                <a:ea typeface="Calibri" pitchFamily="34" charset="-122"/>
                <a:cs typeface="Calibri" pitchFamily="34" charset="-120"/>
              </a:rPr>
              <a:t>Chapter 7  ·  The Future of Product Marketing  ·  Chris O'Hara</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F2B5B"/>
          </a:solidFill>
          <a:ln/>
        </p:spPr>
      </p:sp>
      <p:sp>
        <p:nvSpPr>
          <p:cNvPr id="3" name="Shape 1"/>
          <p:cNvSpPr/>
          <p:nvPr/>
        </p:nvSpPr>
        <p:spPr>
          <a:xfrm>
            <a:off x="0" y="0"/>
            <a:ext cx="109728" cy="5143500"/>
          </a:xfrm>
          <a:prstGeom prst="rect">
            <a:avLst/>
          </a:prstGeom>
          <a:solidFill>
            <a:srgbClr val="C0392B"/>
          </a:solidFill>
          <a:ln/>
        </p:spPr>
      </p:sp>
      <p:sp>
        <p:nvSpPr>
          <p:cNvPr id="4" name="Text 2"/>
          <p:cNvSpPr/>
          <p:nvPr/>
        </p:nvSpPr>
        <p:spPr>
          <a:xfrm>
            <a:off x="320040" y="201168"/>
            <a:ext cx="8229600" cy="420624"/>
          </a:xfrm>
          <a:prstGeom prst="rect">
            <a:avLst/>
          </a:prstGeom>
          <a:noFill/>
          <a:ln/>
        </p:spPr>
        <p:txBody>
          <a:bodyPr wrap="square" rtlCol="0" anchor="ctr"/>
          <a:lstStyle/>
          <a:p>
            <a:pPr indent="0" marL="0">
              <a:buNone/>
            </a:pPr>
            <a:r>
              <a:rPr lang="en-US" sz="1800" b="1" spc="200" kern="0" dirty="0">
                <a:solidFill>
                  <a:srgbClr val="FFFFFF"/>
                </a:solidFill>
                <a:latin typeface="Calibri" pitchFamily="34" charset="0"/>
                <a:ea typeface="Calibri" pitchFamily="34" charset="-122"/>
                <a:cs typeface="Calibri" pitchFamily="34" charset="-120"/>
              </a:rPr>
              <a:t>CHAPTER 7  ·  TAKEAWAYS</a:t>
            </a:r>
            <a:endParaRPr lang="en-US" sz="1800" dirty="0"/>
          </a:p>
        </p:txBody>
      </p:sp>
      <p:sp>
        <p:nvSpPr>
          <p:cNvPr id="5" name="Shape 3"/>
          <p:cNvSpPr/>
          <p:nvPr/>
        </p:nvSpPr>
        <p:spPr>
          <a:xfrm>
            <a:off x="320040" y="640080"/>
            <a:ext cx="8503920" cy="27432"/>
          </a:xfrm>
          <a:prstGeom prst="rect">
            <a:avLst/>
          </a:prstGeom>
          <a:solidFill>
            <a:srgbClr val="C0392B"/>
          </a:solidFill>
          <a:ln/>
        </p:spPr>
      </p:sp>
      <p:sp>
        <p:nvSpPr>
          <p:cNvPr id="6" name="Shape 4"/>
          <p:cNvSpPr/>
          <p:nvPr/>
        </p:nvSpPr>
        <p:spPr>
          <a:xfrm>
            <a:off x="320040" y="804672"/>
            <a:ext cx="8503920" cy="822960"/>
          </a:xfrm>
          <a:prstGeom prst="rect">
            <a:avLst/>
          </a:prstGeom>
          <a:solidFill>
            <a:srgbClr val="1A3A6A"/>
          </a:solidFill>
          <a:ln w="12700">
            <a:solidFill>
              <a:srgbClr val="1A3A6A"/>
            </a:solidFill>
            <a:prstDash val="solid"/>
          </a:ln>
        </p:spPr>
      </p:sp>
      <p:sp>
        <p:nvSpPr>
          <p:cNvPr id="7" name="Shape 5"/>
          <p:cNvSpPr/>
          <p:nvPr/>
        </p:nvSpPr>
        <p:spPr>
          <a:xfrm>
            <a:off x="457200" y="932688"/>
            <a:ext cx="502920" cy="502920"/>
          </a:xfrm>
          <a:prstGeom prst="ellipse">
            <a:avLst/>
          </a:prstGeom>
          <a:solidFill>
            <a:srgbClr val="C0392B"/>
          </a:solidFill>
          <a:ln w="12700">
            <a:solidFill>
              <a:srgbClr val="C0392B"/>
            </a:solidFill>
            <a:prstDash val="solid"/>
          </a:ln>
        </p:spPr>
      </p:sp>
      <p:pic>
        <p:nvPicPr>
          <p:cNvPr id="8" name="Image 0" descr="preencoded.png">    </p:cNvPr>
          <p:cNvPicPr>
            <a:picLocks noChangeAspect="1"/>
          </p:cNvPicPr>
          <p:nvPr/>
        </p:nvPicPr>
        <p:blipFill>
          <a:blip r:embed="rId1"/>
          <a:stretch>
            <a:fillRect/>
          </a:stretch>
        </p:blipFill>
        <p:spPr>
          <a:xfrm>
            <a:off x="566928" y="1042416"/>
            <a:ext cx="283464" cy="283464"/>
          </a:xfrm>
          <a:prstGeom prst="rect">
            <a:avLst/>
          </a:prstGeom>
        </p:spPr>
      </p:pic>
      <p:sp>
        <p:nvSpPr>
          <p:cNvPr id="9" name="Text 6"/>
          <p:cNvSpPr/>
          <p:nvPr/>
        </p:nvSpPr>
        <p:spPr>
          <a:xfrm>
            <a:off x="1143000" y="859536"/>
            <a:ext cx="7498080" cy="713232"/>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The demo landscape has three tiers: Full-environment cloning (Demostack, Reprise), HTML-capture mid-market (Supademo, Navattic), and Agile self-serve (Arcade, Loom). These are not a hierarchy — they are a menu matched to motion.</a:t>
            </a:r>
            <a:endParaRPr lang="en-US" sz="1050" dirty="0"/>
          </a:p>
        </p:txBody>
      </p:sp>
      <p:sp>
        <p:nvSpPr>
          <p:cNvPr id="10" name="Shape 7"/>
          <p:cNvSpPr/>
          <p:nvPr/>
        </p:nvSpPr>
        <p:spPr>
          <a:xfrm>
            <a:off x="320040" y="1737360"/>
            <a:ext cx="8503920" cy="822960"/>
          </a:xfrm>
          <a:prstGeom prst="rect">
            <a:avLst/>
          </a:prstGeom>
          <a:solidFill>
            <a:srgbClr val="1A3A6A"/>
          </a:solidFill>
          <a:ln w="12700">
            <a:solidFill>
              <a:srgbClr val="1A3A6A"/>
            </a:solidFill>
            <a:prstDash val="solid"/>
          </a:ln>
        </p:spPr>
      </p:sp>
      <p:sp>
        <p:nvSpPr>
          <p:cNvPr id="11" name="Shape 8"/>
          <p:cNvSpPr/>
          <p:nvPr/>
        </p:nvSpPr>
        <p:spPr>
          <a:xfrm>
            <a:off x="457200" y="1865376"/>
            <a:ext cx="502920" cy="502920"/>
          </a:xfrm>
          <a:prstGeom prst="ellipse">
            <a:avLst/>
          </a:prstGeom>
          <a:solidFill>
            <a:srgbClr val="C0392B"/>
          </a:solidFill>
          <a:ln w="12700">
            <a:solidFill>
              <a:srgbClr val="C0392B"/>
            </a:solidFill>
            <a:prstDash val="solid"/>
          </a:ln>
        </p:spPr>
      </p:sp>
      <p:pic>
        <p:nvPicPr>
          <p:cNvPr id="12" name="Image 1" descr="preencoded.png">    </p:cNvPr>
          <p:cNvPicPr>
            <a:picLocks noChangeAspect="1"/>
          </p:cNvPicPr>
          <p:nvPr/>
        </p:nvPicPr>
        <p:blipFill>
          <a:blip r:embed="rId2"/>
          <a:stretch>
            <a:fillRect/>
          </a:stretch>
        </p:blipFill>
        <p:spPr>
          <a:xfrm>
            <a:off x="566928" y="1975104"/>
            <a:ext cx="283464" cy="283464"/>
          </a:xfrm>
          <a:prstGeom prst="rect">
            <a:avLst/>
          </a:prstGeom>
        </p:spPr>
      </p:pic>
      <p:sp>
        <p:nvSpPr>
          <p:cNvPr id="13" name="Text 9"/>
          <p:cNvSpPr/>
          <p:nvPr/>
        </p:nvSpPr>
        <p:spPr>
          <a:xfrm>
            <a:off x="1143000" y="1792224"/>
            <a:ext cx="7498080" cy="713232"/>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The Demo Decision Matrix maps each sales moment to its primary tier. Executive briefings demand Tier 1. Website embeds demand Tier 3. Most PMMs over-invest in Tier 1 and under-invest in Tier 3 and the async channel.</a:t>
            </a:r>
            <a:endParaRPr lang="en-US" sz="1050" dirty="0"/>
          </a:p>
        </p:txBody>
      </p:sp>
      <p:sp>
        <p:nvSpPr>
          <p:cNvPr id="14" name="Shape 10"/>
          <p:cNvSpPr/>
          <p:nvPr/>
        </p:nvSpPr>
        <p:spPr>
          <a:xfrm>
            <a:off x="320040" y="2670048"/>
            <a:ext cx="8503920" cy="822960"/>
          </a:xfrm>
          <a:prstGeom prst="rect">
            <a:avLst/>
          </a:prstGeom>
          <a:solidFill>
            <a:srgbClr val="1A3A6A"/>
          </a:solidFill>
          <a:ln w="12700">
            <a:solidFill>
              <a:srgbClr val="1A3A6A"/>
            </a:solidFill>
            <a:prstDash val="solid"/>
          </a:ln>
        </p:spPr>
      </p:sp>
      <p:sp>
        <p:nvSpPr>
          <p:cNvPr id="15" name="Shape 11"/>
          <p:cNvSpPr/>
          <p:nvPr/>
        </p:nvSpPr>
        <p:spPr>
          <a:xfrm>
            <a:off x="457200" y="2798064"/>
            <a:ext cx="502920" cy="502920"/>
          </a:xfrm>
          <a:prstGeom prst="ellipse">
            <a:avLst/>
          </a:prstGeom>
          <a:solidFill>
            <a:srgbClr val="C0392B"/>
          </a:solidFill>
          <a:ln w="12700">
            <a:solidFill>
              <a:srgbClr val="C0392B"/>
            </a:solidFill>
            <a:prstDash val="solid"/>
          </a:ln>
        </p:spPr>
      </p:sp>
      <p:pic>
        <p:nvPicPr>
          <p:cNvPr id="16" name="Image 2" descr="preencoded.png">    </p:cNvPr>
          <p:cNvPicPr>
            <a:picLocks noChangeAspect="1"/>
          </p:cNvPicPr>
          <p:nvPr/>
        </p:nvPicPr>
        <p:blipFill>
          <a:blip r:embed="rId3"/>
          <a:stretch>
            <a:fillRect/>
          </a:stretch>
        </p:blipFill>
        <p:spPr>
          <a:xfrm>
            <a:off x="566928" y="2907792"/>
            <a:ext cx="283464" cy="283464"/>
          </a:xfrm>
          <a:prstGeom prst="rect">
            <a:avLst/>
          </a:prstGeom>
        </p:spPr>
      </p:pic>
      <p:sp>
        <p:nvSpPr>
          <p:cNvPr id="17" name="Text 12"/>
          <p:cNvSpPr/>
          <p:nvPr/>
        </p:nvSpPr>
        <p:spPr>
          <a:xfrm>
            <a:off x="1143000" y="2724912"/>
            <a:ext cx="7498080" cy="713232"/>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The PMM Demo Responsibility Map is explicit: PMMs own strategy, narrative, and feedback loops. SEs own build and delivery. AEs own direction. Blurred lines between these roles produce inconsistent, untracked demos.</a:t>
            </a:r>
            <a:endParaRPr lang="en-US" sz="1050" dirty="0"/>
          </a:p>
        </p:txBody>
      </p:sp>
      <p:sp>
        <p:nvSpPr>
          <p:cNvPr id="18" name="Shape 13"/>
          <p:cNvSpPr/>
          <p:nvPr/>
        </p:nvSpPr>
        <p:spPr>
          <a:xfrm>
            <a:off x="320040" y="3602736"/>
            <a:ext cx="8503920" cy="822960"/>
          </a:xfrm>
          <a:prstGeom prst="rect">
            <a:avLst/>
          </a:prstGeom>
          <a:solidFill>
            <a:srgbClr val="1A3A6A"/>
          </a:solidFill>
          <a:ln w="12700">
            <a:solidFill>
              <a:srgbClr val="1A3A6A"/>
            </a:solidFill>
            <a:prstDash val="solid"/>
          </a:ln>
        </p:spPr>
      </p:sp>
      <p:sp>
        <p:nvSpPr>
          <p:cNvPr id="19" name="Shape 14"/>
          <p:cNvSpPr/>
          <p:nvPr/>
        </p:nvSpPr>
        <p:spPr>
          <a:xfrm>
            <a:off x="457200" y="3730752"/>
            <a:ext cx="502920" cy="502920"/>
          </a:xfrm>
          <a:prstGeom prst="ellipse">
            <a:avLst/>
          </a:prstGeom>
          <a:solidFill>
            <a:srgbClr val="C0392B"/>
          </a:solidFill>
          <a:ln w="12700">
            <a:solidFill>
              <a:srgbClr val="C0392B"/>
            </a:solidFill>
            <a:prstDash val="solid"/>
          </a:ln>
        </p:spPr>
      </p:sp>
      <p:pic>
        <p:nvPicPr>
          <p:cNvPr id="20" name="Image 3" descr="preencoded.png">    </p:cNvPr>
          <p:cNvPicPr>
            <a:picLocks noChangeAspect="1"/>
          </p:cNvPicPr>
          <p:nvPr/>
        </p:nvPicPr>
        <p:blipFill>
          <a:blip r:embed="rId4"/>
          <a:stretch>
            <a:fillRect/>
          </a:stretch>
        </p:blipFill>
        <p:spPr>
          <a:xfrm>
            <a:off x="566928" y="3840480"/>
            <a:ext cx="283464" cy="283464"/>
          </a:xfrm>
          <a:prstGeom prst="rect">
            <a:avLst/>
          </a:prstGeom>
        </p:spPr>
      </p:pic>
      <p:sp>
        <p:nvSpPr>
          <p:cNvPr id="21" name="Text 15"/>
          <p:cNvSpPr/>
          <p:nvPr/>
        </p:nvSpPr>
        <p:spPr>
          <a:xfrm>
            <a:off x="1143000" y="3657600"/>
            <a:ext cx="7498080" cy="713232"/>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The Demo Asset Pyramid is the most leveraged investment in demo strategy. One master environment cascades into persona variants, use-case modules, and channel cuts. Build the master before anything else.</a:t>
            </a:r>
            <a:endParaRPr lang="en-US" sz="1050" dirty="0"/>
          </a:p>
        </p:txBody>
      </p:sp>
      <p:sp>
        <p:nvSpPr>
          <p:cNvPr id="22" name="Shape 16"/>
          <p:cNvSpPr/>
          <p:nvPr/>
        </p:nvSpPr>
        <p:spPr>
          <a:xfrm>
            <a:off x="320040" y="4535424"/>
            <a:ext cx="8503920" cy="822960"/>
          </a:xfrm>
          <a:prstGeom prst="rect">
            <a:avLst/>
          </a:prstGeom>
          <a:solidFill>
            <a:srgbClr val="1A3A6A"/>
          </a:solidFill>
          <a:ln w="12700">
            <a:solidFill>
              <a:srgbClr val="1A3A6A"/>
            </a:solidFill>
            <a:prstDash val="solid"/>
          </a:ln>
        </p:spPr>
      </p:sp>
      <p:sp>
        <p:nvSpPr>
          <p:cNvPr id="23" name="Shape 17"/>
          <p:cNvSpPr/>
          <p:nvPr/>
        </p:nvSpPr>
        <p:spPr>
          <a:xfrm>
            <a:off x="457200" y="4663440"/>
            <a:ext cx="502920" cy="502920"/>
          </a:xfrm>
          <a:prstGeom prst="ellipse">
            <a:avLst/>
          </a:prstGeom>
          <a:solidFill>
            <a:srgbClr val="C0392B"/>
          </a:solidFill>
          <a:ln w="12700">
            <a:solidFill>
              <a:srgbClr val="C0392B"/>
            </a:solidFill>
            <a:prstDash val="solid"/>
          </a:ln>
        </p:spPr>
      </p:sp>
      <p:pic>
        <p:nvPicPr>
          <p:cNvPr id="24" name="Image 4" descr="preencoded.png">    </p:cNvPr>
          <p:cNvPicPr>
            <a:picLocks noChangeAspect="1"/>
          </p:cNvPicPr>
          <p:nvPr/>
        </p:nvPicPr>
        <p:blipFill>
          <a:blip r:embed="rId5"/>
          <a:stretch>
            <a:fillRect/>
          </a:stretch>
        </p:blipFill>
        <p:spPr>
          <a:xfrm>
            <a:off x="566928" y="4773168"/>
            <a:ext cx="283464" cy="283464"/>
          </a:xfrm>
          <a:prstGeom prst="rect">
            <a:avLst/>
          </a:prstGeom>
        </p:spPr>
      </p:pic>
      <p:sp>
        <p:nvSpPr>
          <p:cNvPr id="25" name="Text 18"/>
          <p:cNvSpPr/>
          <p:nvPr/>
        </p:nvSpPr>
        <p:spPr>
          <a:xfrm>
            <a:off x="1143000" y="4590288"/>
            <a:ext cx="7498080" cy="713232"/>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Demo data is almost never connected to pipeline data. A single CRM tag — format, persona, use case — closes that loop. One quarter of clean data transforms demo strategy from intuition into evidence.</a:t>
            </a:r>
            <a:endParaRPr lang="en-US" sz="1050" dirty="0"/>
          </a:p>
        </p:txBody>
      </p:sp>
      <p:sp>
        <p:nvSpPr>
          <p:cNvPr id="26" name="Text 19"/>
          <p:cNvSpPr/>
          <p:nvPr/>
        </p:nvSpPr>
        <p:spPr>
          <a:xfrm>
            <a:off x="320040" y="6053328"/>
            <a:ext cx="8229600" cy="256032"/>
          </a:xfrm>
          <a:prstGeom prst="rect">
            <a:avLst/>
          </a:prstGeom>
          <a:noFill/>
          <a:ln/>
        </p:spPr>
        <p:txBody>
          <a:bodyPr wrap="square" rtlCol="0" anchor="ctr"/>
          <a:lstStyle/>
          <a:p>
            <a:pPr indent="0" marL="0">
              <a:buNone/>
            </a:pPr>
            <a:r>
              <a:rPr lang="en-US" sz="1000" i="1" dirty="0">
                <a:solidFill>
                  <a:srgbClr val="C0392B"/>
                </a:solidFill>
                <a:latin typeface="Georgia" pitchFamily="34" charset="0"/>
                <a:ea typeface="Georgia" pitchFamily="34" charset="-122"/>
                <a:cs typeface="Georgia" pitchFamily="34" charset="-120"/>
              </a:rPr>
              <a:t>Next: Chapter 8 — Building Your PMM Stack</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Demo Stack — Chapter 7</dc:title>
  <dc:subject>PptxGenJS Presentation</dc:subject>
  <dc:creator>PptxGenJS</dc:creator>
  <cp:lastModifiedBy>PptxGenJS</cp:lastModifiedBy>
  <cp:revision>1</cp:revision>
  <dcterms:created xsi:type="dcterms:W3CDTF">2026-03-09T10:26:03Z</dcterms:created>
  <dcterms:modified xsi:type="dcterms:W3CDTF">2026-03-09T10:26:03Z</dcterms:modified>
</cp:coreProperties>
</file>