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6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9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2286000" cy="0"/>
          </a:xfrm>
          <a:prstGeom prst="line">
            <a:avLst/>
          </a:prstGeom>
          <a:noFill/>
          <a:ln w="38100">
            <a:solidFill>
              <a:srgbClr val="C23B2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680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Launch Management</a:t>
            </a:r>
            <a:endParaRPr lang="en-US" sz="38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Machine Speed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3383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Pragmatic Remix: Go-to-Market Strategy • Launch Plan • Marketing Plan • Event Support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44805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Future of Product Marketing  |  Chris O’Hara &amp; Dan Yu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Coordination Problem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645920" cy="0"/>
          </a:xfrm>
          <a:prstGeom prst="line">
            <a:avLst/>
          </a:prstGeom>
          <a:noFill/>
          <a:ln w="3175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280160"/>
            <a:ext cx="3657600" cy="3200400"/>
          </a:xfrm>
          <a:prstGeom prst="rect">
            <a:avLst/>
          </a:prstGeom>
          <a:solidFill>
            <a:srgbClr val="1B365D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05840" y="146304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247 line items.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11:30 PM on a Sunday.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days before launch.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1005840" y="274320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analyst deck showed a different feature name than the press release. Nobody caught it because nobody could hold 247 line items in their head.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754880" y="1280160"/>
            <a:ext cx="384048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8" name="Text 6"/>
          <p:cNvSpPr/>
          <p:nvPr/>
        </p:nvSpPr>
        <p:spPr>
          <a:xfrm>
            <a:off x="493776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Cluster One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937760" y="1627632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Operational coordination — essential, time-consuming, error-prone, automatable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2331720"/>
            <a:ext cx="384048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24048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math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37760" y="2679192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 the 80% that’s operational. Free capacity for the 20% that’s strategic.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54880" y="3383280"/>
            <a:ext cx="3840480" cy="8686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345643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shift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937760" y="3730752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PMM moves from tracking line items to making judgment calls no agent can make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1: The Launch Tier Framework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05840"/>
          <a:ext cx="841248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1828800"/>
                <a:gridCol w="2011680"/>
                <a:gridCol w="1737360"/>
                <a:gridCol w="1645920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Tier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Description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Asset Set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PMM Role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Automation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C23B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TIER 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C23B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Bet-the-company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Major product launch, new category, strategic pivot.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Full launch: press, analysts, keynote, enablement, partner kit, exec comms, web, social.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PMM leads strategy end-to-end. Narrative architect.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Human-led. Agents handle coordination only.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C592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TIER 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C592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Major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Significant feature, new integration. Important but doesn’t redefine positioning.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Blog, analyst brief, enablement email, product page, sales deck addendum.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PMM owns narrative and competitive framing.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Hybrid. Agents draft, humans edit for strategy.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F7A8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TIER 3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F7A8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Minor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Feature improvement, capability extension. Needs communication, not strategy.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Blog post, product page update, enablement email, social.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Quick review. 15-minute quality gate.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Agent-led. Agent generates, human reviews.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6B72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TIER 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6B72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Maintenance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Bug fix, performance improvement. Needs docs, not marketing.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Release notes, changelog, support article.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 PMM involvement. Auto-published.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Fully automated. Agent publishes autonomously.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47091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teams default to Tier 2 for everything — Tier 1 gets under-invested, Tier 3/4 consumes strategic capacity.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2: Tracker vs. Launch Coordination Agent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3474720"/>
                <a:gridCol w="3474720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Dimension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728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The Launch Tracker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451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The Launch Agent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Intelligence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Passive. Records what humans tell it. Always behind reality.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Active. Monitors assets, flags inconsistencies, proposes updates proactively.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Consistency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Manual. Someone reads every asset and compares. Nobody has time.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Automated. Name changes Thursday → every downstream asset flagged Friday AM.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Status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Self-reported. “In progress” means 10% to 90% done.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System-observed. Tracks actual state — drafted, reviewed, localized.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Coordination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Slack threads. “Did anyone update the analyst deck?”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Dependency-aware routing. Right person, right time.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Error detection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Late. Found 11:30 PM Sunday, two days before launch.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Early. Inconsistencies surfaced the moment they’re introduced.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5555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PMM time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60-70% on coordination. Tracking, chasing, reconciling.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A2A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60-70% on strategy. Narrative, timing, competitive framing.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3500" marR="63500" marT="50800" marB="50800" anchor="t">
                    <a:lnL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47091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PMM’s job shifts from tracking 247 line items to making strategic decisions no tracker can make.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3: The Fast Bad Launch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 rot="16200000">
            <a:off x="137160" y="2286000"/>
            <a:ext cx="457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JUDGMENT →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" y="46177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SPEED →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" y="434340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Slow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7040880" y="434340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48640" y="100584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48640" y="41148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097280" y="1097280"/>
            <a:ext cx="3703320" cy="1554480"/>
          </a:xfrm>
          <a:prstGeom prst="rect">
            <a:avLst/>
          </a:prstGeom>
          <a:solidFill>
            <a:srgbClr val="FEF3D7"/>
          </a:solidFill>
          <a:ln/>
        </p:spPr>
      </p:sp>
      <p:sp>
        <p:nvSpPr>
          <p:cNvPr id="11" name="Text 9"/>
          <p:cNvSpPr/>
          <p:nvPr/>
        </p:nvSpPr>
        <p:spPr>
          <a:xfrm>
            <a:off x="1280160" y="118872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592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Slow Good Launch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280160" y="155448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model. Strong strategy, slow execution. Market windows close.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1280160" y="21488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“Nailed the narrative but missed the moment.”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983480" y="1097280"/>
            <a:ext cx="3703320" cy="155448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15" name="Text 13"/>
          <p:cNvSpPr/>
          <p:nvPr/>
        </p:nvSpPr>
        <p:spPr>
          <a:xfrm>
            <a:off x="5166360" y="118872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 Good Launch ✓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166360" y="155448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target state. Agent speed + human editorial oversight. Strategic coherence at machine pace.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5166360" y="21488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“Best launch we’ve done — in half the time.”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1097280" y="2834640"/>
            <a:ext cx="3703320" cy="15544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9" name="Text 17"/>
          <p:cNvSpPr/>
          <p:nvPr/>
        </p:nvSpPr>
        <p:spPr>
          <a:xfrm>
            <a:off x="1280160" y="292608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Slow Bad Launch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280160" y="329184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Worst of both worlds. Slow AND weak strategy. Organizational dysfunction, not tooling.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1280160" y="3886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“Four weeks of reviews and narrative still doesn’t hold.”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4983480" y="2834640"/>
            <a:ext cx="3703320" cy="1554480"/>
          </a:xfrm>
          <a:prstGeom prst="rect">
            <a:avLst/>
          </a:prstGeom>
          <a:solidFill>
            <a:srgbClr val="FDE8E4"/>
          </a:solidFill>
          <a:ln/>
        </p:spPr>
      </p:sp>
      <p:sp>
        <p:nvSpPr>
          <p:cNvPr id="23" name="Text 21"/>
          <p:cNvSpPr/>
          <p:nvPr/>
        </p:nvSpPr>
        <p:spPr>
          <a:xfrm>
            <a:off x="5166360" y="292608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23B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 Bad Launch ⚠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166360" y="329184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new risk. Mechanically flawless, strategically wrong. Shipped before anyone with judgment reviewed it.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166360" y="3886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“Technically correct, strategically disastrous.”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7A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Figure 4: The Launch Practitioner’s Playbook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7680960" cy="0"/>
          </a:xfrm>
          <a:prstGeom prst="line">
            <a:avLst/>
          </a:prstGeom>
          <a:noFill/>
          <a:ln w="254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594360" cy="109728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05840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234440" y="10515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Your Launch Taxonomy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34440" y="1371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Classify before you automate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1234440" y="1645920"/>
            <a:ext cx="74066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9" name="Text 7"/>
          <p:cNvSpPr/>
          <p:nvPr/>
        </p:nvSpPr>
        <p:spPr>
          <a:xfrm>
            <a:off x="1371600" y="164592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 last quarter’s launches. Build a classification agent that evaluates each release against competitive significance, revenue impact, and customer visibility. Classification takes minutes, not meetings.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594360" cy="10972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286000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234440" y="2331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Automate the Tier 3/4 Pipeline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234440" y="26517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Highest leverage, lowest risk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1234440" y="2926080"/>
            <a:ext cx="74066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5" name="Text 13"/>
          <p:cNvSpPr/>
          <p:nvPr/>
        </p:nvSpPr>
        <p:spPr>
          <a:xfrm>
            <a:off x="1371600" y="292608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Release notes → agent generates blog, product page, enablement email, social → 15-minute PMM review → publish. The single highest-leverage automation in the launch function.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566160"/>
            <a:ext cx="594360" cy="1097280"/>
          </a:xfrm>
          <a:prstGeom prst="rect">
            <a:avLst/>
          </a:prstGeom>
          <a:solidFill>
            <a:srgbClr val="C5922E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3566160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234440" y="36118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 Reclaimed Time in Narrative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234440" y="3931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launches become market moments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1234440" y="4206240"/>
            <a:ext cx="7406640" cy="45720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21" name="Text 19"/>
          <p:cNvSpPr/>
          <p:nvPr/>
        </p:nvSpPr>
        <p:spPr>
          <a:xfrm>
            <a:off x="1371600" y="420624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Tier 1/2: opening story, competitive framing, analyst messaging, exec talking points, customer proof. Designate senior PMMs as “launch editors” evaluating strategic coherence.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457200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23" name="Shape 21"/>
          <p:cNvSpPr/>
          <p:nvPr/>
        </p:nvSpPr>
        <p:spPr>
          <a:xfrm>
            <a:off x="530352" y="4572000"/>
            <a:ext cx="8156448" cy="41148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24" name="Text 22"/>
          <p:cNvSpPr/>
          <p:nvPr/>
        </p:nvSpPr>
        <p:spPr>
          <a:xfrm>
            <a:off x="731520" y="457200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editorial function: </a:t>
            </a:r>
            <a:pPr indent="0" marL="0">
              <a:buNone/>
            </a:pPr>
            <a:r>
              <a:rPr lang="en-US" sz="10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the narrative match positioning? Is the competitive framing appropriate? That’s the quality gate.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36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1828800" cy="0"/>
          </a:xfrm>
          <a:prstGeom prst="line">
            <a:avLst/>
          </a:prstGeom>
          <a:noFill/>
          <a:ln w="38100">
            <a:solidFill>
              <a:srgbClr val="C23B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28016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5" name="Text 3"/>
          <p:cNvSpPr/>
          <p:nvPr/>
        </p:nvSpPr>
        <p:spPr>
          <a:xfrm>
            <a:off x="1051560" y="12801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management is Cluster One — operational coordination that is essential, time-consuming, and almost entirely automatable.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31520" y="1847088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847088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launch agent replaces the tracker: active monitoring, consistency checking, dependency-aware routing instead of passive spreadsheet.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414016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9" name="Text 7"/>
          <p:cNvSpPr/>
          <p:nvPr/>
        </p:nvSpPr>
        <p:spPr>
          <a:xfrm>
            <a:off x="1051560" y="2414016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“always launching” cadence is impossible manually. Agent pipelines handle Tier 3/4 autonomously.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2980944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980944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fast bad launch is the new risk: mechanically flawless, strategically wrong. Speed without editorial review is reckless.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3547872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3" name="Text 11"/>
          <p:cNvSpPr/>
          <p:nvPr/>
        </p:nvSpPr>
        <p:spPr>
          <a:xfrm>
            <a:off x="1051560" y="3547872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Designate senior PMMs as “launch editors” evaluating narrative, competitive framing, and tier classification.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4114800"/>
            <a:ext cx="73152" cy="411480"/>
          </a:xfrm>
          <a:prstGeom prst="rect">
            <a:avLst/>
          </a:prstGeom>
          <a:solidFill>
            <a:srgbClr val="1F7A8C"/>
          </a:solidFill>
          <a:ln/>
        </p:spPr>
      </p:sp>
      <p:sp>
        <p:nvSpPr>
          <p:cNvPr id="15" name="Text 13"/>
          <p:cNvSpPr/>
          <p:nvPr/>
        </p:nvSpPr>
        <p:spPr>
          <a:xfrm>
            <a:off x="1051560" y="4114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 the 80% that’s operational. Invest the freed capacity in the 20% that turns announcements into market moments.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466344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66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Future of Product Marketing  |  Chapter 9  |  futureofpmm.com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1B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CMO PERSPECTIVE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828800" cy="0"/>
          </a:xfrm>
          <a:prstGeom prst="line">
            <a:avLst/>
          </a:prstGeom>
          <a:noFill/>
          <a:ln w="31750">
            <a:solidFill>
              <a:srgbClr val="C23B2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1887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i="1" dirty="0">
                <a:solidFill>
                  <a:srgbClr val="1B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Launch management is where the gap between expectation and execution is most frustrating — and it’s not about talent.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2011680"/>
            <a:ext cx="7680960" cy="54864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0574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tell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743200" y="20574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Underbaked launch: coverage but no narrative shift, correct enablement but no new story for reps.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731520" y="2651760"/>
            <a:ext cx="768096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6974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investment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743200" y="26974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agent tools accelerate, invest correspondingly in editorial review — not more automation.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31520" y="3291840"/>
            <a:ext cx="7680960" cy="548640"/>
          </a:xfrm>
          <a:prstGeom prst="rect">
            <a:avLst/>
          </a:prstGeom>
          <a:solidFill>
            <a:srgbClr val="F5F4F0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3375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editors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743200" y="333756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Senior PMMs evaluating every launch for strategic coherence, not producing assets.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931920"/>
            <a:ext cx="768096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39776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7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 discipline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743200" y="39776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2A2A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Tiers dictate resource allocation, not politics. Bet-the-company, major, minor, maintenance.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4617720"/>
            <a:ext cx="7680960" cy="365760"/>
          </a:xfrm>
          <a:prstGeom prst="rect">
            <a:avLst/>
          </a:prstGeom>
          <a:solidFill>
            <a:srgbClr val="1B365D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4617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592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editorial function is the quality gate that prevents speed from becoming recklessness.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9: Launch Management at Machine Speed</dc:title>
  <dc:subject>PptxGenJS Presentation</dc:subject>
  <dc:creator>Chris O'Hara</dc:creator>
  <cp:lastModifiedBy>Chris O'Hara</cp:lastModifiedBy>
  <cp:revision>1</cp:revision>
  <dcterms:created xsi:type="dcterms:W3CDTF">2026-03-13T00:47:09Z</dcterms:created>
  <dcterms:modified xsi:type="dcterms:W3CDTF">2026-03-13T00:47:09Z</dcterms:modified>
</cp:coreProperties>
</file>