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6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C592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11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280160"/>
            <a:ext cx="2286000" cy="0"/>
          </a:xfrm>
          <a:prstGeom prst="line">
            <a:avLst/>
          </a:prstGeom>
          <a:noFill/>
          <a:ln w="38100">
            <a:solidFill>
              <a:srgbClr val="C23B2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76809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PMM Tech Stack:</a:t>
            </a:r>
            <a:endParaRPr lang="en-US" sz="3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Practitioner's Evaluation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383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592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Pragmatic Remix: Sales Tools • Marketing Plan • Competitive Landscape • Content Creation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448056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Future of Product Marketing  |  Chris O’Hara &amp; Dan Yu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200+ Tools, Zero Clarity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645920" cy="0"/>
          </a:xfrm>
          <a:prstGeom prst="line">
            <a:avLst/>
          </a:prstGeom>
          <a:noFill/>
          <a:ln w="31750">
            <a:solidFill>
              <a:srgbClr val="C23B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1234440"/>
            <a:ext cx="3657600" cy="3200400"/>
          </a:xfrm>
          <a:prstGeom prst="rect">
            <a:avLst/>
          </a:prstGeom>
          <a:solidFill>
            <a:srgbClr val="1B365D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005840" y="1371600"/>
            <a:ext cx="3108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 people. Three weeks to evaluate. The landscape is a mess.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237744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 200 tools in "AI for marketing" on G2 alone. Too many tools, too many categories, too many vendor claims, not enough clarity about what actually works.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754880" y="1234440"/>
            <a:ext cx="3840480" cy="8686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8" name="Text 6"/>
          <p:cNvSpPr/>
          <p:nvPr/>
        </p:nvSpPr>
        <p:spPr>
          <a:xfrm>
            <a:off x="4937760" y="1325880"/>
            <a:ext cx="1097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200+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6126480" y="1325880"/>
            <a:ext cx="2286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marketing tools on G2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2286000"/>
            <a:ext cx="3840480" cy="8686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2377440"/>
            <a:ext cx="1097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6126480" y="2377440"/>
            <a:ext cx="2286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tools in the core stack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754880" y="3337560"/>
            <a:ext cx="3840480" cy="8686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3429000"/>
            <a:ext cx="1097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70%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126480" y="3429000"/>
            <a:ext cx="2286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PMM needs covered by the LLM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31520" y="4572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core: Claude for creation, Grammarly for consistency, Perplexity for research. Everything else is additive.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Figure 1: The PMM Tech Stack Architecture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731520" y="822960"/>
            <a:ext cx="7680960" cy="0"/>
          </a:xfrm>
          <a:prstGeom prst="line">
            <a:avLst/>
          </a:prstGeom>
          <a:noFill/>
          <a:ln w="25400">
            <a:solidFill>
              <a:srgbClr val="C23B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8229600" cy="320040"/>
          </a:xfrm>
          <a:prstGeom prst="rect">
            <a:avLst/>
          </a:prstGeom>
          <a:solidFill>
            <a:srgbClr val="C5922E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00584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/ BUILD  —  Unique to your org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57200" y="1325880"/>
            <a:ext cx="2743200" cy="77724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135331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CI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66928" y="164592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RSS+LLM synthesis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3200400" y="1325880"/>
            <a:ext cx="2743200" cy="77724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10128" y="135331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Systems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310128" y="164592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RFI agent, knowledge bases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5943600" y="1325880"/>
            <a:ext cx="2743200" cy="77724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053328" y="135331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Orchestration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053328" y="164592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LangChain, CrewAI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457200" y="2286000"/>
            <a:ext cx="8229600" cy="32004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228600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SPECIALIST LAYER  —  Based on team needs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2606040"/>
            <a:ext cx="2743200" cy="77724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6928" y="263347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 Platforms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66928" y="29260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Klue, Crayon, Kompyte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3200400" y="2606040"/>
            <a:ext cx="2743200" cy="77724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310128" y="263347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 Gen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310128" y="29260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Jasper, Writer, Copy.ai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5943600" y="2606040"/>
            <a:ext cx="2743200" cy="77724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053328" y="263347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Automation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053328" y="29260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Demostack, Reprise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457200" y="3566160"/>
            <a:ext cx="8229600" cy="320040"/>
          </a:xfrm>
          <a:prstGeom prst="rect">
            <a:avLst/>
          </a:prstGeom>
          <a:solidFill>
            <a:srgbClr val="1B365D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3566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STACK  —  Non-negotiable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57200" y="3886200"/>
            <a:ext cx="2743200" cy="77724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66928" y="391363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(LLM)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66928" y="42062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Creation &amp; analysis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3200400" y="3886200"/>
            <a:ext cx="2743200" cy="77724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10128" y="391363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Grammarly Pro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3310128" y="42062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voice consistency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5943600" y="3886200"/>
            <a:ext cx="2743200" cy="77724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053328" y="391363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Perplexity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053328" y="42062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731520" y="47091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at the bottom. Add upward only when you’ve exhausted the layer below. The core covers 70%.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Figure 2: The Build vs. Buy Decision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731520" y="822960"/>
            <a:ext cx="7680960" cy="0"/>
          </a:xfrm>
          <a:prstGeom prst="line">
            <a:avLst/>
          </a:prstGeom>
          <a:noFill/>
          <a:ln w="25400">
            <a:solidFill>
              <a:srgbClr val="C23B22"/>
            </a:solidFill>
            <a:prstDash val="solid"/>
          </a:ln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005840"/>
          <a:ext cx="841248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1645920"/>
                <a:gridCol w="539496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Workflow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728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Rec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728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Rationale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728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CI monitoring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1B365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BUY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Stable workflow. Platform handles RSS, parsing, alerting. Maintained infra worth the cost.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Content production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BUY for volume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LLM for strategic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Templates for commodity content. LLM for strategic/signature work requiring nuance.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Demo automation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1B365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BUY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Different class of problem. Can’t replicate with LLM alone. Increasingly AI-native.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CI synthesis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C592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BUILD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Experimental, unique to org. Custom pipeline gives exactly the synthesis you need.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RFI knowledge base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C592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BUILD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Your past responses + your docs + your positioning = unique corpus no vendor has.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Everything else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1F7A8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WITH LLM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Fastest way to learn which workflows are worth investing in. Specialize later.</a:t>
                      </a:r>
                      <a:endParaRPr lang="en-US" sz="8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4251960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6" name="Shape 3"/>
          <p:cNvSpPr/>
          <p:nvPr/>
        </p:nvSpPr>
        <p:spPr>
          <a:xfrm>
            <a:off x="530352" y="4251960"/>
            <a:ext cx="8156448" cy="4114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7" name="Text 4"/>
          <p:cNvSpPr/>
          <p:nvPr/>
        </p:nvSpPr>
        <p:spPr>
          <a:xfrm>
            <a:off x="731520" y="4251960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Deciding factor: </a:t>
            </a:r>
            <a:pPr indent="0" marL="0"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Maintenance burden. Buy for stable workflows. Build for unique workflows. Start with the LLM for everything else.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Figure 3: The Stack by Team Size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731520" y="822960"/>
            <a:ext cx="7680960" cy="0"/>
          </a:xfrm>
          <a:prstGeom prst="line">
            <a:avLst/>
          </a:prstGeom>
          <a:noFill/>
          <a:ln w="25400">
            <a:solidFill>
              <a:srgbClr val="C23B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822960" cy="1051560"/>
          </a:xfrm>
          <a:prstGeom prst="rect">
            <a:avLst/>
          </a:prstGeom>
          <a:solidFill>
            <a:srgbClr val="1B365D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097280"/>
            <a:ext cx="822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1–3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155448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people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463040" y="102412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Solo/Small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463040" y="129844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 covers 90%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1463040" y="1554480"/>
            <a:ext cx="7178040" cy="45720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0" name="Text 8"/>
          <p:cNvSpPr/>
          <p:nvPr/>
        </p:nvSpPr>
        <p:spPr>
          <a:xfrm>
            <a:off x="1600200" y="1554480"/>
            <a:ext cx="6903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Tools: 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stack only | </a:t>
            </a:r>
            <a:pPr indent="0" marL="0">
              <a:lnSpc>
                <a:spcPct val="110000"/>
              </a:lnSpc>
              <a:buNone/>
            </a:pPr>
            <a:r>
              <a:rPr lang="en-US" sz="9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Focus: 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 the LLM deeply. Custom prompts. Personal RAG.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57200" y="2240280"/>
            <a:ext cx="822960" cy="105156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2331720"/>
            <a:ext cx="822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5–15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57200" y="278892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people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1463040" y="225856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Mid-Size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463040" y="253288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specialists selectively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463040" y="2788920"/>
            <a:ext cx="7178040" cy="45720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7" name="Text 15"/>
          <p:cNvSpPr/>
          <p:nvPr/>
        </p:nvSpPr>
        <p:spPr>
          <a:xfrm>
            <a:off x="1600200" y="2788920"/>
            <a:ext cx="6903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Tools: 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+ CI + content gen + demo | </a:t>
            </a:r>
            <a:pPr indent="0" marL="0">
              <a:lnSpc>
                <a:spcPct val="110000"/>
              </a:lnSpc>
              <a:buNone/>
            </a:pPr>
            <a:r>
              <a:rPr lang="en-US" sz="9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Focus: 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between tools. CI feeds enablement. Analytics span tools.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57200" y="3474720"/>
            <a:ext cx="822960" cy="1051560"/>
          </a:xfrm>
          <a:prstGeom prst="rect">
            <a:avLst/>
          </a:prstGeom>
          <a:solidFill>
            <a:srgbClr val="C5922E"/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3566160"/>
            <a:ext cx="822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15+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457200" y="402336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people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1463040" y="349300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Large/Ecosystem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463040" y="376732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Biggest risk is fragmentation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1463040" y="4023360"/>
            <a:ext cx="7178040" cy="45720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24" name="Text 22"/>
          <p:cNvSpPr/>
          <p:nvPr/>
        </p:nvSpPr>
        <p:spPr>
          <a:xfrm>
            <a:off x="1600200" y="4023360"/>
            <a:ext cx="6903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Tools: 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+ specialist + custom agents | </a:t>
            </a:r>
            <a:pPr indent="0" marL="0">
              <a:lnSpc>
                <a:spcPct val="110000"/>
              </a:lnSpc>
              <a:buNone/>
            </a:pPr>
            <a:r>
              <a:rPr lang="en-US" sz="9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Focus: </a:t>
            </a:r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Connective tissue. Shared knowledge bases. PMM ops role owns the stack.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731520" y="47091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every scale: a team with 12 AI tools and no coherent workflow is paying tool tax, not getting leverage.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Figure 4: The Stack Evaluation Framework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731520" y="822960"/>
            <a:ext cx="7680960" cy="0"/>
          </a:xfrm>
          <a:prstGeom prst="line">
            <a:avLst/>
          </a:prstGeom>
          <a:noFill/>
          <a:ln w="25400">
            <a:solidFill>
              <a:srgbClr val="C23B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502920" cy="868680"/>
          </a:xfrm>
          <a:prstGeom prst="rect">
            <a:avLst/>
          </a:prstGeom>
          <a:solidFill>
            <a:srgbClr val="1B365D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005840"/>
            <a:ext cx="502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97280" y="10058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Leverage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97280" y="129844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1 person produce what 2 required?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00400" y="1005840"/>
            <a:ext cx="2834640" cy="8686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9" name="Text 7"/>
          <p:cNvSpPr/>
          <p:nvPr/>
        </p:nvSpPr>
        <p:spPr>
          <a:xfrm>
            <a:off x="3337560" y="1051560"/>
            <a:ext cx="2560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</a:t>
            </a:r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Measurable capacity gain: same output 50% faster or 2x volume.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6035040" y="1005840"/>
            <a:ext cx="2651760" cy="868680"/>
          </a:xfrm>
          <a:prstGeom prst="rect">
            <a:avLst/>
          </a:prstGeom>
          <a:solidFill>
            <a:srgbClr val="FFF8F0"/>
          </a:solidFill>
          <a:ln/>
        </p:spPr>
      </p:sp>
      <p:sp>
        <p:nvSpPr>
          <p:cNvPr id="11" name="Text 9"/>
          <p:cNvSpPr/>
          <p:nvPr/>
        </p:nvSpPr>
        <p:spPr>
          <a:xfrm>
            <a:off x="6172200" y="1051560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C23B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</a:t>
            </a:r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Adds a step without removing one. Net negative.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57200" y="2057400"/>
            <a:ext cx="502920" cy="8686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2057400"/>
            <a:ext cx="502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97280" y="205740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Quality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97280" y="235000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Maintained or improved?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200400" y="2057400"/>
            <a:ext cx="2834640" cy="8686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7" name="Text 15"/>
          <p:cNvSpPr/>
          <p:nvPr/>
        </p:nvSpPr>
        <p:spPr>
          <a:xfrm>
            <a:off x="3337560" y="2103120"/>
            <a:ext cx="2560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</a:t>
            </a:r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Output equal to or better. Evidence from actual workflow comparison.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035040" y="2057400"/>
            <a:ext cx="2651760" cy="868680"/>
          </a:xfrm>
          <a:prstGeom prst="rect">
            <a:avLst/>
          </a:prstGeom>
          <a:solidFill>
            <a:srgbClr val="FFF8F0"/>
          </a:solidFill>
          <a:ln/>
        </p:spPr>
      </p:sp>
      <p:sp>
        <p:nvSpPr>
          <p:cNvPr id="19" name="Text 17"/>
          <p:cNvSpPr/>
          <p:nvPr/>
        </p:nvSpPr>
        <p:spPr>
          <a:xfrm>
            <a:off x="6172200" y="2103120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C23B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</a:t>
            </a:r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Faster at lower quality. Downstream cost of bad intel &gt; time savings.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57200" y="3108960"/>
            <a:ext cx="502920" cy="868680"/>
          </a:xfrm>
          <a:prstGeom prst="rect">
            <a:avLst/>
          </a:prstGeom>
          <a:solidFill>
            <a:srgbClr val="C5922E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3108960"/>
            <a:ext cx="502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097280" y="310896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Coherence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097280" y="340156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Fits workflow or creates silo?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3200400" y="3108960"/>
            <a:ext cx="2834640" cy="8686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25" name="Text 23"/>
          <p:cNvSpPr/>
          <p:nvPr/>
        </p:nvSpPr>
        <p:spPr>
          <a:xfrm>
            <a:off x="3337560" y="3154680"/>
            <a:ext cx="2560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</a:t>
            </a:r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Integrates with stack. Feeds other tools. No copy-paste tax.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6035040" y="3108960"/>
            <a:ext cx="2651760" cy="868680"/>
          </a:xfrm>
          <a:prstGeom prst="rect">
            <a:avLst/>
          </a:prstGeom>
          <a:solidFill>
            <a:srgbClr val="FFF8F0"/>
          </a:solidFill>
          <a:ln/>
        </p:spPr>
      </p:sp>
      <p:sp>
        <p:nvSpPr>
          <p:cNvPr id="27" name="Text 25"/>
          <p:cNvSpPr/>
          <p:nvPr/>
        </p:nvSpPr>
        <p:spPr>
          <a:xfrm>
            <a:off x="6172200" y="3154680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C23B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</a:t>
            </a:r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Creates a silo. PMM spends half their time moving data between systems.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57200" y="4160520"/>
            <a:ext cx="8229600" cy="320040"/>
          </a:xfrm>
          <a:prstGeom prst="rect">
            <a:avLst/>
          </a:prstGeom>
          <a:solidFill>
            <a:srgbClr val="C23B22"/>
          </a:solidFill>
          <a:ln/>
        </p:spPr>
      </p:sp>
      <p:sp>
        <p:nvSpPr>
          <p:cNvPr id="29" name="Text 27"/>
          <p:cNvSpPr/>
          <p:nvPr/>
        </p:nvSpPr>
        <p:spPr>
          <a:xfrm>
            <a:off x="640080" y="416052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SECURITY: Enterprise tier required for CI, pricing, and roadmap data. Consumer tier ≠ acceptable.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57200" y="4572000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31" name="Shape 29"/>
          <p:cNvSpPr/>
          <p:nvPr/>
        </p:nvSpPr>
        <p:spPr>
          <a:xfrm>
            <a:off x="530352" y="4572000"/>
            <a:ext cx="8156448" cy="4114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32" name="Text 30"/>
          <p:cNvSpPr/>
          <p:nvPr/>
        </p:nvSpPr>
        <p:spPr>
          <a:xfrm>
            <a:off x="731520" y="4572000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Strongest pitch: </a:t>
            </a:r>
            <a:pPr indent="0" marL="0"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Don’t ask for permission to evaluate. Evaluate first. Come with a before/after from your own workflow.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36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C592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005840"/>
            <a:ext cx="1828800" cy="0"/>
          </a:xfrm>
          <a:prstGeom prst="line">
            <a:avLst/>
          </a:prstGeom>
          <a:noFill/>
          <a:ln w="38100">
            <a:solidFill>
              <a:srgbClr val="C23B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1280160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5" name="Text 3"/>
          <p:cNvSpPr/>
          <p:nvPr/>
        </p:nvSpPr>
        <p:spPr>
          <a:xfrm>
            <a:off x="1051560" y="12801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core stack is three tools: Claude for creation, Grammarly for voice consistency, Perplexity for research. Covers 70% of PMM needs.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731520" y="1847088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847088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200+ tools on G2 alone. A coherent stack beats a Frankenstein of point solutions that each solve one problem while creating three integration headaches.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2414016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9" name="Text 7"/>
          <p:cNvSpPr/>
          <p:nvPr/>
        </p:nvSpPr>
        <p:spPr>
          <a:xfrm>
            <a:off x="1051560" y="2414016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vs. buy: buy for stable workflows (CI, content, demo), build for unique workflows (custom synthesis, RAG, pricing intel), start with the LLM for everything else.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31520" y="2980944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980944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by team size: solo teams go deep on the LLM; mid teams add specialists with integration; large teams need PMM ops to prevent fragmentation.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3547872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3" name="Text 11"/>
          <p:cNvSpPr/>
          <p:nvPr/>
        </p:nvSpPr>
        <p:spPr>
          <a:xfrm>
            <a:off x="1051560" y="3547872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Evaluate on three criteria: leverage (output per person), quality (maintained or improved), and coherence (workflow integration, not silo creation).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4114800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5" name="Text 13"/>
          <p:cNvSpPr/>
          <p:nvPr/>
        </p:nvSpPr>
        <p:spPr>
          <a:xfrm>
            <a:off x="1051560" y="41148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 security tier is non-negotiable for competitive intelligence, pricing, and roadmap data. Go to IT proactively, not reactively.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31520" y="466344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66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Future of Product Marketing  |  Chapter 11  |  futureofpmm.com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CMO PERSPECTIVE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1828800" cy="0"/>
          </a:xfrm>
          <a:prstGeom prst="line">
            <a:avLst/>
          </a:prstGeom>
          <a:noFill/>
          <a:ln w="31750">
            <a:solidFill>
              <a:srgbClr val="C23B2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1887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800" i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tools conversation is the one PMM teams bring to leadership most frequently.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2103120"/>
            <a:ext cx="7680960" cy="54864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1488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Leverage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108960" y="214884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this tool enable one person to produce what previously required two, or the same output 50% faster?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78892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108960" y="278892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it maintain or improve output quality? A tool that trades quality for speed is a bad investment.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31520" y="3383280"/>
            <a:ext cx="7680960" cy="54864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4290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Coherence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108960" y="342900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it fit the existing workflow or create another silo? Twelve tools, no coherent workflow = tool tax.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Text 13"/>
          <p:cNvSpPr/>
          <p:nvPr/>
        </p:nvSpPr>
        <p:spPr>
          <a:xfrm>
            <a:off x="914400" y="4069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 over pitch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108960" y="406908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Don’t ask for permission to evaluate. Evaluate first. Come with a before/after from your own workflow.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31520" y="4617720"/>
            <a:ext cx="7680960" cy="365760"/>
          </a:xfrm>
          <a:prstGeom prst="rect">
            <a:avLst/>
          </a:prstGeom>
          <a:solidFill>
            <a:srgbClr val="1B365D"/>
          </a:solidFill>
          <a:ln/>
        </p:spPr>
      </p:sp>
      <p:sp>
        <p:nvSpPr>
          <p:cNvPr id="18" name="Text 16"/>
          <p:cNvSpPr/>
          <p:nvPr/>
        </p:nvSpPr>
        <p:spPr>
          <a:xfrm>
            <a:off x="914400" y="4617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592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small core stack plus selective specialist tools beats a dozen disconnected point solutions.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11: The PMM Tech Stack</dc:title>
  <dc:subject>PptxGenJS Presentation</dc:subject>
  <dc:creator>Chris O'Hara</dc:creator>
  <cp:lastModifiedBy>Chris O'Hara</cp:lastModifiedBy>
  <cp:revision>1</cp:revision>
  <dcterms:created xsi:type="dcterms:W3CDTF">2026-03-13T01:20:24Z</dcterms:created>
  <dcterms:modified xsi:type="dcterms:W3CDTF">2026-03-13T01:20:24Z</dcterms:modified>
</cp:coreProperties>
</file>