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26" d="100"/>
          <a:sy n="126" d="100"/>
        </p:scale>
        <p:origin x="202"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8130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B5B"/>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D4A843"/>
          </a:solidFill>
          <a:ln w="12700">
            <a:solidFill>
              <a:srgbClr val="D4A843"/>
            </a:solidFill>
            <a:prstDash val="solid"/>
          </a:ln>
        </p:spPr>
        <p:txBody>
          <a:bodyPr/>
          <a:lstStyle/>
          <a:p>
            <a:endParaRPr lang="en-US"/>
          </a:p>
        </p:txBody>
      </p:sp>
      <p:sp>
        <p:nvSpPr>
          <p:cNvPr id="3" name="Shape 1"/>
          <p:cNvSpPr/>
          <p:nvPr/>
        </p:nvSpPr>
        <p:spPr>
          <a:xfrm>
            <a:off x="6217920" y="0"/>
            <a:ext cx="16459" cy="5143500"/>
          </a:xfrm>
          <a:prstGeom prst="rect">
            <a:avLst/>
          </a:prstGeom>
          <a:solidFill>
            <a:srgbClr val="FFFFFF">
              <a:alpha val="10000"/>
            </a:srgbClr>
          </a:solidFill>
          <a:ln w="12700">
            <a:solidFill>
              <a:srgbClr val="FFFFFF">
                <a:alpha val="10000"/>
              </a:srgbClr>
            </a:solidFill>
            <a:prstDash val="solid"/>
          </a:ln>
        </p:spPr>
        <p:txBody>
          <a:bodyPr/>
          <a:lstStyle/>
          <a:p>
            <a:endParaRPr lang="en-US"/>
          </a:p>
        </p:txBody>
      </p:sp>
      <p:sp>
        <p:nvSpPr>
          <p:cNvPr id="4" name="Shape 2"/>
          <p:cNvSpPr/>
          <p:nvPr/>
        </p:nvSpPr>
        <p:spPr>
          <a:xfrm>
            <a:off x="6812280" y="0"/>
            <a:ext cx="16459" cy="5143500"/>
          </a:xfrm>
          <a:prstGeom prst="rect">
            <a:avLst/>
          </a:prstGeom>
          <a:solidFill>
            <a:srgbClr val="FFFFFF">
              <a:alpha val="10000"/>
            </a:srgbClr>
          </a:solidFill>
          <a:ln w="12700">
            <a:solidFill>
              <a:srgbClr val="FFFFFF">
                <a:alpha val="10000"/>
              </a:srgbClr>
            </a:solidFill>
            <a:prstDash val="solid"/>
          </a:ln>
        </p:spPr>
        <p:txBody>
          <a:bodyPr/>
          <a:lstStyle/>
          <a:p>
            <a:endParaRPr lang="en-US"/>
          </a:p>
        </p:txBody>
      </p:sp>
      <p:sp>
        <p:nvSpPr>
          <p:cNvPr id="5" name="Shape 3"/>
          <p:cNvSpPr/>
          <p:nvPr/>
        </p:nvSpPr>
        <p:spPr>
          <a:xfrm>
            <a:off x="7406640" y="0"/>
            <a:ext cx="16459" cy="5143500"/>
          </a:xfrm>
          <a:prstGeom prst="rect">
            <a:avLst/>
          </a:prstGeom>
          <a:solidFill>
            <a:srgbClr val="FFFFFF">
              <a:alpha val="10000"/>
            </a:srgbClr>
          </a:solidFill>
          <a:ln w="12700">
            <a:solidFill>
              <a:srgbClr val="FFFFFF">
                <a:alpha val="10000"/>
              </a:srgbClr>
            </a:solidFill>
            <a:prstDash val="solid"/>
          </a:ln>
        </p:spPr>
        <p:txBody>
          <a:bodyPr/>
          <a:lstStyle/>
          <a:p>
            <a:endParaRPr lang="en-US"/>
          </a:p>
        </p:txBody>
      </p:sp>
      <p:sp>
        <p:nvSpPr>
          <p:cNvPr id="6" name="Shape 4"/>
          <p:cNvSpPr/>
          <p:nvPr/>
        </p:nvSpPr>
        <p:spPr>
          <a:xfrm>
            <a:off x="8001000" y="0"/>
            <a:ext cx="16459" cy="5143500"/>
          </a:xfrm>
          <a:prstGeom prst="rect">
            <a:avLst/>
          </a:prstGeom>
          <a:solidFill>
            <a:srgbClr val="FFFFFF">
              <a:alpha val="10000"/>
            </a:srgbClr>
          </a:solidFill>
          <a:ln w="12700">
            <a:solidFill>
              <a:srgbClr val="FFFFFF">
                <a:alpha val="10000"/>
              </a:srgbClr>
            </a:solidFill>
            <a:prstDash val="solid"/>
          </a:ln>
        </p:spPr>
        <p:txBody>
          <a:bodyPr/>
          <a:lstStyle/>
          <a:p>
            <a:endParaRPr lang="en-US"/>
          </a:p>
        </p:txBody>
      </p:sp>
      <p:sp>
        <p:nvSpPr>
          <p:cNvPr id="7" name="Shape 5"/>
          <p:cNvSpPr/>
          <p:nvPr/>
        </p:nvSpPr>
        <p:spPr>
          <a:xfrm>
            <a:off x="8595360" y="0"/>
            <a:ext cx="16459" cy="5143500"/>
          </a:xfrm>
          <a:prstGeom prst="rect">
            <a:avLst/>
          </a:prstGeom>
          <a:solidFill>
            <a:srgbClr val="FFFFFF">
              <a:alpha val="10000"/>
            </a:srgbClr>
          </a:solidFill>
          <a:ln w="12700">
            <a:solidFill>
              <a:srgbClr val="FFFFFF">
                <a:alpha val="10000"/>
              </a:srgbClr>
            </a:solidFill>
            <a:prstDash val="solid"/>
          </a:ln>
        </p:spPr>
        <p:txBody>
          <a:bodyPr/>
          <a:lstStyle/>
          <a:p>
            <a:endParaRPr lang="en-US"/>
          </a:p>
        </p:txBody>
      </p:sp>
      <p:sp>
        <p:nvSpPr>
          <p:cNvPr id="8" name="Shape 6"/>
          <p:cNvSpPr/>
          <p:nvPr/>
        </p:nvSpPr>
        <p:spPr>
          <a:xfrm>
            <a:off x="6858000" y="457200"/>
            <a:ext cx="2331720" cy="2331720"/>
          </a:xfrm>
          <a:prstGeom prst="ellipse">
            <a:avLst/>
          </a:prstGeom>
          <a:solidFill>
            <a:srgbClr val="D4A843">
              <a:alpha val="80000"/>
            </a:srgbClr>
          </a:solidFill>
          <a:ln w="12700">
            <a:solidFill>
              <a:srgbClr val="D4A843">
                <a:alpha val="95000"/>
              </a:srgbClr>
            </a:solidFill>
            <a:prstDash val="solid"/>
          </a:ln>
        </p:spPr>
        <p:txBody>
          <a:bodyPr/>
          <a:lstStyle/>
          <a:p>
            <a:endParaRPr lang="en-US"/>
          </a:p>
        </p:txBody>
      </p:sp>
      <p:pic>
        <p:nvPicPr>
          <p:cNvPr id="9" name="Image 0" descr="preencoded.png"/>
          <p:cNvPicPr>
            <a:picLocks noChangeAspect="1"/>
          </p:cNvPicPr>
          <p:nvPr/>
        </p:nvPicPr>
        <p:blipFill>
          <a:blip r:embed="rId3"/>
          <a:stretch>
            <a:fillRect/>
          </a:stretch>
        </p:blipFill>
        <p:spPr>
          <a:xfrm>
            <a:off x="7443216" y="1005840"/>
            <a:ext cx="1161288" cy="1161288"/>
          </a:xfrm>
          <a:prstGeom prst="rect">
            <a:avLst/>
          </a:prstGeom>
        </p:spPr>
      </p:pic>
      <p:sp>
        <p:nvSpPr>
          <p:cNvPr id="10" name="Text 7"/>
          <p:cNvSpPr/>
          <p:nvPr/>
        </p:nvSpPr>
        <p:spPr>
          <a:xfrm>
            <a:off x="411480" y="384048"/>
            <a:ext cx="6400800" cy="2743200"/>
          </a:xfrm>
          <a:prstGeom prst="rect">
            <a:avLst/>
          </a:prstGeom>
          <a:noFill/>
          <a:ln/>
        </p:spPr>
        <p:txBody>
          <a:bodyPr wrap="square" rtlCol="0" anchor="ctr"/>
          <a:lstStyle/>
          <a:p>
            <a:pPr marL="0" indent="0">
              <a:buNone/>
            </a:pPr>
            <a:r>
              <a:rPr lang="en-US" sz="4400" b="1" kern="0" spc="50" dirty="0">
                <a:solidFill>
                  <a:srgbClr val="FFFFFF"/>
                </a:solidFill>
                <a:latin typeface="Arial Black" pitchFamily="34" charset="0"/>
                <a:ea typeface="Arial Black" pitchFamily="34" charset="-122"/>
                <a:cs typeface="Arial Black" pitchFamily="34" charset="-120"/>
              </a:rPr>
              <a:t>THE FULL</a:t>
            </a:r>
            <a:endParaRPr lang="en-US" sz="4400" dirty="0"/>
          </a:p>
          <a:p>
            <a:pPr marL="0" indent="0">
              <a:buNone/>
            </a:pPr>
            <a:r>
              <a:rPr lang="en-US" sz="4400" b="1" kern="0" spc="50" dirty="0">
                <a:solidFill>
                  <a:srgbClr val="FFFFFF"/>
                </a:solidFill>
                <a:latin typeface="Arial Black" pitchFamily="34" charset="0"/>
                <a:ea typeface="Arial Black" pitchFamily="34" charset="-122"/>
                <a:cs typeface="Arial Black" pitchFamily="34" charset="-120"/>
              </a:rPr>
              <a:t>STACK</a:t>
            </a:r>
            <a:endParaRPr lang="en-US" sz="4400" dirty="0"/>
          </a:p>
          <a:p>
            <a:pPr marL="0" indent="0">
              <a:buNone/>
            </a:pPr>
            <a:r>
              <a:rPr lang="en-US" sz="4400" b="1" kern="0" spc="50" dirty="0">
                <a:solidFill>
                  <a:srgbClr val="FFFFFF"/>
                </a:solidFill>
                <a:latin typeface="Arial Black" pitchFamily="34" charset="0"/>
                <a:ea typeface="Arial Black" pitchFamily="34" charset="-122"/>
                <a:cs typeface="Arial Black" pitchFamily="34" charset="-120"/>
              </a:rPr>
              <a:t>PMM.</a:t>
            </a:r>
            <a:endParaRPr lang="en-US" sz="4400" dirty="0"/>
          </a:p>
        </p:txBody>
      </p:sp>
      <p:sp>
        <p:nvSpPr>
          <p:cNvPr id="11" name="Text 8"/>
          <p:cNvSpPr/>
          <p:nvPr/>
        </p:nvSpPr>
        <p:spPr>
          <a:xfrm>
            <a:off x="411480" y="3200400"/>
            <a:ext cx="6583680" cy="777240"/>
          </a:xfrm>
          <a:prstGeom prst="rect">
            <a:avLst/>
          </a:prstGeom>
          <a:noFill/>
          <a:ln/>
        </p:spPr>
        <p:txBody>
          <a:bodyPr wrap="square" rtlCol="0" anchor="ctr"/>
          <a:lstStyle/>
          <a:p>
            <a:pPr marL="0" indent="0">
              <a:buNone/>
            </a:pPr>
            <a:r>
              <a:rPr lang="en-US" sz="1400" i="1" dirty="0">
                <a:solidFill>
                  <a:srgbClr val="B8C8D8"/>
                </a:solidFill>
                <a:latin typeface="Georgia" pitchFamily="34" charset="0"/>
                <a:ea typeface="Georgia" pitchFamily="34" charset="-122"/>
                <a:cs typeface="Georgia" pitchFamily="34" charset="-120"/>
              </a:rPr>
              <a:t>What separates the PMMs who compound from</a:t>
            </a:r>
            <a:endParaRPr lang="en-US" sz="1400" dirty="0"/>
          </a:p>
          <a:p>
            <a:pPr marL="0" indent="0">
              <a:buNone/>
            </a:pPr>
            <a:r>
              <a:rPr lang="en-US" sz="1400" i="1" dirty="0">
                <a:solidFill>
                  <a:srgbClr val="B8C8D8"/>
                </a:solidFill>
                <a:latin typeface="Georgia" pitchFamily="34" charset="0"/>
                <a:ea typeface="Georgia" pitchFamily="34" charset="-122"/>
                <a:cs typeface="Georgia" pitchFamily="34" charset="-120"/>
              </a:rPr>
              <a:t>the ones who just keep up.</a:t>
            </a:r>
            <a:endParaRPr lang="en-US" sz="1400" dirty="0"/>
          </a:p>
        </p:txBody>
      </p:sp>
      <p:sp>
        <p:nvSpPr>
          <p:cNvPr id="12" name="Shape 9"/>
          <p:cNvSpPr/>
          <p:nvPr/>
        </p:nvSpPr>
        <p:spPr>
          <a:xfrm>
            <a:off x="411480" y="3950208"/>
            <a:ext cx="6492240" cy="896112"/>
          </a:xfrm>
          <a:prstGeom prst="rect">
            <a:avLst/>
          </a:prstGeom>
          <a:solidFill>
            <a:srgbClr val="1A3A6A"/>
          </a:solidFill>
          <a:ln w="15240">
            <a:solidFill>
              <a:srgbClr val="D4A843"/>
            </a:solidFill>
            <a:prstDash val="solid"/>
          </a:ln>
        </p:spPr>
        <p:txBody>
          <a:bodyPr/>
          <a:lstStyle/>
          <a:p>
            <a:endParaRPr lang="en-US"/>
          </a:p>
        </p:txBody>
      </p:sp>
      <p:sp>
        <p:nvSpPr>
          <p:cNvPr id="13" name="Shape 10"/>
          <p:cNvSpPr/>
          <p:nvPr/>
        </p:nvSpPr>
        <p:spPr>
          <a:xfrm>
            <a:off x="411480" y="3950208"/>
            <a:ext cx="54864" cy="896112"/>
          </a:xfrm>
          <a:prstGeom prst="rect">
            <a:avLst/>
          </a:prstGeom>
          <a:solidFill>
            <a:srgbClr val="D4A843"/>
          </a:solidFill>
          <a:ln w="12700">
            <a:solidFill>
              <a:srgbClr val="D4A843"/>
            </a:solidFill>
            <a:prstDash val="solid"/>
          </a:ln>
        </p:spPr>
        <p:txBody>
          <a:bodyPr/>
          <a:lstStyle/>
          <a:p>
            <a:endParaRPr lang="en-US"/>
          </a:p>
        </p:txBody>
      </p:sp>
      <p:sp>
        <p:nvSpPr>
          <p:cNvPr id="14" name="Text 11"/>
          <p:cNvSpPr/>
          <p:nvPr/>
        </p:nvSpPr>
        <p:spPr>
          <a:xfrm>
            <a:off x="566928" y="3977640"/>
            <a:ext cx="6080760" cy="365760"/>
          </a:xfrm>
          <a:prstGeom prst="rect">
            <a:avLst/>
          </a:prstGeom>
          <a:noFill/>
          <a:ln/>
        </p:spPr>
        <p:txBody>
          <a:bodyPr wrap="square" rtlCol="0" anchor="ctr"/>
          <a:lstStyle/>
          <a:p>
            <a:pPr marL="0" indent="0">
              <a:buNone/>
            </a:pPr>
            <a:r>
              <a:rPr lang="en-US" sz="1500" b="1" dirty="0">
                <a:solidFill>
                  <a:srgbClr val="D4A843"/>
                </a:solidFill>
                <a:latin typeface="Arial Black" pitchFamily="34" charset="0"/>
                <a:ea typeface="Arial Black" pitchFamily="34" charset="-122"/>
                <a:cs typeface="Arial Black" pitchFamily="34" charset="-120"/>
              </a:rPr>
              <a:t>The Full Stack PMM is not a generalist with tools.</a:t>
            </a:r>
            <a:endParaRPr lang="en-US" sz="1500" dirty="0"/>
          </a:p>
        </p:txBody>
      </p:sp>
      <p:sp>
        <p:nvSpPr>
          <p:cNvPr id="15" name="Text 12"/>
          <p:cNvSpPr/>
          <p:nvPr/>
        </p:nvSpPr>
        <p:spPr>
          <a:xfrm>
            <a:off x="566928" y="4325112"/>
            <a:ext cx="6126480" cy="347472"/>
          </a:xfrm>
          <a:prstGeom prst="rect">
            <a:avLst/>
          </a:prstGeom>
          <a:noFill/>
          <a:ln/>
        </p:spPr>
        <p:txBody>
          <a:bodyPr wrap="square" rtlCol="0" anchor="ctr"/>
          <a:lstStyle/>
          <a:p>
            <a:pPr marL="0" indent="0">
              <a:buNone/>
            </a:pPr>
            <a:r>
              <a:rPr lang="en-US" sz="1050" dirty="0">
                <a:solidFill>
                  <a:srgbClr val="B8C8D8"/>
                </a:solidFill>
                <a:latin typeface="Calibri" pitchFamily="34" charset="0"/>
                <a:ea typeface="Calibri" pitchFamily="34" charset="-122"/>
                <a:cs typeface="Calibri" pitchFamily="34" charset="-120"/>
              </a:rPr>
              <a:t>They are a deep specialist who has extended their reach using AI — and redesigned their day around the difference.</a:t>
            </a:r>
            <a:endParaRPr lang="en-US" sz="1050" dirty="0"/>
          </a:p>
        </p:txBody>
      </p:sp>
      <p:sp>
        <p:nvSpPr>
          <p:cNvPr id="16" name="Text 13"/>
          <p:cNvSpPr/>
          <p:nvPr/>
        </p:nvSpPr>
        <p:spPr>
          <a:xfrm>
            <a:off x="411480" y="4773168"/>
            <a:ext cx="8321040" cy="274320"/>
          </a:xfrm>
          <a:prstGeom prst="rect">
            <a:avLst/>
          </a:prstGeom>
          <a:noFill/>
          <a:ln/>
        </p:spPr>
        <p:txBody>
          <a:bodyPr wrap="square" rtlCol="0" anchor="ctr"/>
          <a:lstStyle/>
          <a:p>
            <a:pPr marL="0" indent="0">
              <a:buNone/>
            </a:pPr>
            <a:r>
              <a:rPr lang="en-US" sz="1000" i="1" dirty="0">
                <a:solidFill>
                  <a:srgbClr val="6B7B8D"/>
                </a:solidFill>
                <a:latin typeface="Calibri" pitchFamily="34" charset="0"/>
                <a:ea typeface="Calibri" pitchFamily="34" charset="-122"/>
                <a:cs typeface="Calibri" pitchFamily="34" charset="-120"/>
              </a:rPr>
              <a:t>Chapter 4  ·  The Future of Product Marketing  ·  Chris O'Hara</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txBody>
          <a:bodyPr/>
          <a:lstStyle/>
          <a:p>
            <a:endParaRPr lang="en-US"/>
          </a:p>
        </p:txBody>
      </p:sp>
      <p:sp>
        <p:nvSpPr>
          <p:cNvPr id="3" name="Text 1"/>
          <p:cNvSpPr/>
          <p:nvPr/>
        </p:nvSpPr>
        <p:spPr>
          <a:xfrm>
            <a:off x="365760" y="0"/>
            <a:ext cx="8229600" cy="658368"/>
          </a:xfrm>
          <a:prstGeom prst="rect">
            <a:avLst/>
          </a:prstGeom>
          <a:noFill/>
          <a:ln/>
        </p:spPr>
        <p:txBody>
          <a:bodyPr wrap="square" rtlCol="0" anchor="ctr"/>
          <a:lstStyle/>
          <a:p>
            <a:pPr marL="0" indent="0">
              <a:buNone/>
            </a:pPr>
            <a:r>
              <a:rPr lang="en-US" sz="1700" b="1" kern="0" spc="200" dirty="0">
                <a:solidFill>
                  <a:srgbClr val="FFFFFF"/>
                </a:solidFill>
                <a:latin typeface="Arial" pitchFamily="34" charset="0"/>
                <a:ea typeface="Arial" pitchFamily="34" charset="-122"/>
                <a:cs typeface="Arial" pitchFamily="34" charset="-120"/>
              </a:rPr>
              <a:t>THE PROBLEM</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txBody>
          <a:bodyPr/>
          <a:lstStyle/>
          <a:p>
            <a:endParaRPr lang="en-US"/>
          </a:p>
        </p:txBody>
      </p:sp>
      <p:sp>
        <p:nvSpPr>
          <p:cNvPr id="5" name="Text 3"/>
          <p:cNvSpPr/>
          <p:nvPr/>
        </p:nvSpPr>
        <p:spPr>
          <a:xfrm>
            <a:off x="365760" y="658368"/>
            <a:ext cx="8412480" cy="384048"/>
          </a:xfrm>
          <a:prstGeom prst="rect">
            <a:avLst/>
          </a:prstGeom>
          <a:noFill/>
          <a:ln/>
        </p:spPr>
        <p:txBody>
          <a:bodyPr wrap="square" rtlCol="0" anchor="ctr"/>
          <a:lstStyle/>
          <a:p>
            <a:pPr marL="0" indent="0">
              <a:buNone/>
            </a:pPr>
            <a:r>
              <a:rPr lang="en-US" sz="1300" i="1" dirty="0">
                <a:solidFill>
                  <a:srgbClr val="FFFFFF"/>
                </a:solidFill>
                <a:latin typeface="Georgia" pitchFamily="34" charset="0"/>
                <a:ea typeface="Georgia" pitchFamily="34" charset="-122"/>
                <a:cs typeface="Georgia" pitchFamily="34" charset="-120"/>
              </a:rPr>
              <a:t>Most PMMs are optimizing for the wrong thing. Here are the two traps.</a:t>
            </a:r>
            <a:endParaRPr lang="en-US" sz="1300" dirty="0"/>
          </a:p>
        </p:txBody>
      </p:sp>
      <p:sp>
        <p:nvSpPr>
          <p:cNvPr id="6" name="Shape 4"/>
          <p:cNvSpPr/>
          <p:nvPr/>
        </p:nvSpPr>
        <p:spPr>
          <a:xfrm>
            <a:off x="228600" y="1170432"/>
            <a:ext cx="4069080" cy="3703320"/>
          </a:xfrm>
          <a:prstGeom prst="rect">
            <a:avLst/>
          </a:prstGeom>
          <a:solidFill>
            <a:srgbClr val="FFFFFF"/>
          </a:solidFill>
          <a:ln w="6350">
            <a:solidFill>
              <a:srgbClr val="E0E8F0"/>
            </a:solidFill>
            <a:prstDash val="solid"/>
          </a:ln>
          <a:effectLst>
            <a:outerShdw blurRad="101600" dist="38100" dir="8100000" algn="bl" rotWithShape="0">
              <a:srgbClr val="000000">
                <a:alpha val="10000"/>
              </a:srgbClr>
            </a:outerShdw>
          </a:effectLst>
        </p:spPr>
        <p:txBody>
          <a:bodyPr/>
          <a:lstStyle/>
          <a:p>
            <a:endParaRPr lang="en-US"/>
          </a:p>
        </p:txBody>
      </p:sp>
      <p:sp>
        <p:nvSpPr>
          <p:cNvPr id="7" name="Shape 5"/>
          <p:cNvSpPr/>
          <p:nvPr/>
        </p:nvSpPr>
        <p:spPr>
          <a:xfrm>
            <a:off x="228600" y="1170432"/>
            <a:ext cx="4069080" cy="50292"/>
          </a:xfrm>
          <a:prstGeom prst="rect">
            <a:avLst/>
          </a:prstGeom>
          <a:solidFill>
            <a:srgbClr val="C0392B"/>
          </a:solidFill>
          <a:ln w="12700">
            <a:solidFill>
              <a:srgbClr val="C0392B"/>
            </a:solidFill>
            <a:prstDash val="solid"/>
          </a:ln>
        </p:spPr>
        <p:txBody>
          <a:bodyPr/>
          <a:lstStyle/>
          <a:p>
            <a:endParaRPr lang="en-US"/>
          </a:p>
        </p:txBody>
      </p:sp>
      <p:sp>
        <p:nvSpPr>
          <p:cNvPr id="8" name="Shape 6"/>
          <p:cNvSpPr/>
          <p:nvPr/>
        </p:nvSpPr>
        <p:spPr>
          <a:xfrm>
            <a:off x="411480" y="1261872"/>
            <a:ext cx="548640" cy="548640"/>
          </a:xfrm>
          <a:prstGeom prst="ellipse">
            <a:avLst/>
          </a:prstGeom>
          <a:solidFill>
            <a:srgbClr val="C0392B"/>
          </a:solidFill>
          <a:ln w="12700">
            <a:solidFill>
              <a:srgbClr val="C0392B"/>
            </a:solidFill>
            <a:prstDash val="solid"/>
          </a:ln>
        </p:spPr>
        <p:txBody>
          <a:bodyPr/>
          <a:lstStyle/>
          <a:p>
            <a:endParaRPr lang="en-US"/>
          </a:p>
        </p:txBody>
      </p:sp>
      <p:pic>
        <p:nvPicPr>
          <p:cNvPr id="9" name="Image 0" descr="preencoded.png"/>
          <p:cNvPicPr>
            <a:picLocks noChangeAspect="1"/>
          </p:cNvPicPr>
          <p:nvPr/>
        </p:nvPicPr>
        <p:blipFill>
          <a:blip r:embed="rId3"/>
          <a:stretch>
            <a:fillRect/>
          </a:stretch>
        </p:blipFill>
        <p:spPr>
          <a:xfrm>
            <a:off x="548640" y="1389888"/>
            <a:ext cx="274320" cy="274320"/>
          </a:xfrm>
          <a:prstGeom prst="rect">
            <a:avLst/>
          </a:prstGeom>
        </p:spPr>
      </p:pic>
      <p:sp>
        <p:nvSpPr>
          <p:cNvPr id="10" name="Text 7"/>
          <p:cNvSpPr/>
          <p:nvPr/>
        </p:nvSpPr>
        <p:spPr>
          <a:xfrm>
            <a:off x="1078992" y="1261872"/>
            <a:ext cx="3108960" cy="548640"/>
          </a:xfrm>
          <a:prstGeom prst="rect">
            <a:avLst/>
          </a:prstGeom>
          <a:noFill/>
          <a:ln/>
        </p:spPr>
        <p:txBody>
          <a:bodyPr wrap="square" rtlCol="0" anchor="ctr"/>
          <a:lstStyle/>
          <a:p>
            <a:pPr marL="0" indent="0">
              <a:buNone/>
            </a:pPr>
            <a:r>
              <a:rPr lang="en-US" sz="1300" b="1" dirty="0">
                <a:solidFill>
                  <a:srgbClr val="C0392B"/>
                </a:solidFill>
                <a:latin typeface="Arial" pitchFamily="34" charset="0"/>
                <a:ea typeface="Arial" pitchFamily="34" charset="-122"/>
                <a:cs typeface="Arial" pitchFamily="34" charset="-120"/>
              </a:rPr>
              <a:t>Trap #1: The Pure Specialist</a:t>
            </a:r>
            <a:endParaRPr lang="en-US" sz="1300" dirty="0"/>
          </a:p>
        </p:txBody>
      </p:sp>
      <p:sp>
        <p:nvSpPr>
          <p:cNvPr id="11" name="Text 8"/>
          <p:cNvSpPr/>
          <p:nvPr/>
        </p:nvSpPr>
        <p:spPr>
          <a:xfrm>
            <a:off x="365760" y="1938528"/>
            <a:ext cx="3822192" cy="2834640"/>
          </a:xfrm>
          <a:prstGeom prst="rect">
            <a:avLst/>
          </a:prstGeom>
          <a:noFill/>
          <a:ln/>
        </p:spPr>
        <p:txBody>
          <a:bodyPr wrap="square" rtlCol="0" anchor="ctr"/>
          <a:lstStyle/>
          <a:p>
            <a:pPr marL="0" indent="0">
              <a:buNone/>
            </a:pPr>
            <a:r>
              <a:rPr lang="en-US" sz="1100" dirty="0">
                <a:solidFill>
                  <a:srgbClr val="1A2B3C"/>
                </a:solidFill>
                <a:latin typeface="Calibri" pitchFamily="34" charset="0"/>
                <a:ea typeface="Calibri" pitchFamily="34" charset="-122"/>
                <a:cs typeface="Calibri" pitchFamily="34" charset="-120"/>
              </a:rPr>
              <a:t>Deep expertise, no AI leverage.
This PMM knows the domain cold — the positioning, the competitors, the category dynamics. But every deliverable still moves at human speed. They write their own first drafts, pull their own research, manage their own battlecard cycle.
</a:t>
            </a:r>
            <a:r>
              <a:rPr lang="en-US" sz="1100" i="1" dirty="0">
                <a:solidFill>
                  <a:srgbClr val="6B7B8D"/>
                </a:solidFill>
                <a:latin typeface="Calibri" pitchFamily="34" charset="0"/>
                <a:ea typeface="Calibri" pitchFamily="34" charset="-122"/>
                <a:cs typeface="Calibri" pitchFamily="34" charset="-120"/>
              </a:rPr>
              <a:t>AI makes this profile less competitive, not more. Speed and output volume now carry weight at every level of the role.</a:t>
            </a:r>
            <a:endParaRPr lang="en-US" sz="1100" dirty="0"/>
          </a:p>
        </p:txBody>
      </p:sp>
      <p:sp>
        <p:nvSpPr>
          <p:cNvPr id="12" name="Shape 9"/>
          <p:cNvSpPr/>
          <p:nvPr/>
        </p:nvSpPr>
        <p:spPr>
          <a:xfrm>
            <a:off x="4572000" y="1170432"/>
            <a:ext cx="4343400" cy="3703320"/>
          </a:xfrm>
          <a:prstGeom prst="rect">
            <a:avLst/>
          </a:prstGeom>
          <a:solidFill>
            <a:srgbClr val="FFFFFF"/>
          </a:solidFill>
          <a:ln w="6350">
            <a:solidFill>
              <a:srgbClr val="E0E8F0"/>
            </a:solidFill>
            <a:prstDash val="solid"/>
          </a:ln>
          <a:effectLst>
            <a:outerShdw blurRad="101600" dist="38100" dir="8100000" algn="bl" rotWithShape="0">
              <a:srgbClr val="000000">
                <a:alpha val="10000"/>
              </a:srgbClr>
            </a:outerShdw>
          </a:effectLst>
        </p:spPr>
        <p:txBody>
          <a:bodyPr/>
          <a:lstStyle/>
          <a:p>
            <a:endParaRPr lang="en-US"/>
          </a:p>
        </p:txBody>
      </p:sp>
      <p:sp>
        <p:nvSpPr>
          <p:cNvPr id="13" name="Shape 10"/>
          <p:cNvSpPr/>
          <p:nvPr/>
        </p:nvSpPr>
        <p:spPr>
          <a:xfrm>
            <a:off x="4572000" y="1170432"/>
            <a:ext cx="4343400" cy="50292"/>
          </a:xfrm>
          <a:prstGeom prst="rect">
            <a:avLst/>
          </a:prstGeom>
          <a:solidFill>
            <a:srgbClr val="D4790A"/>
          </a:solidFill>
          <a:ln w="12700">
            <a:solidFill>
              <a:srgbClr val="D4790A"/>
            </a:solidFill>
            <a:prstDash val="solid"/>
          </a:ln>
        </p:spPr>
        <p:txBody>
          <a:bodyPr/>
          <a:lstStyle/>
          <a:p>
            <a:endParaRPr lang="en-US"/>
          </a:p>
        </p:txBody>
      </p:sp>
      <p:sp>
        <p:nvSpPr>
          <p:cNvPr id="14" name="Shape 11"/>
          <p:cNvSpPr/>
          <p:nvPr/>
        </p:nvSpPr>
        <p:spPr>
          <a:xfrm>
            <a:off x="4754880" y="1261872"/>
            <a:ext cx="548640" cy="548640"/>
          </a:xfrm>
          <a:prstGeom prst="ellipse">
            <a:avLst/>
          </a:prstGeom>
          <a:solidFill>
            <a:srgbClr val="D4790A"/>
          </a:solidFill>
          <a:ln w="12700">
            <a:solidFill>
              <a:srgbClr val="D4790A"/>
            </a:solidFill>
            <a:prstDash val="solid"/>
          </a:ln>
        </p:spPr>
        <p:txBody>
          <a:bodyPr/>
          <a:lstStyle/>
          <a:p>
            <a:endParaRPr lang="en-US"/>
          </a:p>
        </p:txBody>
      </p:sp>
      <p:pic>
        <p:nvPicPr>
          <p:cNvPr id="15" name="Image 1" descr="preencoded.png"/>
          <p:cNvPicPr>
            <a:picLocks noChangeAspect="1"/>
          </p:cNvPicPr>
          <p:nvPr/>
        </p:nvPicPr>
        <p:blipFill>
          <a:blip r:embed="rId4"/>
          <a:stretch>
            <a:fillRect/>
          </a:stretch>
        </p:blipFill>
        <p:spPr>
          <a:xfrm>
            <a:off x="4892040" y="1389888"/>
            <a:ext cx="274320" cy="274320"/>
          </a:xfrm>
          <a:prstGeom prst="rect">
            <a:avLst/>
          </a:prstGeom>
        </p:spPr>
      </p:pic>
      <p:sp>
        <p:nvSpPr>
          <p:cNvPr id="16" name="Text 12"/>
          <p:cNvSpPr/>
          <p:nvPr/>
        </p:nvSpPr>
        <p:spPr>
          <a:xfrm>
            <a:off x="5422392" y="1261872"/>
            <a:ext cx="3291840" cy="548640"/>
          </a:xfrm>
          <a:prstGeom prst="rect">
            <a:avLst/>
          </a:prstGeom>
          <a:noFill/>
          <a:ln/>
        </p:spPr>
        <p:txBody>
          <a:bodyPr wrap="square" rtlCol="0" anchor="ctr"/>
          <a:lstStyle/>
          <a:p>
            <a:pPr marL="0" indent="0">
              <a:buNone/>
            </a:pPr>
            <a:r>
              <a:rPr lang="en-US" sz="1300" b="1" dirty="0">
                <a:solidFill>
                  <a:srgbClr val="D4790A"/>
                </a:solidFill>
                <a:latin typeface="Arial" pitchFamily="34" charset="0"/>
                <a:ea typeface="Arial" pitchFamily="34" charset="-122"/>
                <a:cs typeface="Arial" pitchFamily="34" charset="-120"/>
              </a:rPr>
              <a:t>Trap #2: The AI Generalist</a:t>
            </a:r>
            <a:endParaRPr lang="en-US" sz="1300" dirty="0"/>
          </a:p>
        </p:txBody>
      </p:sp>
      <p:sp>
        <p:nvSpPr>
          <p:cNvPr id="17" name="Text 13"/>
          <p:cNvSpPr/>
          <p:nvPr/>
        </p:nvSpPr>
        <p:spPr>
          <a:xfrm>
            <a:off x="4709160" y="1938528"/>
            <a:ext cx="4069080" cy="2834640"/>
          </a:xfrm>
          <a:prstGeom prst="rect">
            <a:avLst/>
          </a:prstGeom>
          <a:noFill/>
          <a:ln/>
        </p:spPr>
        <p:txBody>
          <a:bodyPr wrap="square" rtlCol="0" anchor="ctr"/>
          <a:lstStyle/>
          <a:p>
            <a:pPr marL="0" indent="0">
              <a:buNone/>
            </a:pPr>
            <a:r>
              <a:rPr lang="en-US" sz="1100" dirty="0">
                <a:solidFill>
                  <a:srgbClr val="1A2B3C"/>
                </a:solidFill>
                <a:latin typeface="Calibri" pitchFamily="34" charset="0"/>
                <a:ea typeface="Calibri" pitchFamily="34" charset="-122"/>
                <a:cs typeface="Calibri" pitchFamily="34" charset="-120"/>
              </a:rPr>
              <a:t>Broad toolstack, shallow judgment.
This PMM has built an impressive personal stack. They know how to prompt, how to chain tools, how to automate. But their actual domain expertise is thin — their positioning is generic, their competitive analysis is surface-level, their narrative lacks the depth that earns executive trust.
</a:t>
            </a:r>
            <a:r>
              <a:rPr lang="en-US" sz="1100" i="1" dirty="0">
                <a:solidFill>
                  <a:srgbClr val="6B7B8D"/>
                </a:solidFill>
                <a:latin typeface="Calibri" pitchFamily="34" charset="0"/>
                <a:ea typeface="Calibri" pitchFamily="34" charset="-122"/>
                <a:cs typeface="Calibri" pitchFamily="34" charset="-120"/>
              </a:rPr>
              <a:t>AI amplifies what you bring. If what you bring is generic, AI makes you generically faster.</a:t>
            </a:r>
            <a:endParaRPr lang="en-US" sz="1100" dirty="0"/>
          </a:p>
        </p:txBody>
      </p:sp>
      <p:sp>
        <p:nvSpPr>
          <p:cNvPr id="18" name="Text 14"/>
          <p:cNvSpPr/>
          <p:nvPr/>
        </p:nvSpPr>
        <p:spPr>
          <a:xfrm>
            <a:off x="228600" y="4754880"/>
            <a:ext cx="8686800" cy="274320"/>
          </a:xfrm>
          <a:prstGeom prst="rect">
            <a:avLst/>
          </a:prstGeom>
          <a:noFill/>
          <a:ln/>
        </p:spPr>
        <p:txBody>
          <a:bodyPr wrap="square" rtlCol="0" anchor="ctr"/>
          <a:lstStyle/>
          <a:p>
            <a:pPr marL="0" indent="0" algn="ctr">
              <a:buNone/>
            </a:pPr>
            <a:r>
              <a:rPr lang="en-US" sz="1100" b="1" dirty="0">
                <a:solidFill>
                  <a:srgbClr val="D4A843"/>
                </a:solidFill>
                <a:latin typeface="Arial" pitchFamily="34" charset="0"/>
                <a:ea typeface="Arial" pitchFamily="34" charset="-122"/>
                <a:cs typeface="Arial" pitchFamily="34" charset="-120"/>
              </a:rPr>
              <a:t>The Full Stack PMM escapes both traps: deep expertise, extended by AI.</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txBody>
          <a:bodyPr/>
          <a:lstStyle/>
          <a:p>
            <a:endParaRPr lang="en-US"/>
          </a:p>
        </p:txBody>
      </p:sp>
      <p:sp>
        <p:nvSpPr>
          <p:cNvPr id="3" name="Text 1"/>
          <p:cNvSpPr/>
          <p:nvPr/>
        </p:nvSpPr>
        <p:spPr>
          <a:xfrm>
            <a:off x="365760" y="0"/>
            <a:ext cx="8229600" cy="658368"/>
          </a:xfrm>
          <a:prstGeom prst="rect">
            <a:avLst/>
          </a:prstGeom>
          <a:noFill/>
          <a:ln/>
        </p:spPr>
        <p:txBody>
          <a:bodyPr wrap="square" rtlCol="0" anchor="ctr"/>
          <a:lstStyle/>
          <a:p>
            <a:pPr marL="0" indent="0">
              <a:buNone/>
            </a:pPr>
            <a:r>
              <a:rPr lang="en-US" sz="1700" b="1" kern="0" spc="200" dirty="0">
                <a:solidFill>
                  <a:srgbClr val="FFFFFF"/>
                </a:solidFill>
                <a:latin typeface="Arial" pitchFamily="34" charset="0"/>
                <a:ea typeface="Arial" pitchFamily="34" charset="-122"/>
                <a:cs typeface="Arial" pitchFamily="34" charset="-120"/>
              </a:rPr>
              <a:t>FIGURE 1</a:t>
            </a:r>
            <a:endParaRPr lang="en-US" sz="1700" dirty="0"/>
          </a:p>
        </p:txBody>
      </p:sp>
      <p:sp>
        <p:nvSpPr>
          <p:cNvPr id="4" name="Shape 2"/>
          <p:cNvSpPr/>
          <p:nvPr/>
        </p:nvSpPr>
        <p:spPr>
          <a:xfrm>
            <a:off x="0" y="658368"/>
            <a:ext cx="9144000" cy="384048"/>
          </a:xfrm>
          <a:prstGeom prst="rect">
            <a:avLst/>
          </a:prstGeom>
          <a:solidFill>
            <a:srgbClr val="D4A843"/>
          </a:solidFill>
          <a:ln w="12700">
            <a:solidFill>
              <a:srgbClr val="D4A843"/>
            </a:solidFill>
            <a:prstDash val="solid"/>
          </a:ln>
        </p:spPr>
        <p:txBody>
          <a:bodyPr/>
          <a:lstStyle/>
          <a:p>
            <a:endParaRPr lang="en-US"/>
          </a:p>
        </p:txBody>
      </p:sp>
      <p:sp>
        <p:nvSpPr>
          <p:cNvPr id="5" name="Text 3"/>
          <p:cNvSpPr/>
          <p:nvPr/>
        </p:nvSpPr>
        <p:spPr>
          <a:xfrm>
            <a:off x="365760" y="658368"/>
            <a:ext cx="8412480" cy="384048"/>
          </a:xfrm>
          <a:prstGeom prst="rect">
            <a:avLst/>
          </a:prstGeom>
          <a:noFill/>
          <a:ln/>
        </p:spPr>
        <p:txBody>
          <a:bodyPr wrap="square" rtlCol="0" anchor="ctr"/>
          <a:lstStyle/>
          <a:p>
            <a:pPr marL="0" indent="0">
              <a:buNone/>
            </a:pPr>
            <a:r>
              <a:rPr lang="en-US" sz="1300" b="1" i="1" dirty="0">
                <a:solidFill>
                  <a:srgbClr val="0F2B5B"/>
                </a:solidFill>
                <a:latin typeface="Georgia" pitchFamily="34" charset="0"/>
                <a:ea typeface="Georgia" pitchFamily="34" charset="-122"/>
                <a:cs typeface="Georgia" pitchFamily="34" charset="-120"/>
              </a:rPr>
              <a:t>The Full Stack PMM T-Shape: deep in craft, wide in leverage.</a:t>
            </a:r>
            <a:endParaRPr lang="en-US" sz="1300" dirty="0"/>
          </a:p>
        </p:txBody>
      </p:sp>
      <p:sp>
        <p:nvSpPr>
          <p:cNvPr id="6" name="Shape 4"/>
          <p:cNvSpPr/>
          <p:nvPr/>
        </p:nvSpPr>
        <p:spPr>
          <a:xfrm>
            <a:off x="228600" y="1115568"/>
            <a:ext cx="8686800" cy="658368"/>
          </a:xfrm>
          <a:prstGeom prst="rect">
            <a:avLst/>
          </a:prstGeom>
          <a:solidFill>
            <a:srgbClr val="D4A843">
              <a:alpha val="82000"/>
            </a:srgbClr>
          </a:solidFill>
          <a:ln w="19050">
            <a:solidFill>
              <a:srgbClr val="D4A843"/>
            </a:solidFill>
            <a:prstDash val="solid"/>
          </a:ln>
        </p:spPr>
        <p:txBody>
          <a:bodyPr/>
          <a:lstStyle/>
          <a:p>
            <a:endParaRPr lang="en-US"/>
          </a:p>
        </p:txBody>
      </p:sp>
      <p:sp>
        <p:nvSpPr>
          <p:cNvPr id="7" name="Text 5"/>
          <p:cNvSpPr/>
          <p:nvPr/>
        </p:nvSpPr>
        <p:spPr>
          <a:xfrm>
            <a:off x="228600" y="1115568"/>
            <a:ext cx="8686800" cy="658368"/>
          </a:xfrm>
          <a:prstGeom prst="rect">
            <a:avLst/>
          </a:prstGeom>
          <a:noFill/>
          <a:ln/>
        </p:spPr>
        <p:txBody>
          <a:bodyPr wrap="square" lIns="0" tIns="0" rIns="0" bIns="0" rtlCol="0" anchor="ctr"/>
          <a:lstStyle/>
          <a:p>
            <a:pPr marL="0" indent="0" algn="l">
              <a:buNone/>
            </a:pPr>
            <a:r>
              <a:rPr lang="en-US" sz="1200" b="1" kern="0" spc="200" dirty="0">
                <a:solidFill>
                  <a:srgbClr val="0F2B5B"/>
                </a:solidFill>
                <a:latin typeface="Arial" pitchFamily="34" charset="0"/>
                <a:ea typeface="Arial" pitchFamily="34" charset="-122"/>
                <a:cs typeface="Arial" pitchFamily="34" charset="-120"/>
              </a:rPr>
              <a:t>  AI-ENABLED HORIZONTAL REACH</a:t>
            </a:r>
            <a:endParaRPr lang="en-US" sz="1200" dirty="0"/>
          </a:p>
        </p:txBody>
      </p:sp>
      <p:sp>
        <p:nvSpPr>
          <p:cNvPr id="8" name="Text 6"/>
          <p:cNvSpPr/>
          <p:nvPr/>
        </p:nvSpPr>
        <p:spPr>
          <a:xfrm>
            <a:off x="7132320" y="1115568"/>
            <a:ext cx="1737360" cy="658368"/>
          </a:xfrm>
          <a:prstGeom prst="rect">
            <a:avLst/>
          </a:prstGeom>
          <a:noFill/>
          <a:ln/>
        </p:spPr>
        <p:txBody>
          <a:bodyPr wrap="square" lIns="0" tIns="0" rIns="0" bIns="0" rtlCol="0" anchor="ctr"/>
          <a:lstStyle/>
          <a:p>
            <a:pPr marL="0" indent="0" algn="r">
              <a:buNone/>
            </a:pPr>
            <a:r>
              <a:rPr lang="en-US" sz="1000" b="1" dirty="0">
                <a:solidFill>
                  <a:srgbClr val="D4790A"/>
                </a:solidFill>
                <a:latin typeface="Arial" pitchFamily="34" charset="0"/>
                <a:ea typeface="Arial" pitchFamily="34" charset="-122"/>
                <a:cs typeface="Arial" pitchFamily="34" charset="-120"/>
              </a:rPr>
              <a:t>Breadth ↔</a:t>
            </a:r>
            <a:endParaRPr lang="en-US" sz="1000" dirty="0"/>
          </a:p>
        </p:txBody>
      </p:sp>
      <p:sp>
        <p:nvSpPr>
          <p:cNvPr id="9" name="Shape 7"/>
          <p:cNvSpPr/>
          <p:nvPr/>
        </p:nvSpPr>
        <p:spPr>
          <a:xfrm>
            <a:off x="228600" y="1773936"/>
            <a:ext cx="1700784" cy="54864"/>
          </a:xfrm>
          <a:prstGeom prst="rect">
            <a:avLst/>
          </a:prstGeom>
          <a:solidFill>
            <a:srgbClr val="0E8C8C"/>
          </a:solidFill>
          <a:ln w="12700">
            <a:solidFill>
              <a:srgbClr val="0E8C8C"/>
            </a:solidFill>
            <a:prstDash val="solid"/>
          </a:ln>
        </p:spPr>
        <p:txBody>
          <a:bodyPr/>
          <a:lstStyle/>
          <a:p>
            <a:endParaRPr lang="en-US"/>
          </a:p>
        </p:txBody>
      </p:sp>
      <p:sp>
        <p:nvSpPr>
          <p:cNvPr id="10" name="Shape 8"/>
          <p:cNvSpPr/>
          <p:nvPr/>
        </p:nvSpPr>
        <p:spPr>
          <a:xfrm>
            <a:off x="228600" y="1828800"/>
            <a:ext cx="1700784" cy="804672"/>
          </a:xfrm>
          <a:prstGeom prst="rect">
            <a:avLst/>
          </a:prstGeom>
          <a:solidFill>
            <a:srgbClr val="0E8C8C">
              <a:alpha val="12000"/>
            </a:srgbClr>
          </a:solidFill>
          <a:ln w="8890">
            <a:solidFill>
              <a:srgbClr val="0E8C8C"/>
            </a:solidFill>
            <a:prstDash val="solid"/>
          </a:ln>
        </p:spPr>
        <p:txBody>
          <a:bodyPr/>
          <a:lstStyle/>
          <a:p>
            <a:endParaRPr lang="en-US"/>
          </a:p>
        </p:txBody>
      </p:sp>
      <p:sp>
        <p:nvSpPr>
          <p:cNvPr id="11" name="Text 9"/>
          <p:cNvSpPr/>
          <p:nvPr/>
        </p:nvSpPr>
        <p:spPr>
          <a:xfrm>
            <a:off x="274320" y="1847088"/>
            <a:ext cx="1609344" cy="402336"/>
          </a:xfrm>
          <a:prstGeom prst="rect">
            <a:avLst/>
          </a:prstGeom>
          <a:noFill/>
          <a:ln/>
        </p:spPr>
        <p:txBody>
          <a:bodyPr wrap="square" rtlCol="0" anchor="b"/>
          <a:lstStyle/>
          <a:p>
            <a:pPr marL="0" indent="0" algn="ctr">
              <a:buNone/>
            </a:pPr>
            <a:r>
              <a:rPr lang="en-US" sz="900" b="1" dirty="0">
                <a:solidFill>
                  <a:srgbClr val="0E8C8C"/>
                </a:solidFill>
                <a:latin typeface="Arial" pitchFamily="34" charset="0"/>
                <a:ea typeface="Arial" pitchFamily="34" charset="-122"/>
                <a:cs typeface="Arial" pitchFamily="34" charset="-120"/>
              </a:rPr>
              <a:t>Research &amp;</a:t>
            </a:r>
            <a:endParaRPr lang="en-US" sz="900" dirty="0"/>
          </a:p>
          <a:p>
            <a:pPr marL="0" indent="0" algn="ctr">
              <a:buNone/>
            </a:pPr>
            <a:r>
              <a:rPr lang="en-US" sz="900" b="1" dirty="0">
                <a:solidFill>
                  <a:srgbClr val="0E8C8C"/>
                </a:solidFill>
                <a:latin typeface="Arial" pitchFamily="34" charset="0"/>
                <a:ea typeface="Arial" pitchFamily="34" charset="-122"/>
                <a:cs typeface="Arial" pitchFamily="34" charset="-120"/>
              </a:rPr>
              <a:t>Intel</a:t>
            </a:r>
            <a:endParaRPr lang="en-US" sz="900" dirty="0"/>
          </a:p>
        </p:txBody>
      </p:sp>
      <p:sp>
        <p:nvSpPr>
          <p:cNvPr id="12" name="Text 10"/>
          <p:cNvSpPr/>
          <p:nvPr/>
        </p:nvSpPr>
        <p:spPr>
          <a:xfrm>
            <a:off x="274320" y="2267712"/>
            <a:ext cx="1609344" cy="329184"/>
          </a:xfrm>
          <a:prstGeom prst="rect">
            <a:avLst/>
          </a:prstGeom>
          <a:noFill/>
          <a:ln/>
        </p:spPr>
        <p:txBody>
          <a:bodyPr wrap="square" rtlCol="0" anchor="t"/>
          <a:lstStyle/>
          <a:p>
            <a:pPr marL="0" indent="0" algn="ctr">
              <a:buNone/>
            </a:pPr>
            <a:r>
              <a:rPr lang="en-US" sz="750" dirty="0">
                <a:solidFill>
                  <a:srgbClr val="6B7B8D"/>
                </a:solidFill>
                <a:latin typeface="Calibri" pitchFamily="34" charset="0"/>
                <a:ea typeface="Calibri" pitchFamily="34" charset="-122"/>
                <a:cs typeface="Calibri" pitchFamily="34" charset="-120"/>
              </a:rPr>
              <a:t>Rapid synthesis,</a:t>
            </a:r>
            <a:endParaRPr lang="en-US" sz="750" dirty="0"/>
          </a:p>
          <a:p>
            <a:pPr marL="0" indent="0" algn="ctr">
              <a:buNone/>
            </a:pPr>
            <a:r>
              <a:rPr lang="en-US" sz="750" dirty="0">
                <a:solidFill>
                  <a:srgbClr val="6B7B8D"/>
                </a:solidFill>
                <a:latin typeface="Calibri" pitchFamily="34" charset="0"/>
                <a:ea typeface="Calibri" pitchFamily="34" charset="-122"/>
                <a:cs typeface="Calibri" pitchFamily="34" charset="-120"/>
              </a:rPr>
              <a:t>always-on CI</a:t>
            </a:r>
            <a:endParaRPr lang="en-US" sz="750" dirty="0"/>
          </a:p>
        </p:txBody>
      </p:sp>
      <p:sp>
        <p:nvSpPr>
          <p:cNvPr id="13" name="Shape 11"/>
          <p:cNvSpPr/>
          <p:nvPr/>
        </p:nvSpPr>
        <p:spPr>
          <a:xfrm>
            <a:off x="1965960" y="1773936"/>
            <a:ext cx="1700784" cy="54864"/>
          </a:xfrm>
          <a:prstGeom prst="rect">
            <a:avLst/>
          </a:prstGeom>
          <a:solidFill>
            <a:srgbClr val="1A4A8A"/>
          </a:solidFill>
          <a:ln w="12700">
            <a:solidFill>
              <a:srgbClr val="1A4A8A"/>
            </a:solidFill>
            <a:prstDash val="solid"/>
          </a:ln>
        </p:spPr>
        <p:txBody>
          <a:bodyPr/>
          <a:lstStyle/>
          <a:p>
            <a:endParaRPr lang="en-US"/>
          </a:p>
        </p:txBody>
      </p:sp>
      <p:sp>
        <p:nvSpPr>
          <p:cNvPr id="14" name="Shape 12"/>
          <p:cNvSpPr/>
          <p:nvPr/>
        </p:nvSpPr>
        <p:spPr>
          <a:xfrm>
            <a:off x="1965960" y="1828800"/>
            <a:ext cx="1700784" cy="804672"/>
          </a:xfrm>
          <a:prstGeom prst="rect">
            <a:avLst/>
          </a:prstGeom>
          <a:solidFill>
            <a:srgbClr val="1A4A8A">
              <a:alpha val="12000"/>
            </a:srgbClr>
          </a:solidFill>
          <a:ln w="8890">
            <a:solidFill>
              <a:srgbClr val="1A4A8A"/>
            </a:solidFill>
            <a:prstDash val="solid"/>
          </a:ln>
        </p:spPr>
        <p:txBody>
          <a:bodyPr/>
          <a:lstStyle/>
          <a:p>
            <a:endParaRPr lang="en-US"/>
          </a:p>
        </p:txBody>
      </p:sp>
      <p:sp>
        <p:nvSpPr>
          <p:cNvPr id="15" name="Text 13"/>
          <p:cNvSpPr/>
          <p:nvPr/>
        </p:nvSpPr>
        <p:spPr>
          <a:xfrm>
            <a:off x="2011680" y="1847088"/>
            <a:ext cx="1609344" cy="402336"/>
          </a:xfrm>
          <a:prstGeom prst="rect">
            <a:avLst/>
          </a:prstGeom>
          <a:noFill/>
          <a:ln/>
        </p:spPr>
        <p:txBody>
          <a:bodyPr wrap="square" rtlCol="0" anchor="b"/>
          <a:lstStyle/>
          <a:p>
            <a:pPr marL="0" indent="0" algn="ctr">
              <a:buNone/>
            </a:pPr>
            <a:r>
              <a:rPr lang="en-US" sz="900" b="1" dirty="0">
                <a:solidFill>
                  <a:srgbClr val="1A4A8A"/>
                </a:solidFill>
                <a:latin typeface="Arial" pitchFamily="34" charset="0"/>
                <a:ea typeface="Arial" pitchFamily="34" charset="-122"/>
                <a:cs typeface="Arial" pitchFamily="34" charset="-120"/>
              </a:rPr>
              <a:t>Content</a:t>
            </a:r>
            <a:endParaRPr lang="en-US" sz="900" dirty="0"/>
          </a:p>
          <a:p>
            <a:pPr marL="0" indent="0" algn="ctr">
              <a:buNone/>
            </a:pPr>
            <a:r>
              <a:rPr lang="en-US" sz="900" b="1" dirty="0">
                <a:solidFill>
                  <a:srgbClr val="1A4A8A"/>
                </a:solidFill>
                <a:latin typeface="Arial" pitchFamily="34" charset="0"/>
                <a:ea typeface="Arial" pitchFamily="34" charset="-122"/>
                <a:cs typeface="Arial" pitchFamily="34" charset="-120"/>
              </a:rPr>
              <a:t>Prod.</a:t>
            </a:r>
            <a:endParaRPr lang="en-US" sz="900" dirty="0"/>
          </a:p>
        </p:txBody>
      </p:sp>
      <p:sp>
        <p:nvSpPr>
          <p:cNvPr id="16" name="Text 14"/>
          <p:cNvSpPr/>
          <p:nvPr/>
        </p:nvSpPr>
        <p:spPr>
          <a:xfrm>
            <a:off x="2011680" y="2267712"/>
            <a:ext cx="1609344" cy="329184"/>
          </a:xfrm>
          <a:prstGeom prst="rect">
            <a:avLst/>
          </a:prstGeom>
          <a:noFill/>
          <a:ln/>
        </p:spPr>
        <p:txBody>
          <a:bodyPr wrap="square" rtlCol="0" anchor="t"/>
          <a:lstStyle/>
          <a:p>
            <a:pPr marL="0" indent="0" algn="ctr">
              <a:buNone/>
            </a:pPr>
            <a:r>
              <a:rPr lang="en-US" sz="750" dirty="0">
                <a:solidFill>
                  <a:srgbClr val="6B7B8D"/>
                </a:solidFill>
                <a:latin typeface="Calibri" pitchFamily="34" charset="0"/>
                <a:ea typeface="Calibri" pitchFamily="34" charset="-122"/>
                <a:cs typeface="Calibri" pitchFamily="34" charset="-120"/>
              </a:rPr>
              <a:t>First drafts,</a:t>
            </a:r>
            <a:endParaRPr lang="en-US" sz="750" dirty="0"/>
          </a:p>
          <a:p>
            <a:pPr marL="0" indent="0" algn="ctr">
              <a:buNone/>
            </a:pPr>
            <a:r>
              <a:rPr lang="en-US" sz="750" dirty="0">
                <a:solidFill>
                  <a:srgbClr val="6B7B8D"/>
                </a:solidFill>
                <a:latin typeface="Calibri" pitchFamily="34" charset="0"/>
                <a:ea typeface="Calibri" pitchFamily="34" charset="-122"/>
                <a:cs typeface="Calibri" pitchFamily="34" charset="-120"/>
              </a:rPr>
              <a:t>format scaling</a:t>
            </a:r>
            <a:endParaRPr lang="en-US" sz="750" dirty="0"/>
          </a:p>
        </p:txBody>
      </p:sp>
      <p:sp>
        <p:nvSpPr>
          <p:cNvPr id="17" name="Shape 15"/>
          <p:cNvSpPr/>
          <p:nvPr/>
        </p:nvSpPr>
        <p:spPr>
          <a:xfrm>
            <a:off x="3703320" y="1773936"/>
            <a:ext cx="1700784" cy="54864"/>
          </a:xfrm>
          <a:prstGeom prst="rect">
            <a:avLst/>
          </a:prstGeom>
          <a:solidFill>
            <a:srgbClr val="6B3FA0"/>
          </a:solidFill>
          <a:ln w="12700">
            <a:solidFill>
              <a:srgbClr val="6B3FA0"/>
            </a:solidFill>
            <a:prstDash val="solid"/>
          </a:ln>
        </p:spPr>
        <p:txBody>
          <a:bodyPr/>
          <a:lstStyle/>
          <a:p>
            <a:endParaRPr lang="en-US"/>
          </a:p>
        </p:txBody>
      </p:sp>
      <p:sp>
        <p:nvSpPr>
          <p:cNvPr id="18" name="Shape 16"/>
          <p:cNvSpPr/>
          <p:nvPr/>
        </p:nvSpPr>
        <p:spPr>
          <a:xfrm>
            <a:off x="3703320" y="1828800"/>
            <a:ext cx="1700784" cy="804672"/>
          </a:xfrm>
          <a:prstGeom prst="rect">
            <a:avLst/>
          </a:prstGeom>
          <a:solidFill>
            <a:srgbClr val="6B3FA0">
              <a:alpha val="12000"/>
            </a:srgbClr>
          </a:solidFill>
          <a:ln w="8890">
            <a:solidFill>
              <a:srgbClr val="6B3FA0"/>
            </a:solidFill>
            <a:prstDash val="solid"/>
          </a:ln>
        </p:spPr>
        <p:txBody>
          <a:bodyPr/>
          <a:lstStyle/>
          <a:p>
            <a:endParaRPr lang="en-US"/>
          </a:p>
        </p:txBody>
      </p:sp>
      <p:sp>
        <p:nvSpPr>
          <p:cNvPr id="19" name="Text 17"/>
          <p:cNvSpPr/>
          <p:nvPr/>
        </p:nvSpPr>
        <p:spPr>
          <a:xfrm>
            <a:off x="3749040" y="1847088"/>
            <a:ext cx="1609344" cy="402336"/>
          </a:xfrm>
          <a:prstGeom prst="rect">
            <a:avLst/>
          </a:prstGeom>
          <a:noFill/>
          <a:ln/>
        </p:spPr>
        <p:txBody>
          <a:bodyPr wrap="square" rtlCol="0" anchor="b"/>
          <a:lstStyle/>
          <a:p>
            <a:pPr marL="0" indent="0" algn="ctr">
              <a:buNone/>
            </a:pPr>
            <a:r>
              <a:rPr lang="en-US" sz="900" b="1" dirty="0">
                <a:solidFill>
                  <a:srgbClr val="6B3FA0"/>
                </a:solidFill>
                <a:latin typeface="Arial" pitchFamily="34" charset="0"/>
                <a:ea typeface="Arial" pitchFamily="34" charset="-122"/>
                <a:cs typeface="Arial" pitchFamily="34" charset="-120"/>
              </a:rPr>
              <a:t>Demo &amp;</a:t>
            </a:r>
            <a:endParaRPr lang="en-US" sz="900" dirty="0"/>
          </a:p>
          <a:p>
            <a:pPr marL="0" indent="0" algn="ctr">
              <a:buNone/>
            </a:pPr>
            <a:r>
              <a:rPr lang="en-US" sz="900" b="1" dirty="0">
                <a:solidFill>
                  <a:srgbClr val="6B3FA0"/>
                </a:solidFill>
                <a:latin typeface="Arial" pitchFamily="34" charset="0"/>
                <a:ea typeface="Arial" pitchFamily="34" charset="-122"/>
                <a:cs typeface="Arial" pitchFamily="34" charset="-120"/>
              </a:rPr>
              <a:t>Enablement</a:t>
            </a:r>
            <a:endParaRPr lang="en-US" sz="900" dirty="0"/>
          </a:p>
        </p:txBody>
      </p:sp>
      <p:sp>
        <p:nvSpPr>
          <p:cNvPr id="20" name="Text 18"/>
          <p:cNvSpPr/>
          <p:nvPr/>
        </p:nvSpPr>
        <p:spPr>
          <a:xfrm>
            <a:off x="3749040" y="2267712"/>
            <a:ext cx="1609344" cy="329184"/>
          </a:xfrm>
          <a:prstGeom prst="rect">
            <a:avLst/>
          </a:prstGeom>
          <a:noFill/>
          <a:ln/>
        </p:spPr>
        <p:txBody>
          <a:bodyPr wrap="square" rtlCol="0" anchor="t"/>
          <a:lstStyle/>
          <a:p>
            <a:pPr marL="0" indent="0" algn="ctr">
              <a:buNone/>
            </a:pPr>
            <a:r>
              <a:rPr lang="en-US" sz="750" dirty="0">
                <a:solidFill>
                  <a:srgbClr val="6B7B8D"/>
                </a:solidFill>
                <a:latin typeface="Calibri" pitchFamily="34" charset="0"/>
                <a:ea typeface="Calibri" pitchFamily="34" charset="-122"/>
                <a:cs typeface="Calibri" pitchFamily="34" charset="-120"/>
              </a:rPr>
              <a:t>AE readiness,</a:t>
            </a:r>
            <a:endParaRPr lang="en-US" sz="750" dirty="0"/>
          </a:p>
          <a:p>
            <a:pPr marL="0" indent="0" algn="ctr">
              <a:buNone/>
            </a:pPr>
            <a:r>
              <a:rPr lang="en-US" sz="750" dirty="0">
                <a:solidFill>
                  <a:srgbClr val="6B7B8D"/>
                </a:solidFill>
                <a:latin typeface="Calibri" pitchFamily="34" charset="0"/>
                <a:ea typeface="Calibri" pitchFamily="34" charset="-122"/>
                <a:cs typeface="Calibri" pitchFamily="34" charset="-120"/>
              </a:rPr>
              <a:t>asset updates</a:t>
            </a:r>
            <a:endParaRPr lang="en-US" sz="750" dirty="0"/>
          </a:p>
        </p:txBody>
      </p:sp>
      <p:sp>
        <p:nvSpPr>
          <p:cNvPr id="21" name="Shape 19"/>
          <p:cNvSpPr/>
          <p:nvPr/>
        </p:nvSpPr>
        <p:spPr>
          <a:xfrm>
            <a:off x="5440680" y="1773936"/>
            <a:ext cx="1700784" cy="54864"/>
          </a:xfrm>
          <a:prstGeom prst="rect">
            <a:avLst/>
          </a:prstGeom>
          <a:solidFill>
            <a:srgbClr val="D4790A"/>
          </a:solidFill>
          <a:ln w="12700">
            <a:solidFill>
              <a:srgbClr val="D4790A"/>
            </a:solidFill>
            <a:prstDash val="solid"/>
          </a:ln>
        </p:spPr>
        <p:txBody>
          <a:bodyPr/>
          <a:lstStyle/>
          <a:p>
            <a:endParaRPr lang="en-US"/>
          </a:p>
        </p:txBody>
      </p:sp>
      <p:sp>
        <p:nvSpPr>
          <p:cNvPr id="22" name="Shape 20"/>
          <p:cNvSpPr/>
          <p:nvPr/>
        </p:nvSpPr>
        <p:spPr>
          <a:xfrm>
            <a:off x="5440680" y="1828800"/>
            <a:ext cx="1700784" cy="804672"/>
          </a:xfrm>
          <a:prstGeom prst="rect">
            <a:avLst/>
          </a:prstGeom>
          <a:solidFill>
            <a:srgbClr val="D4790A">
              <a:alpha val="12000"/>
            </a:srgbClr>
          </a:solidFill>
          <a:ln w="8890">
            <a:solidFill>
              <a:srgbClr val="D4790A"/>
            </a:solidFill>
            <a:prstDash val="solid"/>
          </a:ln>
        </p:spPr>
        <p:txBody>
          <a:bodyPr/>
          <a:lstStyle/>
          <a:p>
            <a:endParaRPr lang="en-US"/>
          </a:p>
        </p:txBody>
      </p:sp>
      <p:sp>
        <p:nvSpPr>
          <p:cNvPr id="23" name="Text 21"/>
          <p:cNvSpPr/>
          <p:nvPr/>
        </p:nvSpPr>
        <p:spPr>
          <a:xfrm>
            <a:off x="5486400" y="1847088"/>
            <a:ext cx="1609344" cy="402336"/>
          </a:xfrm>
          <a:prstGeom prst="rect">
            <a:avLst/>
          </a:prstGeom>
          <a:noFill/>
          <a:ln/>
        </p:spPr>
        <p:txBody>
          <a:bodyPr wrap="square" rtlCol="0" anchor="b"/>
          <a:lstStyle/>
          <a:p>
            <a:pPr marL="0" indent="0" algn="ctr">
              <a:buNone/>
            </a:pPr>
            <a:r>
              <a:rPr lang="en-US" sz="900" b="1" dirty="0">
                <a:solidFill>
                  <a:srgbClr val="D4790A"/>
                </a:solidFill>
                <a:latin typeface="Arial" pitchFamily="34" charset="0"/>
                <a:ea typeface="Arial" pitchFamily="34" charset="-122"/>
                <a:cs typeface="Arial" pitchFamily="34" charset="-120"/>
              </a:rPr>
              <a:t>Data &amp;</a:t>
            </a:r>
            <a:endParaRPr lang="en-US" sz="900" dirty="0"/>
          </a:p>
          <a:p>
            <a:pPr marL="0" indent="0" algn="ctr">
              <a:buNone/>
            </a:pPr>
            <a:r>
              <a:rPr lang="en-US" sz="900" b="1" dirty="0">
                <a:solidFill>
                  <a:srgbClr val="D4790A"/>
                </a:solidFill>
                <a:latin typeface="Arial" pitchFamily="34" charset="0"/>
                <a:ea typeface="Arial" pitchFamily="34" charset="-122"/>
                <a:cs typeface="Arial" pitchFamily="34" charset="-120"/>
              </a:rPr>
              <a:t>Analytics</a:t>
            </a:r>
            <a:endParaRPr lang="en-US" sz="900" dirty="0"/>
          </a:p>
        </p:txBody>
      </p:sp>
      <p:sp>
        <p:nvSpPr>
          <p:cNvPr id="24" name="Text 22"/>
          <p:cNvSpPr/>
          <p:nvPr/>
        </p:nvSpPr>
        <p:spPr>
          <a:xfrm>
            <a:off x="5486400" y="2267712"/>
            <a:ext cx="1609344" cy="329184"/>
          </a:xfrm>
          <a:prstGeom prst="rect">
            <a:avLst/>
          </a:prstGeom>
          <a:noFill/>
          <a:ln/>
        </p:spPr>
        <p:txBody>
          <a:bodyPr wrap="square" rtlCol="0" anchor="t"/>
          <a:lstStyle/>
          <a:p>
            <a:pPr marL="0" indent="0" algn="ctr">
              <a:buNone/>
            </a:pPr>
            <a:r>
              <a:rPr lang="en-US" sz="750" dirty="0">
                <a:solidFill>
                  <a:srgbClr val="6B7B8D"/>
                </a:solidFill>
                <a:latin typeface="Calibri" pitchFamily="34" charset="0"/>
                <a:ea typeface="Calibri" pitchFamily="34" charset="-122"/>
                <a:cs typeface="Calibri" pitchFamily="34" charset="-120"/>
              </a:rPr>
              <a:t>Attribution,</a:t>
            </a:r>
            <a:endParaRPr lang="en-US" sz="750" dirty="0"/>
          </a:p>
          <a:p>
            <a:pPr marL="0" indent="0" algn="ctr">
              <a:buNone/>
            </a:pPr>
            <a:r>
              <a:rPr lang="en-US" sz="750" dirty="0">
                <a:solidFill>
                  <a:srgbClr val="6B7B8D"/>
                </a:solidFill>
                <a:latin typeface="Calibri" pitchFamily="34" charset="0"/>
                <a:ea typeface="Calibri" pitchFamily="34" charset="-122"/>
                <a:cs typeface="Calibri" pitchFamily="34" charset="-120"/>
              </a:rPr>
              <a:t>conversion intel</a:t>
            </a:r>
            <a:endParaRPr lang="en-US" sz="750" dirty="0"/>
          </a:p>
        </p:txBody>
      </p:sp>
      <p:sp>
        <p:nvSpPr>
          <p:cNvPr id="25" name="Shape 23"/>
          <p:cNvSpPr/>
          <p:nvPr/>
        </p:nvSpPr>
        <p:spPr>
          <a:xfrm>
            <a:off x="7178040" y="1773936"/>
            <a:ext cx="1700784" cy="54864"/>
          </a:xfrm>
          <a:prstGeom prst="rect">
            <a:avLst/>
          </a:prstGeom>
          <a:solidFill>
            <a:srgbClr val="C0392B"/>
          </a:solidFill>
          <a:ln w="12700">
            <a:solidFill>
              <a:srgbClr val="C0392B"/>
            </a:solidFill>
            <a:prstDash val="solid"/>
          </a:ln>
        </p:spPr>
        <p:txBody>
          <a:bodyPr/>
          <a:lstStyle/>
          <a:p>
            <a:endParaRPr lang="en-US"/>
          </a:p>
        </p:txBody>
      </p:sp>
      <p:sp>
        <p:nvSpPr>
          <p:cNvPr id="26" name="Shape 24"/>
          <p:cNvSpPr/>
          <p:nvPr/>
        </p:nvSpPr>
        <p:spPr>
          <a:xfrm>
            <a:off x="7178040" y="1828800"/>
            <a:ext cx="1700784" cy="804672"/>
          </a:xfrm>
          <a:prstGeom prst="rect">
            <a:avLst/>
          </a:prstGeom>
          <a:solidFill>
            <a:srgbClr val="C0392B">
              <a:alpha val="12000"/>
            </a:srgbClr>
          </a:solidFill>
          <a:ln w="8890">
            <a:solidFill>
              <a:srgbClr val="C0392B"/>
            </a:solidFill>
            <a:prstDash val="solid"/>
          </a:ln>
        </p:spPr>
        <p:txBody>
          <a:bodyPr/>
          <a:lstStyle/>
          <a:p>
            <a:endParaRPr lang="en-US"/>
          </a:p>
        </p:txBody>
      </p:sp>
      <p:sp>
        <p:nvSpPr>
          <p:cNvPr id="27" name="Text 25"/>
          <p:cNvSpPr/>
          <p:nvPr/>
        </p:nvSpPr>
        <p:spPr>
          <a:xfrm>
            <a:off x="7223760" y="1847088"/>
            <a:ext cx="1609344" cy="402336"/>
          </a:xfrm>
          <a:prstGeom prst="rect">
            <a:avLst/>
          </a:prstGeom>
          <a:noFill/>
          <a:ln/>
        </p:spPr>
        <p:txBody>
          <a:bodyPr wrap="square" rtlCol="0" anchor="b"/>
          <a:lstStyle/>
          <a:p>
            <a:pPr marL="0" indent="0" algn="ctr">
              <a:buNone/>
            </a:pPr>
            <a:r>
              <a:rPr lang="en-US" sz="900" b="1" dirty="0">
                <a:solidFill>
                  <a:srgbClr val="C0392B"/>
                </a:solidFill>
                <a:latin typeface="Arial" pitchFamily="34" charset="0"/>
                <a:ea typeface="Arial" pitchFamily="34" charset="-122"/>
                <a:cs typeface="Arial" pitchFamily="34" charset="-120"/>
              </a:rPr>
              <a:t>Comms &amp;</a:t>
            </a:r>
            <a:endParaRPr lang="en-US" sz="900" dirty="0"/>
          </a:p>
          <a:p>
            <a:pPr marL="0" indent="0" algn="ctr">
              <a:buNone/>
            </a:pPr>
            <a:r>
              <a:rPr lang="en-US" sz="900" b="1" dirty="0">
                <a:solidFill>
                  <a:srgbClr val="C0392B"/>
                </a:solidFill>
                <a:latin typeface="Arial" pitchFamily="34" charset="0"/>
                <a:ea typeface="Arial" pitchFamily="34" charset="-122"/>
                <a:cs typeface="Arial" pitchFamily="34" charset="-120"/>
              </a:rPr>
              <a:t>Dist.</a:t>
            </a:r>
            <a:endParaRPr lang="en-US" sz="900" dirty="0"/>
          </a:p>
        </p:txBody>
      </p:sp>
      <p:sp>
        <p:nvSpPr>
          <p:cNvPr id="28" name="Text 26"/>
          <p:cNvSpPr/>
          <p:nvPr/>
        </p:nvSpPr>
        <p:spPr>
          <a:xfrm>
            <a:off x="7223760" y="2267712"/>
            <a:ext cx="1609344" cy="329184"/>
          </a:xfrm>
          <a:prstGeom prst="rect">
            <a:avLst/>
          </a:prstGeom>
          <a:noFill/>
          <a:ln/>
        </p:spPr>
        <p:txBody>
          <a:bodyPr wrap="square" rtlCol="0" anchor="t"/>
          <a:lstStyle/>
          <a:p>
            <a:pPr marL="0" indent="0" algn="ctr">
              <a:buNone/>
            </a:pPr>
            <a:r>
              <a:rPr lang="en-US" sz="750" dirty="0">
                <a:solidFill>
                  <a:srgbClr val="6B7B8D"/>
                </a:solidFill>
                <a:latin typeface="Calibri" pitchFamily="34" charset="0"/>
                <a:ea typeface="Calibri" pitchFamily="34" charset="-122"/>
                <a:cs typeface="Calibri" pitchFamily="34" charset="-120"/>
              </a:rPr>
              <a:t>Message testing,</a:t>
            </a:r>
            <a:endParaRPr lang="en-US" sz="750" dirty="0"/>
          </a:p>
          <a:p>
            <a:pPr marL="0" indent="0" algn="ctr">
              <a:buNone/>
            </a:pPr>
            <a:r>
              <a:rPr lang="en-US" sz="750" dirty="0">
                <a:solidFill>
                  <a:srgbClr val="6B7B8D"/>
                </a:solidFill>
                <a:latin typeface="Calibri" pitchFamily="34" charset="0"/>
                <a:ea typeface="Calibri" pitchFamily="34" charset="-122"/>
                <a:cs typeface="Calibri" pitchFamily="34" charset="-120"/>
              </a:rPr>
              <a:t>channel optim.</a:t>
            </a:r>
            <a:endParaRPr lang="en-US" sz="750" dirty="0"/>
          </a:p>
        </p:txBody>
      </p:sp>
      <p:sp>
        <p:nvSpPr>
          <p:cNvPr id="29" name="Shape 27"/>
          <p:cNvSpPr/>
          <p:nvPr/>
        </p:nvSpPr>
        <p:spPr>
          <a:xfrm>
            <a:off x="3703320" y="2633472"/>
            <a:ext cx="1700784" cy="2212848"/>
          </a:xfrm>
          <a:prstGeom prst="rect">
            <a:avLst/>
          </a:prstGeom>
          <a:solidFill>
            <a:srgbClr val="0F2B5B"/>
          </a:solidFill>
          <a:ln w="19050">
            <a:solidFill>
              <a:srgbClr val="0F2B5B"/>
            </a:solidFill>
            <a:prstDash val="solid"/>
          </a:ln>
        </p:spPr>
        <p:txBody>
          <a:bodyPr/>
          <a:lstStyle/>
          <a:p>
            <a:endParaRPr lang="en-US"/>
          </a:p>
        </p:txBody>
      </p:sp>
      <p:sp>
        <p:nvSpPr>
          <p:cNvPr id="30" name="Text 28"/>
          <p:cNvSpPr/>
          <p:nvPr/>
        </p:nvSpPr>
        <p:spPr>
          <a:xfrm>
            <a:off x="3703320" y="2724912"/>
            <a:ext cx="1700784" cy="320040"/>
          </a:xfrm>
          <a:prstGeom prst="rect">
            <a:avLst/>
          </a:prstGeom>
          <a:noFill/>
          <a:ln/>
        </p:spPr>
        <p:txBody>
          <a:bodyPr wrap="square" lIns="0" tIns="0" rIns="0" bIns="0" rtlCol="0" anchor="ctr"/>
          <a:lstStyle/>
          <a:p>
            <a:pPr marL="0" indent="0" algn="ctr">
              <a:buNone/>
            </a:pPr>
            <a:r>
              <a:rPr lang="en-US" sz="900" b="1" kern="0" spc="100" dirty="0">
                <a:solidFill>
                  <a:srgbClr val="D4A843"/>
                </a:solidFill>
                <a:latin typeface="Arial" pitchFamily="34" charset="0"/>
                <a:ea typeface="Arial" pitchFamily="34" charset="-122"/>
                <a:cs typeface="Arial" pitchFamily="34" charset="-120"/>
              </a:rPr>
              <a:t>DEPTH ↓</a:t>
            </a:r>
            <a:endParaRPr lang="en-US" sz="900" dirty="0"/>
          </a:p>
        </p:txBody>
      </p:sp>
      <p:sp>
        <p:nvSpPr>
          <p:cNvPr id="31" name="Text 29"/>
          <p:cNvSpPr/>
          <p:nvPr/>
        </p:nvSpPr>
        <p:spPr>
          <a:xfrm>
            <a:off x="3749040" y="3108960"/>
            <a:ext cx="1609344" cy="365760"/>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Positioning</a:t>
            </a:r>
            <a:endParaRPr lang="en-US" sz="850" dirty="0"/>
          </a:p>
        </p:txBody>
      </p:sp>
      <p:sp>
        <p:nvSpPr>
          <p:cNvPr id="32" name="Shape 30"/>
          <p:cNvSpPr/>
          <p:nvPr/>
        </p:nvSpPr>
        <p:spPr>
          <a:xfrm>
            <a:off x="3776472" y="3474720"/>
            <a:ext cx="1554480" cy="0"/>
          </a:xfrm>
          <a:prstGeom prst="line">
            <a:avLst/>
          </a:prstGeom>
          <a:noFill/>
          <a:ln w="5080">
            <a:solidFill>
              <a:srgbClr val="FFFFFF">
                <a:alpha val="45000"/>
              </a:srgbClr>
            </a:solidFill>
            <a:prstDash val="solid"/>
          </a:ln>
        </p:spPr>
        <p:txBody>
          <a:bodyPr/>
          <a:lstStyle/>
          <a:p>
            <a:endParaRPr lang="en-US"/>
          </a:p>
        </p:txBody>
      </p:sp>
      <p:sp>
        <p:nvSpPr>
          <p:cNvPr id="33" name="Text 31"/>
          <p:cNvSpPr/>
          <p:nvPr/>
        </p:nvSpPr>
        <p:spPr>
          <a:xfrm>
            <a:off x="3749040" y="3566160"/>
            <a:ext cx="1609344" cy="365760"/>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Competitive Intel</a:t>
            </a:r>
            <a:endParaRPr lang="en-US" sz="850" dirty="0"/>
          </a:p>
        </p:txBody>
      </p:sp>
      <p:sp>
        <p:nvSpPr>
          <p:cNvPr id="34" name="Shape 32"/>
          <p:cNvSpPr/>
          <p:nvPr/>
        </p:nvSpPr>
        <p:spPr>
          <a:xfrm>
            <a:off x="3776472" y="3931920"/>
            <a:ext cx="1554480" cy="0"/>
          </a:xfrm>
          <a:prstGeom prst="line">
            <a:avLst/>
          </a:prstGeom>
          <a:noFill/>
          <a:ln w="5080">
            <a:solidFill>
              <a:srgbClr val="FFFFFF">
                <a:alpha val="45000"/>
              </a:srgbClr>
            </a:solidFill>
            <a:prstDash val="solid"/>
          </a:ln>
        </p:spPr>
        <p:txBody>
          <a:bodyPr/>
          <a:lstStyle/>
          <a:p>
            <a:endParaRPr lang="en-US"/>
          </a:p>
        </p:txBody>
      </p:sp>
      <p:sp>
        <p:nvSpPr>
          <p:cNvPr id="35" name="Text 33"/>
          <p:cNvSpPr/>
          <p:nvPr/>
        </p:nvSpPr>
        <p:spPr>
          <a:xfrm>
            <a:off x="3749040" y="4023360"/>
            <a:ext cx="1609344" cy="365760"/>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Narrative</a:t>
            </a:r>
            <a:endParaRPr lang="en-US" sz="850" dirty="0"/>
          </a:p>
        </p:txBody>
      </p:sp>
      <p:sp>
        <p:nvSpPr>
          <p:cNvPr id="36" name="Shape 34"/>
          <p:cNvSpPr/>
          <p:nvPr/>
        </p:nvSpPr>
        <p:spPr>
          <a:xfrm>
            <a:off x="3776472" y="4389120"/>
            <a:ext cx="1554480" cy="0"/>
          </a:xfrm>
          <a:prstGeom prst="line">
            <a:avLst/>
          </a:prstGeom>
          <a:noFill/>
          <a:ln w="5080">
            <a:solidFill>
              <a:srgbClr val="FFFFFF">
                <a:alpha val="45000"/>
              </a:srgbClr>
            </a:solidFill>
            <a:prstDash val="solid"/>
          </a:ln>
        </p:spPr>
        <p:txBody>
          <a:bodyPr/>
          <a:lstStyle/>
          <a:p>
            <a:endParaRPr lang="en-US"/>
          </a:p>
        </p:txBody>
      </p:sp>
      <p:sp>
        <p:nvSpPr>
          <p:cNvPr id="37" name="Text 35"/>
          <p:cNvSpPr/>
          <p:nvPr/>
        </p:nvSpPr>
        <p:spPr>
          <a:xfrm>
            <a:off x="3749040" y="4480560"/>
            <a:ext cx="1609344" cy="365760"/>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Category Design</a:t>
            </a:r>
            <a:endParaRPr lang="en-US" sz="850" dirty="0"/>
          </a:p>
        </p:txBody>
      </p:sp>
      <p:sp>
        <p:nvSpPr>
          <p:cNvPr id="38" name="Shape 36"/>
          <p:cNvSpPr/>
          <p:nvPr/>
        </p:nvSpPr>
        <p:spPr>
          <a:xfrm>
            <a:off x="228600" y="2633472"/>
            <a:ext cx="3105302" cy="2212848"/>
          </a:xfrm>
          <a:prstGeom prst="rect">
            <a:avLst/>
          </a:prstGeom>
          <a:solidFill>
            <a:srgbClr val="FFFFFF"/>
          </a:solidFill>
          <a:ln w="15240">
            <a:solidFill>
              <a:srgbClr val="0E8C8C"/>
            </a:solidFill>
            <a:prstDash val="solid"/>
          </a:ln>
          <a:effectLst>
            <a:outerShdw blurRad="63500" dist="25400" dir="8100000" algn="bl" rotWithShape="0">
              <a:srgbClr val="000000">
                <a:alpha val="8000"/>
              </a:srgbClr>
            </a:outerShdw>
          </a:effectLst>
        </p:spPr>
        <p:txBody>
          <a:bodyPr/>
          <a:lstStyle/>
          <a:p>
            <a:endParaRPr lang="en-US"/>
          </a:p>
        </p:txBody>
      </p:sp>
      <p:sp>
        <p:nvSpPr>
          <p:cNvPr id="39" name="Shape 37"/>
          <p:cNvSpPr/>
          <p:nvPr/>
        </p:nvSpPr>
        <p:spPr>
          <a:xfrm>
            <a:off x="228600" y="2633472"/>
            <a:ext cx="54864" cy="2212848"/>
          </a:xfrm>
          <a:prstGeom prst="rect">
            <a:avLst/>
          </a:prstGeom>
          <a:solidFill>
            <a:srgbClr val="0E8C8C"/>
          </a:solidFill>
          <a:ln w="12700">
            <a:solidFill>
              <a:srgbClr val="0E8C8C"/>
            </a:solidFill>
            <a:prstDash val="solid"/>
          </a:ln>
        </p:spPr>
        <p:txBody>
          <a:bodyPr/>
          <a:lstStyle/>
          <a:p>
            <a:endParaRPr lang="en-US"/>
          </a:p>
        </p:txBody>
      </p:sp>
      <p:sp>
        <p:nvSpPr>
          <p:cNvPr id="40" name="Text 38"/>
          <p:cNvSpPr/>
          <p:nvPr/>
        </p:nvSpPr>
        <p:spPr>
          <a:xfrm>
            <a:off x="365760" y="2688336"/>
            <a:ext cx="2995574" cy="2103120"/>
          </a:xfrm>
          <a:prstGeom prst="rect">
            <a:avLst/>
          </a:prstGeom>
          <a:noFill/>
          <a:ln/>
        </p:spPr>
        <p:txBody>
          <a:bodyPr wrap="square" rtlCol="0" anchor="ctr"/>
          <a:lstStyle/>
          <a:p>
            <a:pPr marL="0" indent="0">
              <a:buNone/>
            </a:pPr>
            <a:r>
              <a:rPr lang="en-US" sz="1050" i="1" dirty="0">
                <a:solidFill>
                  <a:srgbClr val="1A2B3C"/>
                </a:solidFill>
                <a:latin typeface="Georgia" pitchFamily="34" charset="0"/>
                <a:ea typeface="Georgia" pitchFamily="34" charset="-122"/>
                <a:cs typeface="Georgia" pitchFamily="34" charset="-120"/>
              </a:rPr>
              <a:t>AI handles the horizontal.</a:t>
            </a:r>
            <a:endParaRPr lang="en-US" sz="1050" dirty="0"/>
          </a:p>
          <a:p>
            <a:pPr marL="0" indent="0">
              <a:buNone/>
            </a:pPr>
            <a:r>
              <a:rPr lang="en-US" sz="1050" i="1" dirty="0">
                <a:solidFill>
                  <a:srgbClr val="1A2B3C"/>
                </a:solidFill>
                <a:latin typeface="Georgia" pitchFamily="34" charset="0"/>
                <a:ea typeface="Georgia" pitchFamily="34" charset="-122"/>
                <a:cs typeface="Georgia" pitchFamily="34" charset="-120"/>
              </a:rPr>
              <a:t>Same output quality — fraction of the time.</a:t>
            </a:r>
            <a:endParaRPr lang="en-US" sz="1050" dirty="0"/>
          </a:p>
          <a:p>
            <a:pPr marL="0" indent="0">
              <a:buNone/>
            </a:pPr>
            <a:r>
              <a:rPr lang="en-US" sz="1050" i="1" dirty="0">
                <a:solidFill>
                  <a:srgbClr val="1A2B3C"/>
                </a:solidFill>
                <a:latin typeface="Georgia" pitchFamily="34" charset="0"/>
                <a:ea typeface="Georgia" pitchFamily="34" charset="-122"/>
                <a:cs typeface="Georgia" pitchFamily="34" charset="-120"/>
              </a:rPr>
              <a:t>The Full Stack PMM directs, not executes.</a:t>
            </a:r>
            <a:endParaRPr lang="en-US" sz="1050" dirty="0"/>
          </a:p>
        </p:txBody>
      </p:sp>
      <p:sp>
        <p:nvSpPr>
          <p:cNvPr id="41" name="Shape 39"/>
          <p:cNvSpPr/>
          <p:nvPr/>
        </p:nvSpPr>
        <p:spPr>
          <a:xfrm>
            <a:off x="5440680" y="2633472"/>
            <a:ext cx="3474720" cy="2212848"/>
          </a:xfrm>
          <a:prstGeom prst="rect">
            <a:avLst/>
          </a:prstGeom>
          <a:solidFill>
            <a:srgbClr val="FFFFFF"/>
          </a:solidFill>
          <a:ln w="15240">
            <a:solidFill>
              <a:srgbClr val="D4A843"/>
            </a:solidFill>
            <a:prstDash val="solid"/>
          </a:ln>
          <a:effectLst>
            <a:outerShdw blurRad="63500" dist="25400" dir="8100000" algn="bl" rotWithShape="0">
              <a:srgbClr val="000000">
                <a:alpha val="8000"/>
              </a:srgbClr>
            </a:outerShdw>
          </a:effectLst>
        </p:spPr>
        <p:txBody>
          <a:bodyPr/>
          <a:lstStyle/>
          <a:p>
            <a:endParaRPr lang="en-US"/>
          </a:p>
        </p:txBody>
      </p:sp>
      <p:sp>
        <p:nvSpPr>
          <p:cNvPr id="42" name="Shape 40"/>
          <p:cNvSpPr/>
          <p:nvPr/>
        </p:nvSpPr>
        <p:spPr>
          <a:xfrm>
            <a:off x="5440680" y="2633472"/>
            <a:ext cx="54864" cy="2212848"/>
          </a:xfrm>
          <a:prstGeom prst="rect">
            <a:avLst/>
          </a:prstGeom>
          <a:solidFill>
            <a:srgbClr val="D4A843"/>
          </a:solidFill>
          <a:ln w="12700">
            <a:solidFill>
              <a:srgbClr val="D4A843"/>
            </a:solidFill>
            <a:prstDash val="solid"/>
          </a:ln>
        </p:spPr>
        <p:txBody>
          <a:bodyPr/>
          <a:lstStyle/>
          <a:p>
            <a:endParaRPr lang="en-US"/>
          </a:p>
        </p:txBody>
      </p:sp>
      <p:sp>
        <p:nvSpPr>
          <p:cNvPr id="43" name="Text 41"/>
          <p:cNvSpPr/>
          <p:nvPr/>
        </p:nvSpPr>
        <p:spPr>
          <a:xfrm>
            <a:off x="5568696" y="2688336"/>
            <a:ext cx="3273552" cy="2103120"/>
          </a:xfrm>
          <a:prstGeom prst="rect">
            <a:avLst/>
          </a:prstGeom>
          <a:noFill/>
          <a:ln/>
        </p:spPr>
        <p:txBody>
          <a:bodyPr wrap="square" rtlCol="0" anchor="ctr"/>
          <a:lstStyle/>
          <a:p>
            <a:pPr marL="0" indent="0">
              <a:buNone/>
            </a:pPr>
            <a:r>
              <a:rPr lang="en-US" sz="1050" i="1" dirty="0">
                <a:solidFill>
                  <a:srgbClr val="1A2B3C"/>
                </a:solidFill>
                <a:latin typeface="Georgia" pitchFamily="34" charset="0"/>
                <a:ea typeface="Georgia" pitchFamily="34" charset="-122"/>
                <a:cs typeface="Georgia" pitchFamily="34" charset="-120"/>
              </a:rPr>
              <a:t>The depth is irreplaceable.</a:t>
            </a:r>
            <a:endParaRPr lang="en-US" sz="1050" dirty="0"/>
          </a:p>
          <a:p>
            <a:pPr marL="0" indent="0">
              <a:buNone/>
            </a:pPr>
            <a:r>
              <a:rPr lang="en-US" sz="1050" i="1" dirty="0">
                <a:solidFill>
                  <a:srgbClr val="1A2B3C"/>
                </a:solidFill>
                <a:latin typeface="Georgia" pitchFamily="34" charset="0"/>
                <a:ea typeface="Georgia" pitchFamily="34" charset="-122"/>
                <a:cs typeface="Georgia" pitchFamily="34" charset="-120"/>
              </a:rPr>
              <a:t>AI handles the horizontal.</a:t>
            </a:r>
            <a:endParaRPr lang="en-US" sz="1050" dirty="0"/>
          </a:p>
          <a:p>
            <a:pPr marL="0" indent="0">
              <a:buNone/>
            </a:pPr>
            <a:r>
              <a:rPr lang="en-US" sz="1050" i="1" dirty="0">
                <a:solidFill>
                  <a:srgbClr val="1A2B3C"/>
                </a:solidFill>
                <a:latin typeface="Georgia" pitchFamily="34" charset="0"/>
                <a:ea typeface="Georgia" pitchFamily="34" charset="-122"/>
                <a:cs typeface="Georgia" pitchFamily="34" charset="-120"/>
              </a:rPr>
              <a:t>Judgment owns the vertical.</a:t>
            </a:r>
            <a:endParaRPr lang="en-US" sz="1050" dirty="0"/>
          </a:p>
        </p:txBody>
      </p:sp>
      <p:sp>
        <p:nvSpPr>
          <p:cNvPr id="44" name="Text 42"/>
          <p:cNvSpPr/>
          <p:nvPr/>
        </p:nvSpPr>
        <p:spPr>
          <a:xfrm>
            <a:off x="228600" y="4846320"/>
            <a:ext cx="8686800" cy="201168"/>
          </a:xfrm>
          <a:prstGeom prst="rect">
            <a:avLst/>
          </a:prstGeom>
          <a:noFill/>
          <a:ln/>
        </p:spPr>
        <p:txBody>
          <a:bodyPr wrap="square" rtlCol="0" anchor="ctr"/>
          <a:lstStyle/>
          <a:p>
            <a:pPr marL="0" indent="0" algn="ctr">
              <a:buNone/>
            </a:pPr>
            <a:r>
              <a:rPr lang="en-US" sz="850" i="1" dirty="0">
                <a:solidFill>
                  <a:srgbClr val="6B7B8D"/>
                </a:solidFill>
                <a:latin typeface="Calibri" pitchFamily="34" charset="0"/>
                <a:ea typeface="Calibri" pitchFamily="34" charset="-122"/>
                <a:cs typeface="Calibri" pitchFamily="34" charset="-120"/>
              </a:rPr>
              <a:t>Figure 1. The T-shape: depth in core PMM craft + AI-extended reach across adjacent functions.</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txBody>
          <a:bodyPr/>
          <a:lstStyle/>
          <a:p>
            <a:endParaRPr lang="en-US"/>
          </a:p>
        </p:txBody>
      </p:sp>
      <p:sp>
        <p:nvSpPr>
          <p:cNvPr id="3" name="Text 1"/>
          <p:cNvSpPr/>
          <p:nvPr/>
        </p:nvSpPr>
        <p:spPr>
          <a:xfrm>
            <a:off x="365760" y="0"/>
            <a:ext cx="8229600" cy="658368"/>
          </a:xfrm>
          <a:prstGeom prst="rect">
            <a:avLst/>
          </a:prstGeom>
          <a:noFill/>
          <a:ln/>
        </p:spPr>
        <p:txBody>
          <a:bodyPr wrap="square" rtlCol="0" anchor="ctr"/>
          <a:lstStyle/>
          <a:p>
            <a:pPr marL="0" indent="0">
              <a:buNone/>
            </a:pPr>
            <a:r>
              <a:rPr lang="en-US" sz="1700" b="1" kern="0" spc="200" dirty="0">
                <a:solidFill>
                  <a:srgbClr val="FFFFFF"/>
                </a:solidFill>
                <a:latin typeface="Arial" pitchFamily="34" charset="0"/>
                <a:ea typeface="Arial" pitchFamily="34" charset="-122"/>
                <a:cs typeface="Arial" pitchFamily="34" charset="-120"/>
              </a:rPr>
              <a:t>FIGURE 2</a:t>
            </a:r>
            <a:endParaRPr lang="en-US" sz="1700" dirty="0"/>
          </a:p>
        </p:txBody>
      </p:sp>
      <p:sp>
        <p:nvSpPr>
          <p:cNvPr id="4" name="Shape 2"/>
          <p:cNvSpPr/>
          <p:nvPr/>
        </p:nvSpPr>
        <p:spPr>
          <a:xfrm>
            <a:off x="0" y="658368"/>
            <a:ext cx="9144000" cy="384048"/>
          </a:xfrm>
          <a:prstGeom prst="rect">
            <a:avLst/>
          </a:prstGeom>
          <a:solidFill>
            <a:srgbClr val="D4A843"/>
          </a:solidFill>
          <a:ln w="12700">
            <a:solidFill>
              <a:srgbClr val="D4A843"/>
            </a:solidFill>
            <a:prstDash val="solid"/>
          </a:ln>
        </p:spPr>
        <p:txBody>
          <a:bodyPr/>
          <a:lstStyle/>
          <a:p>
            <a:endParaRPr lang="en-US"/>
          </a:p>
        </p:txBody>
      </p:sp>
      <p:sp>
        <p:nvSpPr>
          <p:cNvPr id="5" name="Text 3"/>
          <p:cNvSpPr/>
          <p:nvPr/>
        </p:nvSpPr>
        <p:spPr>
          <a:xfrm>
            <a:off x="365760" y="658368"/>
            <a:ext cx="8412480" cy="384048"/>
          </a:xfrm>
          <a:prstGeom prst="rect">
            <a:avLst/>
          </a:prstGeom>
          <a:noFill/>
          <a:ln/>
        </p:spPr>
        <p:txBody>
          <a:bodyPr wrap="square" rtlCol="0" anchor="ctr"/>
          <a:lstStyle/>
          <a:p>
            <a:pPr marL="0" indent="0">
              <a:buNone/>
            </a:pPr>
            <a:r>
              <a:rPr lang="en-US" sz="1300" b="1" i="1" dirty="0">
                <a:solidFill>
                  <a:srgbClr val="0F2B5B"/>
                </a:solidFill>
                <a:latin typeface="Georgia" pitchFamily="34" charset="0"/>
                <a:ea typeface="Georgia" pitchFamily="34" charset="-122"/>
                <a:cs typeface="Georgia" pitchFamily="34" charset="-120"/>
              </a:rPr>
              <a:t>The AI-Enabled Workflow: same eight hours, fundamentally different allocation.</a:t>
            </a:r>
            <a:endParaRPr lang="en-US" sz="1300" dirty="0"/>
          </a:p>
        </p:txBody>
      </p:sp>
      <p:sp>
        <p:nvSpPr>
          <p:cNvPr id="6" name="Shape 4"/>
          <p:cNvSpPr/>
          <p:nvPr/>
        </p:nvSpPr>
        <p:spPr>
          <a:xfrm>
            <a:off x="274320" y="1170432"/>
            <a:ext cx="3931920" cy="411480"/>
          </a:xfrm>
          <a:prstGeom prst="rect">
            <a:avLst/>
          </a:prstGeom>
          <a:solidFill>
            <a:srgbClr val="C0392B"/>
          </a:solidFill>
          <a:ln w="12700">
            <a:solidFill>
              <a:srgbClr val="C0392B"/>
            </a:solidFill>
            <a:prstDash val="solid"/>
          </a:ln>
        </p:spPr>
        <p:txBody>
          <a:bodyPr/>
          <a:lstStyle/>
          <a:p>
            <a:endParaRPr lang="en-US"/>
          </a:p>
        </p:txBody>
      </p:sp>
      <p:sp>
        <p:nvSpPr>
          <p:cNvPr id="7" name="Text 5"/>
          <p:cNvSpPr/>
          <p:nvPr/>
        </p:nvSpPr>
        <p:spPr>
          <a:xfrm>
            <a:off x="274320" y="1170432"/>
            <a:ext cx="3931920" cy="411480"/>
          </a:xfrm>
          <a:prstGeom prst="rect">
            <a:avLst/>
          </a:prstGeom>
          <a:noFill/>
          <a:ln/>
        </p:spPr>
        <p:txBody>
          <a:bodyPr wrap="square"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BEFORE: Traditional PMM Day</a:t>
            </a:r>
            <a:endParaRPr lang="en-US" sz="1200" dirty="0"/>
          </a:p>
        </p:txBody>
      </p:sp>
      <p:sp>
        <p:nvSpPr>
          <p:cNvPr id="8" name="Shape 6"/>
          <p:cNvSpPr/>
          <p:nvPr/>
        </p:nvSpPr>
        <p:spPr>
          <a:xfrm>
            <a:off x="4754880" y="1170432"/>
            <a:ext cx="4114800" cy="411480"/>
          </a:xfrm>
          <a:prstGeom prst="rect">
            <a:avLst/>
          </a:prstGeom>
          <a:solidFill>
            <a:srgbClr val="1A7A4A"/>
          </a:solidFill>
          <a:ln w="12700">
            <a:solidFill>
              <a:srgbClr val="1A7A4A"/>
            </a:solidFill>
            <a:prstDash val="solid"/>
          </a:ln>
        </p:spPr>
        <p:txBody>
          <a:bodyPr/>
          <a:lstStyle/>
          <a:p>
            <a:endParaRPr lang="en-US"/>
          </a:p>
        </p:txBody>
      </p:sp>
      <p:sp>
        <p:nvSpPr>
          <p:cNvPr id="9" name="Text 7"/>
          <p:cNvSpPr/>
          <p:nvPr/>
        </p:nvSpPr>
        <p:spPr>
          <a:xfrm>
            <a:off x="4754880" y="1170432"/>
            <a:ext cx="4114800" cy="411480"/>
          </a:xfrm>
          <a:prstGeom prst="rect">
            <a:avLst/>
          </a:prstGeom>
          <a:noFill/>
          <a:ln/>
        </p:spPr>
        <p:txBody>
          <a:bodyPr wrap="square"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AFTER: Full Stack PMM Day</a:t>
            </a:r>
            <a:endParaRPr lang="en-US" sz="1200" dirty="0"/>
          </a:p>
        </p:txBody>
      </p:sp>
      <p:sp>
        <p:nvSpPr>
          <p:cNvPr id="10" name="Shape 8"/>
          <p:cNvSpPr/>
          <p:nvPr/>
        </p:nvSpPr>
        <p:spPr>
          <a:xfrm>
            <a:off x="4233672" y="1170432"/>
            <a:ext cx="502920" cy="411480"/>
          </a:xfrm>
          <a:prstGeom prst="rect">
            <a:avLst/>
          </a:prstGeom>
          <a:solidFill>
            <a:srgbClr val="D4A843"/>
          </a:solidFill>
          <a:ln w="12700">
            <a:solidFill>
              <a:srgbClr val="D4A843"/>
            </a:solidFill>
            <a:prstDash val="solid"/>
          </a:ln>
        </p:spPr>
        <p:txBody>
          <a:bodyPr/>
          <a:lstStyle/>
          <a:p>
            <a:endParaRPr lang="en-US"/>
          </a:p>
        </p:txBody>
      </p:sp>
      <p:sp>
        <p:nvSpPr>
          <p:cNvPr id="11" name="Text 9"/>
          <p:cNvSpPr/>
          <p:nvPr/>
        </p:nvSpPr>
        <p:spPr>
          <a:xfrm>
            <a:off x="4233672" y="1170432"/>
            <a:ext cx="502920" cy="411480"/>
          </a:xfrm>
          <a:prstGeom prst="rect">
            <a:avLst/>
          </a:prstGeom>
          <a:noFill/>
          <a:ln/>
        </p:spPr>
        <p:txBody>
          <a:bodyPr wrap="square" rtlCol="0" anchor="ctr"/>
          <a:lstStyle/>
          <a:p>
            <a:pPr marL="0" indent="0" algn="ctr">
              <a:buNone/>
            </a:pPr>
            <a:r>
              <a:rPr lang="en-US" sz="1800" b="1" dirty="0">
                <a:solidFill>
                  <a:srgbClr val="0F2B5B"/>
                </a:solidFill>
                <a:latin typeface="Arial Black" pitchFamily="34" charset="0"/>
                <a:ea typeface="Arial Black" pitchFamily="34" charset="-122"/>
                <a:cs typeface="Arial Black" pitchFamily="34" charset="-120"/>
              </a:rPr>
              <a:t>→</a:t>
            </a:r>
            <a:endParaRPr lang="en-US" sz="1800" dirty="0"/>
          </a:p>
        </p:txBody>
      </p:sp>
      <p:sp>
        <p:nvSpPr>
          <p:cNvPr id="12" name="Shape 10"/>
          <p:cNvSpPr/>
          <p:nvPr/>
        </p:nvSpPr>
        <p:spPr>
          <a:xfrm>
            <a:off x="274320" y="1664208"/>
            <a:ext cx="3931920" cy="548640"/>
          </a:xfrm>
          <a:prstGeom prst="rect">
            <a:avLst/>
          </a:prstGeom>
          <a:solidFill>
            <a:srgbClr val="FFFFFF"/>
          </a:solidFill>
          <a:ln w="6350">
            <a:solidFill>
              <a:srgbClr val="E0E8F0"/>
            </a:solidFill>
            <a:prstDash val="solid"/>
          </a:ln>
        </p:spPr>
        <p:txBody>
          <a:bodyPr/>
          <a:lstStyle/>
          <a:p>
            <a:endParaRPr lang="en-US"/>
          </a:p>
        </p:txBody>
      </p:sp>
      <p:sp>
        <p:nvSpPr>
          <p:cNvPr id="13" name="Shape 11"/>
          <p:cNvSpPr/>
          <p:nvPr/>
        </p:nvSpPr>
        <p:spPr>
          <a:xfrm>
            <a:off x="274320" y="1664208"/>
            <a:ext cx="786384" cy="548640"/>
          </a:xfrm>
          <a:prstGeom prst="rect">
            <a:avLst/>
          </a:prstGeom>
          <a:solidFill>
            <a:srgbClr val="C0392B">
              <a:alpha val="45000"/>
            </a:srgbClr>
          </a:solidFill>
          <a:ln w="12700">
            <a:solidFill>
              <a:srgbClr val="C0392B">
                <a:alpha val="60000"/>
              </a:srgbClr>
            </a:solidFill>
            <a:prstDash val="solid"/>
          </a:ln>
        </p:spPr>
        <p:txBody>
          <a:bodyPr/>
          <a:lstStyle/>
          <a:p>
            <a:endParaRPr lang="en-US"/>
          </a:p>
        </p:txBody>
      </p:sp>
      <p:sp>
        <p:nvSpPr>
          <p:cNvPr id="14" name="Shape 12"/>
          <p:cNvSpPr/>
          <p:nvPr/>
        </p:nvSpPr>
        <p:spPr>
          <a:xfrm>
            <a:off x="274320" y="1664208"/>
            <a:ext cx="36576" cy="548640"/>
          </a:xfrm>
          <a:prstGeom prst="rect">
            <a:avLst/>
          </a:prstGeom>
          <a:solidFill>
            <a:srgbClr val="C0392B"/>
          </a:solidFill>
          <a:ln w="12700">
            <a:solidFill>
              <a:srgbClr val="C0392B"/>
            </a:solidFill>
            <a:prstDash val="solid"/>
          </a:ln>
        </p:spPr>
        <p:txBody>
          <a:bodyPr/>
          <a:lstStyle/>
          <a:p>
            <a:endParaRPr lang="en-US"/>
          </a:p>
        </p:txBody>
      </p:sp>
      <p:sp>
        <p:nvSpPr>
          <p:cNvPr id="15" name="Text 13"/>
          <p:cNvSpPr/>
          <p:nvPr/>
        </p:nvSpPr>
        <p:spPr>
          <a:xfrm>
            <a:off x="384048" y="1664208"/>
            <a:ext cx="228600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Morning brief prep</a:t>
            </a:r>
            <a:endParaRPr lang="en-US" sz="950" dirty="0"/>
          </a:p>
        </p:txBody>
      </p:sp>
      <p:sp>
        <p:nvSpPr>
          <p:cNvPr id="16" name="Text 14"/>
          <p:cNvSpPr/>
          <p:nvPr/>
        </p:nvSpPr>
        <p:spPr>
          <a:xfrm>
            <a:off x="384048" y="1938528"/>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Scanning news, compiling competitive updates</a:t>
            </a:r>
            <a:endParaRPr lang="en-US" sz="800" dirty="0"/>
          </a:p>
        </p:txBody>
      </p:sp>
      <p:sp>
        <p:nvSpPr>
          <p:cNvPr id="17" name="Text 15"/>
          <p:cNvSpPr/>
          <p:nvPr/>
        </p:nvSpPr>
        <p:spPr>
          <a:xfrm>
            <a:off x="3566160" y="1664208"/>
            <a:ext cx="548640" cy="548640"/>
          </a:xfrm>
          <a:prstGeom prst="rect">
            <a:avLst/>
          </a:prstGeom>
          <a:noFill/>
          <a:ln/>
        </p:spPr>
        <p:txBody>
          <a:bodyPr wrap="square" rtlCol="0" anchor="ctr"/>
          <a:lstStyle/>
          <a:p>
            <a:pPr marL="0" indent="0" algn="r">
              <a:buNone/>
            </a:pPr>
            <a:r>
              <a:rPr lang="en-US" sz="1200" b="1" dirty="0">
                <a:solidFill>
                  <a:srgbClr val="C0392B"/>
                </a:solidFill>
                <a:latin typeface="Arial Black" pitchFamily="34" charset="0"/>
                <a:ea typeface="Arial Black" pitchFamily="34" charset="-122"/>
                <a:cs typeface="Arial Black" pitchFamily="34" charset="-120"/>
              </a:rPr>
              <a:t>20%</a:t>
            </a:r>
            <a:endParaRPr lang="en-US" sz="1200" dirty="0"/>
          </a:p>
        </p:txBody>
      </p:sp>
      <p:sp>
        <p:nvSpPr>
          <p:cNvPr id="18" name="Shape 16"/>
          <p:cNvSpPr/>
          <p:nvPr/>
        </p:nvSpPr>
        <p:spPr>
          <a:xfrm>
            <a:off x="274320" y="2286000"/>
            <a:ext cx="3931920" cy="548640"/>
          </a:xfrm>
          <a:prstGeom prst="rect">
            <a:avLst/>
          </a:prstGeom>
          <a:solidFill>
            <a:srgbClr val="FFFFFF"/>
          </a:solidFill>
          <a:ln w="6350">
            <a:solidFill>
              <a:srgbClr val="E0E8F0"/>
            </a:solidFill>
            <a:prstDash val="solid"/>
          </a:ln>
        </p:spPr>
        <p:txBody>
          <a:bodyPr/>
          <a:lstStyle/>
          <a:p>
            <a:endParaRPr lang="en-US"/>
          </a:p>
        </p:txBody>
      </p:sp>
      <p:sp>
        <p:nvSpPr>
          <p:cNvPr id="19" name="Shape 17"/>
          <p:cNvSpPr/>
          <p:nvPr/>
        </p:nvSpPr>
        <p:spPr>
          <a:xfrm>
            <a:off x="274320" y="2286000"/>
            <a:ext cx="1179576" cy="548640"/>
          </a:xfrm>
          <a:prstGeom prst="rect">
            <a:avLst/>
          </a:prstGeom>
          <a:solidFill>
            <a:srgbClr val="C0392B">
              <a:alpha val="45000"/>
            </a:srgbClr>
          </a:solidFill>
          <a:ln w="12700">
            <a:solidFill>
              <a:srgbClr val="C0392B">
                <a:alpha val="60000"/>
              </a:srgbClr>
            </a:solidFill>
            <a:prstDash val="solid"/>
          </a:ln>
        </p:spPr>
        <p:txBody>
          <a:bodyPr/>
          <a:lstStyle/>
          <a:p>
            <a:endParaRPr lang="en-US"/>
          </a:p>
        </p:txBody>
      </p:sp>
      <p:sp>
        <p:nvSpPr>
          <p:cNvPr id="20" name="Shape 18"/>
          <p:cNvSpPr/>
          <p:nvPr/>
        </p:nvSpPr>
        <p:spPr>
          <a:xfrm>
            <a:off x="274320" y="2286000"/>
            <a:ext cx="36576" cy="548640"/>
          </a:xfrm>
          <a:prstGeom prst="rect">
            <a:avLst/>
          </a:prstGeom>
          <a:solidFill>
            <a:srgbClr val="C0392B"/>
          </a:solidFill>
          <a:ln w="12700">
            <a:solidFill>
              <a:srgbClr val="C0392B"/>
            </a:solidFill>
            <a:prstDash val="solid"/>
          </a:ln>
        </p:spPr>
        <p:txBody>
          <a:bodyPr/>
          <a:lstStyle/>
          <a:p>
            <a:endParaRPr lang="en-US"/>
          </a:p>
        </p:txBody>
      </p:sp>
      <p:sp>
        <p:nvSpPr>
          <p:cNvPr id="21" name="Text 19"/>
          <p:cNvSpPr/>
          <p:nvPr/>
        </p:nvSpPr>
        <p:spPr>
          <a:xfrm>
            <a:off x="384048" y="2286000"/>
            <a:ext cx="228600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First draft content</a:t>
            </a:r>
            <a:endParaRPr lang="en-US" sz="950" dirty="0"/>
          </a:p>
        </p:txBody>
      </p:sp>
      <p:sp>
        <p:nvSpPr>
          <p:cNvPr id="22" name="Text 20"/>
          <p:cNvSpPr/>
          <p:nvPr/>
        </p:nvSpPr>
        <p:spPr>
          <a:xfrm>
            <a:off x="384048" y="2560320"/>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Battlecards, one-pagers, blog posts, briefs</a:t>
            </a:r>
            <a:endParaRPr lang="en-US" sz="800" dirty="0"/>
          </a:p>
        </p:txBody>
      </p:sp>
      <p:sp>
        <p:nvSpPr>
          <p:cNvPr id="23" name="Text 21"/>
          <p:cNvSpPr/>
          <p:nvPr/>
        </p:nvSpPr>
        <p:spPr>
          <a:xfrm>
            <a:off x="3566160" y="2286000"/>
            <a:ext cx="548640" cy="548640"/>
          </a:xfrm>
          <a:prstGeom prst="rect">
            <a:avLst/>
          </a:prstGeom>
          <a:noFill/>
          <a:ln/>
        </p:spPr>
        <p:txBody>
          <a:bodyPr wrap="square" rtlCol="0" anchor="ctr"/>
          <a:lstStyle/>
          <a:p>
            <a:pPr marL="0" indent="0" algn="r">
              <a:buNone/>
            </a:pPr>
            <a:r>
              <a:rPr lang="en-US" sz="1200" b="1" dirty="0">
                <a:solidFill>
                  <a:srgbClr val="C0392B"/>
                </a:solidFill>
                <a:latin typeface="Arial Black" pitchFamily="34" charset="0"/>
                <a:ea typeface="Arial Black" pitchFamily="34" charset="-122"/>
                <a:cs typeface="Arial Black" pitchFamily="34" charset="-120"/>
              </a:rPr>
              <a:t>30%</a:t>
            </a:r>
            <a:endParaRPr lang="en-US" sz="1200" dirty="0"/>
          </a:p>
        </p:txBody>
      </p:sp>
      <p:sp>
        <p:nvSpPr>
          <p:cNvPr id="24" name="Shape 22"/>
          <p:cNvSpPr/>
          <p:nvPr/>
        </p:nvSpPr>
        <p:spPr>
          <a:xfrm>
            <a:off x="274320" y="2907792"/>
            <a:ext cx="3931920" cy="548640"/>
          </a:xfrm>
          <a:prstGeom prst="rect">
            <a:avLst/>
          </a:prstGeom>
          <a:solidFill>
            <a:srgbClr val="FFFFFF"/>
          </a:solidFill>
          <a:ln w="6350">
            <a:solidFill>
              <a:srgbClr val="E0E8F0"/>
            </a:solidFill>
            <a:prstDash val="solid"/>
          </a:ln>
        </p:spPr>
        <p:txBody>
          <a:bodyPr/>
          <a:lstStyle/>
          <a:p>
            <a:endParaRPr lang="en-US"/>
          </a:p>
        </p:txBody>
      </p:sp>
      <p:sp>
        <p:nvSpPr>
          <p:cNvPr id="25" name="Shape 23"/>
          <p:cNvSpPr/>
          <p:nvPr/>
        </p:nvSpPr>
        <p:spPr>
          <a:xfrm>
            <a:off x="274320" y="2907792"/>
            <a:ext cx="786384" cy="548640"/>
          </a:xfrm>
          <a:prstGeom prst="rect">
            <a:avLst/>
          </a:prstGeom>
          <a:solidFill>
            <a:srgbClr val="D4790A">
              <a:alpha val="45000"/>
            </a:srgbClr>
          </a:solidFill>
          <a:ln w="12700">
            <a:solidFill>
              <a:srgbClr val="D4790A">
                <a:alpha val="60000"/>
              </a:srgbClr>
            </a:solidFill>
            <a:prstDash val="solid"/>
          </a:ln>
        </p:spPr>
        <p:txBody>
          <a:bodyPr/>
          <a:lstStyle/>
          <a:p>
            <a:endParaRPr lang="en-US"/>
          </a:p>
        </p:txBody>
      </p:sp>
      <p:sp>
        <p:nvSpPr>
          <p:cNvPr id="26" name="Shape 24"/>
          <p:cNvSpPr/>
          <p:nvPr/>
        </p:nvSpPr>
        <p:spPr>
          <a:xfrm>
            <a:off x="274320" y="2907792"/>
            <a:ext cx="36576" cy="548640"/>
          </a:xfrm>
          <a:prstGeom prst="rect">
            <a:avLst/>
          </a:prstGeom>
          <a:solidFill>
            <a:srgbClr val="D4790A"/>
          </a:solidFill>
          <a:ln w="12700">
            <a:solidFill>
              <a:srgbClr val="D4790A"/>
            </a:solidFill>
            <a:prstDash val="solid"/>
          </a:ln>
        </p:spPr>
        <p:txBody>
          <a:bodyPr/>
          <a:lstStyle/>
          <a:p>
            <a:endParaRPr lang="en-US"/>
          </a:p>
        </p:txBody>
      </p:sp>
      <p:sp>
        <p:nvSpPr>
          <p:cNvPr id="27" name="Text 25"/>
          <p:cNvSpPr/>
          <p:nvPr/>
        </p:nvSpPr>
        <p:spPr>
          <a:xfrm>
            <a:off x="384048" y="2907792"/>
            <a:ext cx="228600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Research &amp; synthesis</a:t>
            </a:r>
            <a:endParaRPr lang="en-US" sz="950" dirty="0"/>
          </a:p>
        </p:txBody>
      </p:sp>
      <p:sp>
        <p:nvSpPr>
          <p:cNvPr id="28" name="Text 26"/>
          <p:cNvSpPr/>
          <p:nvPr/>
        </p:nvSpPr>
        <p:spPr>
          <a:xfrm>
            <a:off x="384048" y="3182112"/>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Win/loss reviews, analyst reports, competitor sites</a:t>
            </a:r>
            <a:endParaRPr lang="en-US" sz="800" dirty="0"/>
          </a:p>
        </p:txBody>
      </p:sp>
      <p:sp>
        <p:nvSpPr>
          <p:cNvPr id="29" name="Text 27"/>
          <p:cNvSpPr/>
          <p:nvPr/>
        </p:nvSpPr>
        <p:spPr>
          <a:xfrm>
            <a:off x="3566160" y="2907792"/>
            <a:ext cx="548640" cy="548640"/>
          </a:xfrm>
          <a:prstGeom prst="rect">
            <a:avLst/>
          </a:prstGeom>
          <a:noFill/>
          <a:ln/>
        </p:spPr>
        <p:txBody>
          <a:bodyPr wrap="square" rtlCol="0" anchor="ctr"/>
          <a:lstStyle/>
          <a:p>
            <a:pPr marL="0" indent="0" algn="r">
              <a:buNone/>
            </a:pPr>
            <a:r>
              <a:rPr lang="en-US" sz="1200" b="1" dirty="0">
                <a:solidFill>
                  <a:srgbClr val="D4790A"/>
                </a:solidFill>
                <a:latin typeface="Arial Black" pitchFamily="34" charset="0"/>
                <a:ea typeface="Arial Black" pitchFamily="34" charset="-122"/>
                <a:cs typeface="Arial Black" pitchFamily="34" charset="-120"/>
              </a:rPr>
              <a:t>20%</a:t>
            </a:r>
            <a:endParaRPr lang="en-US" sz="1200" dirty="0"/>
          </a:p>
        </p:txBody>
      </p:sp>
      <p:sp>
        <p:nvSpPr>
          <p:cNvPr id="30" name="Shape 28"/>
          <p:cNvSpPr/>
          <p:nvPr/>
        </p:nvSpPr>
        <p:spPr>
          <a:xfrm>
            <a:off x="274320" y="3529584"/>
            <a:ext cx="3931920" cy="548640"/>
          </a:xfrm>
          <a:prstGeom prst="rect">
            <a:avLst/>
          </a:prstGeom>
          <a:solidFill>
            <a:srgbClr val="FFFFFF"/>
          </a:solidFill>
          <a:ln w="6350">
            <a:solidFill>
              <a:srgbClr val="E0E8F0"/>
            </a:solidFill>
            <a:prstDash val="solid"/>
          </a:ln>
        </p:spPr>
        <p:txBody>
          <a:bodyPr/>
          <a:lstStyle/>
          <a:p>
            <a:endParaRPr lang="en-US"/>
          </a:p>
        </p:txBody>
      </p:sp>
      <p:sp>
        <p:nvSpPr>
          <p:cNvPr id="31" name="Shape 29"/>
          <p:cNvSpPr/>
          <p:nvPr/>
        </p:nvSpPr>
        <p:spPr>
          <a:xfrm>
            <a:off x="274320" y="3529584"/>
            <a:ext cx="589788" cy="548640"/>
          </a:xfrm>
          <a:prstGeom prst="rect">
            <a:avLst/>
          </a:prstGeom>
          <a:solidFill>
            <a:srgbClr val="6B7B8D">
              <a:alpha val="45000"/>
            </a:srgbClr>
          </a:solidFill>
          <a:ln w="12700">
            <a:solidFill>
              <a:srgbClr val="6B7B8D">
                <a:alpha val="60000"/>
              </a:srgbClr>
            </a:solidFill>
            <a:prstDash val="solid"/>
          </a:ln>
        </p:spPr>
        <p:txBody>
          <a:bodyPr/>
          <a:lstStyle/>
          <a:p>
            <a:endParaRPr lang="en-US"/>
          </a:p>
        </p:txBody>
      </p:sp>
      <p:sp>
        <p:nvSpPr>
          <p:cNvPr id="32" name="Shape 30"/>
          <p:cNvSpPr/>
          <p:nvPr/>
        </p:nvSpPr>
        <p:spPr>
          <a:xfrm>
            <a:off x="274320" y="3529584"/>
            <a:ext cx="36576" cy="548640"/>
          </a:xfrm>
          <a:prstGeom prst="rect">
            <a:avLst/>
          </a:prstGeom>
          <a:solidFill>
            <a:srgbClr val="6B7B8D"/>
          </a:solidFill>
          <a:ln w="12700">
            <a:solidFill>
              <a:srgbClr val="6B7B8D"/>
            </a:solidFill>
            <a:prstDash val="solid"/>
          </a:ln>
        </p:spPr>
        <p:txBody>
          <a:bodyPr/>
          <a:lstStyle/>
          <a:p>
            <a:endParaRPr lang="en-US"/>
          </a:p>
        </p:txBody>
      </p:sp>
      <p:sp>
        <p:nvSpPr>
          <p:cNvPr id="33" name="Text 31"/>
          <p:cNvSpPr/>
          <p:nvPr/>
        </p:nvSpPr>
        <p:spPr>
          <a:xfrm>
            <a:off x="384048" y="3529584"/>
            <a:ext cx="228600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Internal meetings</a:t>
            </a:r>
            <a:endParaRPr lang="en-US" sz="950" dirty="0"/>
          </a:p>
        </p:txBody>
      </p:sp>
      <p:sp>
        <p:nvSpPr>
          <p:cNvPr id="34" name="Text 32"/>
          <p:cNvSpPr/>
          <p:nvPr/>
        </p:nvSpPr>
        <p:spPr>
          <a:xfrm>
            <a:off x="384048" y="3803904"/>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Syncs, reviews, stakeholder updates</a:t>
            </a:r>
            <a:endParaRPr lang="en-US" sz="800" dirty="0"/>
          </a:p>
        </p:txBody>
      </p:sp>
      <p:sp>
        <p:nvSpPr>
          <p:cNvPr id="35" name="Text 33"/>
          <p:cNvSpPr/>
          <p:nvPr/>
        </p:nvSpPr>
        <p:spPr>
          <a:xfrm>
            <a:off x="3566160" y="3529584"/>
            <a:ext cx="548640" cy="548640"/>
          </a:xfrm>
          <a:prstGeom prst="rect">
            <a:avLst/>
          </a:prstGeom>
          <a:noFill/>
          <a:ln/>
        </p:spPr>
        <p:txBody>
          <a:bodyPr wrap="square" rtlCol="0" anchor="ctr"/>
          <a:lstStyle/>
          <a:p>
            <a:pPr marL="0" indent="0" algn="r">
              <a:buNone/>
            </a:pPr>
            <a:r>
              <a:rPr lang="en-US" sz="1200" b="1" dirty="0">
                <a:solidFill>
                  <a:srgbClr val="6B7B8D"/>
                </a:solidFill>
                <a:latin typeface="Arial Black" pitchFamily="34" charset="0"/>
                <a:ea typeface="Arial Black" pitchFamily="34" charset="-122"/>
                <a:cs typeface="Arial Black" pitchFamily="34" charset="-120"/>
              </a:rPr>
              <a:t>15%</a:t>
            </a:r>
            <a:endParaRPr lang="en-US" sz="1200" dirty="0"/>
          </a:p>
        </p:txBody>
      </p:sp>
      <p:sp>
        <p:nvSpPr>
          <p:cNvPr id="36" name="Shape 34"/>
          <p:cNvSpPr/>
          <p:nvPr/>
        </p:nvSpPr>
        <p:spPr>
          <a:xfrm>
            <a:off x="274320" y="4151376"/>
            <a:ext cx="3931920" cy="548640"/>
          </a:xfrm>
          <a:prstGeom prst="rect">
            <a:avLst/>
          </a:prstGeom>
          <a:solidFill>
            <a:srgbClr val="FFFFFF"/>
          </a:solidFill>
          <a:ln w="6350">
            <a:solidFill>
              <a:srgbClr val="E0E8F0"/>
            </a:solidFill>
            <a:prstDash val="solid"/>
          </a:ln>
        </p:spPr>
        <p:txBody>
          <a:bodyPr/>
          <a:lstStyle/>
          <a:p>
            <a:endParaRPr lang="en-US"/>
          </a:p>
        </p:txBody>
      </p:sp>
      <p:sp>
        <p:nvSpPr>
          <p:cNvPr id="37" name="Shape 35"/>
          <p:cNvSpPr/>
          <p:nvPr/>
        </p:nvSpPr>
        <p:spPr>
          <a:xfrm>
            <a:off x="274320" y="4151376"/>
            <a:ext cx="589788" cy="548640"/>
          </a:xfrm>
          <a:prstGeom prst="rect">
            <a:avLst/>
          </a:prstGeom>
          <a:solidFill>
            <a:srgbClr val="1A4A8A">
              <a:alpha val="45000"/>
            </a:srgbClr>
          </a:solidFill>
          <a:ln w="12700">
            <a:solidFill>
              <a:srgbClr val="1A4A8A">
                <a:alpha val="60000"/>
              </a:srgbClr>
            </a:solidFill>
            <a:prstDash val="solid"/>
          </a:ln>
        </p:spPr>
        <p:txBody>
          <a:bodyPr/>
          <a:lstStyle/>
          <a:p>
            <a:endParaRPr lang="en-US"/>
          </a:p>
        </p:txBody>
      </p:sp>
      <p:sp>
        <p:nvSpPr>
          <p:cNvPr id="38" name="Shape 36"/>
          <p:cNvSpPr/>
          <p:nvPr/>
        </p:nvSpPr>
        <p:spPr>
          <a:xfrm>
            <a:off x="274320" y="4151376"/>
            <a:ext cx="36576" cy="548640"/>
          </a:xfrm>
          <a:prstGeom prst="rect">
            <a:avLst/>
          </a:prstGeom>
          <a:solidFill>
            <a:srgbClr val="1A4A8A"/>
          </a:solidFill>
          <a:ln w="12700">
            <a:solidFill>
              <a:srgbClr val="1A4A8A"/>
            </a:solidFill>
            <a:prstDash val="solid"/>
          </a:ln>
        </p:spPr>
        <p:txBody>
          <a:bodyPr/>
          <a:lstStyle/>
          <a:p>
            <a:endParaRPr lang="en-US"/>
          </a:p>
        </p:txBody>
      </p:sp>
      <p:sp>
        <p:nvSpPr>
          <p:cNvPr id="39" name="Text 37"/>
          <p:cNvSpPr/>
          <p:nvPr/>
        </p:nvSpPr>
        <p:spPr>
          <a:xfrm>
            <a:off x="384048" y="4151376"/>
            <a:ext cx="228600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Strategic work</a:t>
            </a:r>
            <a:endParaRPr lang="en-US" sz="950" dirty="0"/>
          </a:p>
        </p:txBody>
      </p:sp>
      <p:sp>
        <p:nvSpPr>
          <p:cNvPr id="40" name="Text 38"/>
          <p:cNvSpPr/>
          <p:nvPr/>
        </p:nvSpPr>
        <p:spPr>
          <a:xfrm>
            <a:off x="384048" y="4425696"/>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Positioning, roadmap input, exec narrative</a:t>
            </a:r>
            <a:endParaRPr lang="en-US" sz="800" dirty="0"/>
          </a:p>
        </p:txBody>
      </p:sp>
      <p:sp>
        <p:nvSpPr>
          <p:cNvPr id="41" name="Text 39"/>
          <p:cNvSpPr/>
          <p:nvPr/>
        </p:nvSpPr>
        <p:spPr>
          <a:xfrm>
            <a:off x="3566160" y="4151376"/>
            <a:ext cx="548640" cy="548640"/>
          </a:xfrm>
          <a:prstGeom prst="rect">
            <a:avLst/>
          </a:prstGeom>
          <a:noFill/>
          <a:ln/>
        </p:spPr>
        <p:txBody>
          <a:bodyPr wrap="square" rtlCol="0" anchor="ctr"/>
          <a:lstStyle/>
          <a:p>
            <a:pPr marL="0" indent="0" algn="r">
              <a:buNone/>
            </a:pPr>
            <a:r>
              <a:rPr lang="en-US" sz="1200" b="1" dirty="0">
                <a:solidFill>
                  <a:srgbClr val="1A4A8A"/>
                </a:solidFill>
                <a:latin typeface="Arial Black" pitchFamily="34" charset="0"/>
                <a:ea typeface="Arial Black" pitchFamily="34" charset="-122"/>
                <a:cs typeface="Arial Black" pitchFamily="34" charset="-120"/>
              </a:rPr>
              <a:t>15%</a:t>
            </a:r>
            <a:endParaRPr lang="en-US" sz="1200" dirty="0"/>
          </a:p>
        </p:txBody>
      </p:sp>
      <p:sp>
        <p:nvSpPr>
          <p:cNvPr id="42" name="Shape 40"/>
          <p:cNvSpPr/>
          <p:nvPr/>
        </p:nvSpPr>
        <p:spPr>
          <a:xfrm>
            <a:off x="4754880" y="1664208"/>
            <a:ext cx="4114800" cy="548640"/>
          </a:xfrm>
          <a:prstGeom prst="rect">
            <a:avLst/>
          </a:prstGeom>
          <a:solidFill>
            <a:srgbClr val="FFFFFF"/>
          </a:solidFill>
          <a:ln w="6350">
            <a:solidFill>
              <a:srgbClr val="E0E8F0"/>
            </a:solidFill>
            <a:prstDash val="solid"/>
          </a:ln>
        </p:spPr>
        <p:txBody>
          <a:bodyPr/>
          <a:lstStyle/>
          <a:p>
            <a:endParaRPr lang="en-US"/>
          </a:p>
        </p:txBody>
      </p:sp>
      <p:sp>
        <p:nvSpPr>
          <p:cNvPr id="43" name="Shape 41"/>
          <p:cNvSpPr/>
          <p:nvPr/>
        </p:nvSpPr>
        <p:spPr>
          <a:xfrm>
            <a:off x="4754880" y="1664208"/>
            <a:ext cx="411480" cy="548640"/>
          </a:xfrm>
          <a:prstGeom prst="rect">
            <a:avLst/>
          </a:prstGeom>
          <a:solidFill>
            <a:srgbClr val="1A7A4A">
              <a:alpha val="45000"/>
            </a:srgbClr>
          </a:solidFill>
          <a:ln w="12700">
            <a:solidFill>
              <a:srgbClr val="1A7A4A">
                <a:alpha val="60000"/>
              </a:srgbClr>
            </a:solidFill>
            <a:prstDash val="solid"/>
          </a:ln>
        </p:spPr>
        <p:txBody>
          <a:bodyPr/>
          <a:lstStyle/>
          <a:p>
            <a:endParaRPr lang="en-US"/>
          </a:p>
        </p:txBody>
      </p:sp>
      <p:sp>
        <p:nvSpPr>
          <p:cNvPr id="44" name="Shape 42"/>
          <p:cNvSpPr/>
          <p:nvPr/>
        </p:nvSpPr>
        <p:spPr>
          <a:xfrm>
            <a:off x="4754880" y="1664208"/>
            <a:ext cx="36576" cy="548640"/>
          </a:xfrm>
          <a:prstGeom prst="rect">
            <a:avLst/>
          </a:prstGeom>
          <a:solidFill>
            <a:srgbClr val="1A7A4A"/>
          </a:solidFill>
          <a:ln w="12700">
            <a:solidFill>
              <a:srgbClr val="1A7A4A"/>
            </a:solidFill>
            <a:prstDash val="solid"/>
          </a:ln>
        </p:spPr>
        <p:txBody>
          <a:bodyPr/>
          <a:lstStyle/>
          <a:p>
            <a:endParaRPr lang="en-US"/>
          </a:p>
        </p:txBody>
      </p:sp>
      <p:sp>
        <p:nvSpPr>
          <p:cNvPr id="45" name="Text 43"/>
          <p:cNvSpPr/>
          <p:nvPr/>
        </p:nvSpPr>
        <p:spPr>
          <a:xfrm>
            <a:off x="4864608" y="1664208"/>
            <a:ext cx="265176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AI-supervised execution</a:t>
            </a:r>
            <a:endParaRPr lang="en-US" sz="950" dirty="0"/>
          </a:p>
        </p:txBody>
      </p:sp>
      <p:sp>
        <p:nvSpPr>
          <p:cNvPr id="46" name="Text 44"/>
          <p:cNvSpPr/>
          <p:nvPr/>
        </p:nvSpPr>
        <p:spPr>
          <a:xfrm>
            <a:off x="4864608" y="1938528"/>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Agents produce drafts; PMM reviews and directs</a:t>
            </a:r>
            <a:endParaRPr lang="en-US" sz="800" dirty="0"/>
          </a:p>
        </p:txBody>
      </p:sp>
      <p:sp>
        <p:nvSpPr>
          <p:cNvPr id="47" name="Text 45"/>
          <p:cNvSpPr/>
          <p:nvPr/>
        </p:nvSpPr>
        <p:spPr>
          <a:xfrm>
            <a:off x="8229600" y="1664208"/>
            <a:ext cx="594360" cy="548640"/>
          </a:xfrm>
          <a:prstGeom prst="rect">
            <a:avLst/>
          </a:prstGeom>
          <a:noFill/>
          <a:ln/>
        </p:spPr>
        <p:txBody>
          <a:bodyPr wrap="square" rtlCol="0" anchor="ctr"/>
          <a:lstStyle/>
          <a:p>
            <a:pPr marL="0" indent="0" algn="r">
              <a:buNone/>
            </a:pPr>
            <a:r>
              <a:rPr lang="en-US" sz="1200" b="1" dirty="0">
                <a:solidFill>
                  <a:srgbClr val="1A7A4A"/>
                </a:solidFill>
                <a:latin typeface="Arial Black" pitchFamily="34" charset="0"/>
                <a:ea typeface="Arial Black" pitchFamily="34" charset="-122"/>
                <a:cs typeface="Arial Black" pitchFamily="34" charset="-120"/>
              </a:rPr>
              <a:t>10%</a:t>
            </a:r>
            <a:endParaRPr lang="en-US" sz="1200" dirty="0"/>
          </a:p>
        </p:txBody>
      </p:sp>
      <p:sp>
        <p:nvSpPr>
          <p:cNvPr id="48" name="Shape 46"/>
          <p:cNvSpPr/>
          <p:nvPr/>
        </p:nvSpPr>
        <p:spPr>
          <a:xfrm>
            <a:off x="4754880" y="2286000"/>
            <a:ext cx="4114800" cy="548640"/>
          </a:xfrm>
          <a:prstGeom prst="rect">
            <a:avLst/>
          </a:prstGeom>
          <a:solidFill>
            <a:srgbClr val="FFFFFF"/>
          </a:solidFill>
          <a:ln w="6350">
            <a:solidFill>
              <a:srgbClr val="E0E8F0"/>
            </a:solidFill>
            <a:prstDash val="solid"/>
          </a:ln>
        </p:spPr>
        <p:txBody>
          <a:bodyPr/>
          <a:lstStyle/>
          <a:p>
            <a:endParaRPr lang="en-US"/>
          </a:p>
        </p:txBody>
      </p:sp>
      <p:sp>
        <p:nvSpPr>
          <p:cNvPr id="49" name="Shape 47"/>
          <p:cNvSpPr/>
          <p:nvPr/>
        </p:nvSpPr>
        <p:spPr>
          <a:xfrm>
            <a:off x="4754880" y="2286000"/>
            <a:ext cx="905256" cy="548640"/>
          </a:xfrm>
          <a:prstGeom prst="rect">
            <a:avLst/>
          </a:prstGeom>
          <a:solidFill>
            <a:srgbClr val="0E8C8C">
              <a:alpha val="45000"/>
            </a:srgbClr>
          </a:solidFill>
          <a:ln w="12700">
            <a:solidFill>
              <a:srgbClr val="0E8C8C">
                <a:alpha val="60000"/>
              </a:srgbClr>
            </a:solidFill>
            <a:prstDash val="solid"/>
          </a:ln>
        </p:spPr>
        <p:txBody>
          <a:bodyPr/>
          <a:lstStyle/>
          <a:p>
            <a:endParaRPr lang="en-US"/>
          </a:p>
        </p:txBody>
      </p:sp>
      <p:sp>
        <p:nvSpPr>
          <p:cNvPr id="50" name="Shape 48"/>
          <p:cNvSpPr/>
          <p:nvPr/>
        </p:nvSpPr>
        <p:spPr>
          <a:xfrm>
            <a:off x="4754880" y="2286000"/>
            <a:ext cx="36576" cy="548640"/>
          </a:xfrm>
          <a:prstGeom prst="rect">
            <a:avLst/>
          </a:prstGeom>
          <a:solidFill>
            <a:srgbClr val="0E8C8C"/>
          </a:solidFill>
          <a:ln w="12700">
            <a:solidFill>
              <a:srgbClr val="0E8C8C"/>
            </a:solidFill>
            <a:prstDash val="solid"/>
          </a:ln>
        </p:spPr>
        <p:txBody>
          <a:bodyPr/>
          <a:lstStyle/>
          <a:p>
            <a:endParaRPr lang="en-US"/>
          </a:p>
        </p:txBody>
      </p:sp>
      <p:sp>
        <p:nvSpPr>
          <p:cNvPr id="51" name="Text 49"/>
          <p:cNvSpPr/>
          <p:nvPr/>
        </p:nvSpPr>
        <p:spPr>
          <a:xfrm>
            <a:off x="4864608" y="2286000"/>
            <a:ext cx="265176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Competitive intelligence</a:t>
            </a:r>
            <a:endParaRPr lang="en-US" sz="950" dirty="0"/>
          </a:p>
        </p:txBody>
      </p:sp>
      <p:sp>
        <p:nvSpPr>
          <p:cNvPr id="52" name="Text 50"/>
          <p:cNvSpPr/>
          <p:nvPr/>
        </p:nvSpPr>
        <p:spPr>
          <a:xfrm>
            <a:off x="4864608" y="2560320"/>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Always-on agent monitoring; PMM interprets and acts</a:t>
            </a:r>
            <a:endParaRPr lang="en-US" sz="800" dirty="0"/>
          </a:p>
        </p:txBody>
      </p:sp>
      <p:sp>
        <p:nvSpPr>
          <p:cNvPr id="53" name="Text 51"/>
          <p:cNvSpPr/>
          <p:nvPr/>
        </p:nvSpPr>
        <p:spPr>
          <a:xfrm>
            <a:off x="8229600" y="2286000"/>
            <a:ext cx="594360" cy="548640"/>
          </a:xfrm>
          <a:prstGeom prst="rect">
            <a:avLst/>
          </a:prstGeom>
          <a:noFill/>
          <a:ln/>
        </p:spPr>
        <p:txBody>
          <a:bodyPr wrap="square" rtlCol="0" anchor="ctr"/>
          <a:lstStyle/>
          <a:p>
            <a:pPr marL="0" indent="0" algn="r">
              <a:buNone/>
            </a:pPr>
            <a:r>
              <a:rPr lang="en-US" sz="1200" b="1" dirty="0">
                <a:solidFill>
                  <a:srgbClr val="0E8C8C"/>
                </a:solidFill>
                <a:latin typeface="Arial Black" pitchFamily="34" charset="0"/>
                <a:ea typeface="Arial Black" pitchFamily="34" charset="-122"/>
                <a:cs typeface="Arial Black" pitchFamily="34" charset="-120"/>
              </a:rPr>
              <a:t>22%</a:t>
            </a:r>
            <a:endParaRPr lang="en-US" sz="1200" dirty="0"/>
          </a:p>
        </p:txBody>
      </p:sp>
      <p:sp>
        <p:nvSpPr>
          <p:cNvPr id="54" name="Shape 52"/>
          <p:cNvSpPr/>
          <p:nvPr/>
        </p:nvSpPr>
        <p:spPr>
          <a:xfrm>
            <a:off x="4754880" y="2907792"/>
            <a:ext cx="4114800" cy="548640"/>
          </a:xfrm>
          <a:prstGeom prst="rect">
            <a:avLst/>
          </a:prstGeom>
          <a:solidFill>
            <a:srgbClr val="FFFFFF"/>
          </a:solidFill>
          <a:ln w="6350">
            <a:solidFill>
              <a:srgbClr val="E0E8F0"/>
            </a:solidFill>
            <a:prstDash val="solid"/>
          </a:ln>
        </p:spPr>
        <p:txBody>
          <a:bodyPr/>
          <a:lstStyle/>
          <a:p>
            <a:endParaRPr lang="en-US"/>
          </a:p>
        </p:txBody>
      </p:sp>
      <p:sp>
        <p:nvSpPr>
          <p:cNvPr id="55" name="Shape 53"/>
          <p:cNvSpPr/>
          <p:nvPr/>
        </p:nvSpPr>
        <p:spPr>
          <a:xfrm>
            <a:off x="4754880" y="2907792"/>
            <a:ext cx="1152144" cy="548640"/>
          </a:xfrm>
          <a:prstGeom prst="rect">
            <a:avLst/>
          </a:prstGeom>
          <a:solidFill>
            <a:srgbClr val="0F2B5B">
              <a:alpha val="45000"/>
            </a:srgbClr>
          </a:solidFill>
          <a:ln w="12700">
            <a:solidFill>
              <a:srgbClr val="0F2B5B">
                <a:alpha val="60000"/>
              </a:srgbClr>
            </a:solidFill>
            <a:prstDash val="solid"/>
          </a:ln>
        </p:spPr>
        <p:txBody>
          <a:bodyPr/>
          <a:lstStyle/>
          <a:p>
            <a:endParaRPr lang="en-US"/>
          </a:p>
        </p:txBody>
      </p:sp>
      <p:sp>
        <p:nvSpPr>
          <p:cNvPr id="56" name="Shape 54"/>
          <p:cNvSpPr/>
          <p:nvPr/>
        </p:nvSpPr>
        <p:spPr>
          <a:xfrm>
            <a:off x="4754880" y="2907792"/>
            <a:ext cx="36576" cy="548640"/>
          </a:xfrm>
          <a:prstGeom prst="rect">
            <a:avLst/>
          </a:prstGeom>
          <a:solidFill>
            <a:srgbClr val="0F2B5B"/>
          </a:solidFill>
          <a:ln w="12700">
            <a:solidFill>
              <a:srgbClr val="0F2B5B"/>
            </a:solidFill>
            <a:prstDash val="solid"/>
          </a:ln>
        </p:spPr>
        <p:txBody>
          <a:bodyPr/>
          <a:lstStyle/>
          <a:p>
            <a:endParaRPr lang="en-US"/>
          </a:p>
        </p:txBody>
      </p:sp>
      <p:sp>
        <p:nvSpPr>
          <p:cNvPr id="57" name="Text 55"/>
          <p:cNvSpPr/>
          <p:nvPr/>
        </p:nvSpPr>
        <p:spPr>
          <a:xfrm>
            <a:off x="4864608" y="2907792"/>
            <a:ext cx="265176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Narrative &amp; positioning</a:t>
            </a:r>
            <a:endParaRPr lang="en-US" sz="950" dirty="0"/>
          </a:p>
        </p:txBody>
      </p:sp>
      <p:sp>
        <p:nvSpPr>
          <p:cNvPr id="58" name="Text 56"/>
          <p:cNvSpPr/>
          <p:nvPr/>
        </p:nvSpPr>
        <p:spPr>
          <a:xfrm>
            <a:off x="4864608" y="3182112"/>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More time here than ever — the irreplaceable work</a:t>
            </a:r>
            <a:endParaRPr lang="en-US" sz="800" dirty="0"/>
          </a:p>
        </p:txBody>
      </p:sp>
      <p:sp>
        <p:nvSpPr>
          <p:cNvPr id="59" name="Text 57"/>
          <p:cNvSpPr/>
          <p:nvPr/>
        </p:nvSpPr>
        <p:spPr>
          <a:xfrm>
            <a:off x="8229600" y="2907792"/>
            <a:ext cx="594360" cy="548640"/>
          </a:xfrm>
          <a:prstGeom prst="rect">
            <a:avLst/>
          </a:prstGeom>
          <a:noFill/>
          <a:ln/>
        </p:spPr>
        <p:txBody>
          <a:bodyPr wrap="square" rtlCol="0" anchor="ctr"/>
          <a:lstStyle/>
          <a:p>
            <a:pPr marL="0" indent="0" algn="r">
              <a:buNone/>
            </a:pPr>
            <a:r>
              <a:rPr lang="en-US" sz="1200" b="1" dirty="0">
                <a:solidFill>
                  <a:srgbClr val="0F2B5B"/>
                </a:solidFill>
                <a:latin typeface="Arial Black" pitchFamily="34" charset="0"/>
                <a:ea typeface="Arial Black" pitchFamily="34" charset="-122"/>
                <a:cs typeface="Arial Black" pitchFamily="34" charset="-120"/>
              </a:rPr>
              <a:t>28%</a:t>
            </a:r>
            <a:endParaRPr lang="en-US" sz="1200" dirty="0"/>
          </a:p>
        </p:txBody>
      </p:sp>
      <p:sp>
        <p:nvSpPr>
          <p:cNvPr id="60" name="Shape 58"/>
          <p:cNvSpPr/>
          <p:nvPr/>
        </p:nvSpPr>
        <p:spPr>
          <a:xfrm>
            <a:off x="4754880" y="3529584"/>
            <a:ext cx="4114800" cy="548640"/>
          </a:xfrm>
          <a:prstGeom prst="rect">
            <a:avLst/>
          </a:prstGeom>
          <a:solidFill>
            <a:srgbClr val="FFFFFF"/>
          </a:solidFill>
          <a:ln w="6350">
            <a:solidFill>
              <a:srgbClr val="E0E8F0"/>
            </a:solidFill>
            <a:prstDash val="solid"/>
          </a:ln>
        </p:spPr>
        <p:txBody>
          <a:bodyPr/>
          <a:lstStyle/>
          <a:p>
            <a:endParaRPr lang="en-US"/>
          </a:p>
        </p:txBody>
      </p:sp>
      <p:sp>
        <p:nvSpPr>
          <p:cNvPr id="61" name="Shape 59"/>
          <p:cNvSpPr/>
          <p:nvPr/>
        </p:nvSpPr>
        <p:spPr>
          <a:xfrm>
            <a:off x="4754880" y="3529584"/>
            <a:ext cx="1028700" cy="548640"/>
          </a:xfrm>
          <a:prstGeom prst="rect">
            <a:avLst/>
          </a:prstGeom>
          <a:solidFill>
            <a:srgbClr val="1A4A8A">
              <a:alpha val="45000"/>
            </a:srgbClr>
          </a:solidFill>
          <a:ln w="12700">
            <a:solidFill>
              <a:srgbClr val="1A4A8A">
                <a:alpha val="60000"/>
              </a:srgbClr>
            </a:solidFill>
            <a:prstDash val="solid"/>
          </a:ln>
        </p:spPr>
        <p:txBody>
          <a:bodyPr/>
          <a:lstStyle/>
          <a:p>
            <a:endParaRPr lang="en-US"/>
          </a:p>
        </p:txBody>
      </p:sp>
      <p:sp>
        <p:nvSpPr>
          <p:cNvPr id="62" name="Shape 60"/>
          <p:cNvSpPr/>
          <p:nvPr/>
        </p:nvSpPr>
        <p:spPr>
          <a:xfrm>
            <a:off x="4754880" y="3529584"/>
            <a:ext cx="36576" cy="548640"/>
          </a:xfrm>
          <a:prstGeom prst="rect">
            <a:avLst/>
          </a:prstGeom>
          <a:solidFill>
            <a:srgbClr val="1A4A8A"/>
          </a:solidFill>
          <a:ln w="12700">
            <a:solidFill>
              <a:srgbClr val="1A4A8A"/>
            </a:solidFill>
            <a:prstDash val="solid"/>
          </a:ln>
        </p:spPr>
        <p:txBody>
          <a:bodyPr/>
          <a:lstStyle/>
          <a:p>
            <a:endParaRPr lang="en-US"/>
          </a:p>
        </p:txBody>
      </p:sp>
      <p:sp>
        <p:nvSpPr>
          <p:cNvPr id="63" name="Text 61"/>
          <p:cNvSpPr/>
          <p:nvPr/>
        </p:nvSpPr>
        <p:spPr>
          <a:xfrm>
            <a:off x="4864608" y="3529584"/>
            <a:ext cx="265176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Strategic &amp; exec work</a:t>
            </a:r>
            <a:endParaRPr lang="en-US" sz="950" dirty="0"/>
          </a:p>
        </p:txBody>
      </p:sp>
      <p:sp>
        <p:nvSpPr>
          <p:cNvPr id="64" name="Text 62"/>
          <p:cNvSpPr/>
          <p:nvPr/>
        </p:nvSpPr>
        <p:spPr>
          <a:xfrm>
            <a:off x="4864608" y="3803904"/>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Roadmap influence, exec comms, category bets</a:t>
            </a:r>
            <a:endParaRPr lang="en-US" sz="800" dirty="0"/>
          </a:p>
        </p:txBody>
      </p:sp>
      <p:sp>
        <p:nvSpPr>
          <p:cNvPr id="65" name="Text 63"/>
          <p:cNvSpPr/>
          <p:nvPr/>
        </p:nvSpPr>
        <p:spPr>
          <a:xfrm>
            <a:off x="8229600" y="3529584"/>
            <a:ext cx="594360" cy="548640"/>
          </a:xfrm>
          <a:prstGeom prst="rect">
            <a:avLst/>
          </a:prstGeom>
          <a:noFill/>
          <a:ln/>
        </p:spPr>
        <p:txBody>
          <a:bodyPr wrap="square" rtlCol="0" anchor="ctr"/>
          <a:lstStyle/>
          <a:p>
            <a:pPr marL="0" indent="0" algn="r">
              <a:buNone/>
            </a:pPr>
            <a:r>
              <a:rPr lang="en-US" sz="1200" b="1" dirty="0">
                <a:solidFill>
                  <a:srgbClr val="1A4A8A"/>
                </a:solidFill>
                <a:latin typeface="Arial Black" pitchFamily="34" charset="0"/>
                <a:ea typeface="Arial Black" pitchFamily="34" charset="-122"/>
                <a:cs typeface="Arial Black" pitchFamily="34" charset="-120"/>
              </a:rPr>
              <a:t>25%</a:t>
            </a:r>
            <a:endParaRPr lang="en-US" sz="1200" dirty="0"/>
          </a:p>
        </p:txBody>
      </p:sp>
      <p:sp>
        <p:nvSpPr>
          <p:cNvPr id="66" name="Shape 64"/>
          <p:cNvSpPr/>
          <p:nvPr/>
        </p:nvSpPr>
        <p:spPr>
          <a:xfrm>
            <a:off x="4754880" y="4151376"/>
            <a:ext cx="4114800" cy="548640"/>
          </a:xfrm>
          <a:prstGeom prst="rect">
            <a:avLst/>
          </a:prstGeom>
          <a:solidFill>
            <a:srgbClr val="FFFFFF"/>
          </a:solidFill>
          <a:ln w="6350">
            <a:solidFill>
              <a:srgbClr val="E0E8F0"/>
            </a:solidFill>
            <a:prstDash val="solid"/>
          </a:ln>
        </p:spPr>
        <p:txBody>
          <a:bodyPr/>
          <a:lstStyle/>
          <a:p>
            <a:endParaRPr lang="en-US"/>
          </a:p>
        </p:txBody>
      </p:sp>
      <p:sp>
        <p:nvSpPr>
          <p:cNvPr id="67" name="Shape 65"/>
          <p:cNvSpPr/>
          <p:nvPr/>
        </p:nvSpPr>
        <p:spPr>
          <a:xfrm>
            <a:off x="4754880" y="4151376"/>
            <a:ext cx="617220" cy="548640"/>
          </a:xfrm>
          <a:prstGeom prst="rect">
            <a:avLst/>
          </a:prstGeom>
          <a:solidFill>
            <a:srgbClr val="D4A843">
              <a:alpha val="45000"/>
            </a:srgbClr>
          </a:solidFill>
          <a:ln w="12700">
            <a:solidFill>
              <a:srgbClr val="D4A843">
                <a:alpha val="60000"/>
              </a:srgbClr>
            </a:solidFill>
            <a:prstDash val="solid"/>
          </a:ln>
        </p:spPr>
        <p:txBody>
          <a:bodyPr/>
          <a:lstStyle/>
          <a:p>
            <a:endParaRPr lang="en-US"/>
          </a:p>
        </p:txBody>
      </p:sp>
      <p:sp>
        <p:nvSpPr>
          <p:cNvPr id="68" name="Shape 66"/>
          <p:cNvSpPr/>
          <p:nvPr/>
        </p:nvSpPr>
        <p:spPr>
          <a:xfrm>
            <a:off x="4754880" y="4151376"/>
            <a:ext cx="36576" cy="548640"/>
          </a:xfrm>
          <a:prstGeom prst="rect">
            <a:avLst/>
          </a:prstGeom>
          <a:solidFill>
            <a:srgbClr val="D4A843"/>
          </a:solidFill>
          <a:ln w="12700">
            <a:solidFill>
              <a:srgbClr val="D4A843"/>
            </a:solidFill>
            <a:prstDash val="solid"/>
          </a:ln>
        </p:spPr>
        <p:txBody>
          <a:bodyPr/>
          <a:lstStyle/>
          <a:p>
            <a:endParaRPr lang="en-US"/>
          </a:p>
        </p:txBody>
      </p:sp>
      <p:sp>
        <p:nvSpPr>
          <p:cNvPr id="69" name="Text 67"/>
          <p:cNvSpPr/>
          <p:nvPr/>
        </p:nvSpPr>
        <p:spPr>
          <a:xfrm>
            <a:off x="4864608" y="4151376"/>
            <a:ext cx="2651760" cy="274320"/>
          </a:xfrm>
          <a:prstGeom prst="rect">
            <a:avLst/>
          </a:prstGeom>
          <a:noFill/>
          <a:ln/>
        </p:spPr>
        <p:txBody>
          <a:bodyPr wrap="square" rtlCol="0" anchor="b"/>
          <a:lstStyle/>
          <a:p>
            <a:pPr marL="0" indent="0">
              <a:buNone/>
            </a:pPr>
            <a:r>
              <a:rPr lang="en-US" sz="950" b="1" dirty="0">
                <a:solidFill>
                  <a:srgbClr val="1A2B3C"/>
                </a:solidFill>
                <a:latin typeface="Arial" pitchFamily="34" charset="0"/>
                <a:ea typeface="Arial" pitchFamily="34" charset="-122"/>
                <a:cs typeface="Arial" pitchFamily="34" charset="-120"/>
              </a:rPr>
              <a:t>Stack management</a:t>
            </a:r>
            <a:endParaRPr lang="en-US" sz="950" dirty="0"/>
          </a:p>
        </p:txBody>
      </p:sp>
      <p:sp>
        <p:nvSpPr>
          <p:cNvPr id="70" name="Text 68"/>
          <p:cNvSpPr/>
          <p:nvPr/>
        </p:nvSpPr>
        <p:spPr>
          <a:xfrm>
            <a:off x="4864608" y="4425696"/>
            <a:ext cx="3291840" cy="256032"/>
          </a:xfrm>
          <a:prstGeom prst="rect">
            <a:avLst/>
          </a:prstGeom>
          <a:noFill/>
          <a:ln/>
        </p:spPr>
        <p:txBody>
          <a:bodyPr wrap="square" rtlCol="0" anchor="t"/>
          <a:lstStyle/>
          <a:p>
            <a:pPr marL="0" indent="0">
              <a:buNone/>
            </a:pPr>
            <a:r>
              <a:rPr lang="en-US" sz="800" dirty="0">
                <a:solidFill>
                  <a:srgbClr val="6B7B8D"/>
                </a:solidFill>
                <a:latin typeface="Calibri" pitchFamily="34" charset="0"/>
                <a:ea typeface="Calibri" pitchFamily="34" charset="-122"/>
                <a:cs typeface="Calibri" pitchFamily="34" charset="-120"/>
              </a:rPr>
              <a:t>Directing agents, improving prompts, QA-ing output</a:t>
            </a:r>
            <a:endParaRPr lang="en-US" sz="800" dirty="0"/>
          </a:p>
        </p:txBody>
      </p:sp>
      <p:sp>
        <p:nvSpPr>
          <p:cNvPr id="71" name="Text 69"/>
          <p:cNvSpPr/>
          <p:nvPr/>
        </p:nvSpPr>
        <p:spPr>
          <a:xfrm>
            <a:off x="8229600" y="4151376"/>
            <a:ext cx="594360" cy="548640"/>
          </a:xfrm>
          <a:prstGeom prst="rect">
            <a:avLst/>
          </a:prstGeom>
          <a:noFill/>
          <a:ln/>
        </p:spPr>
        <p:txBody>
          <a:bodyPr wrap="square" rtlCol="0" anchor="ctr"/>
          <a:lstStyle/>
          <a:p>
            <a:pPr marL="0" indent="0" algn="r">
              <a:buNone/>
            </a:pPr>
            <a:r>
              <a:rPr lang="en-US" sz="1200" b="1" dirty="0">
                <a:solidFill>
                  <a:srgbClr val="D4A843"/>
                </a:solidFill>
                <a:latin typeface="Arial Black" pitchFamily="34" charset="0"/>
                <a:ea typeface="Arial Black" pitchFamily="34" charset="-122"/>
                <a:cs typeface="Arial Black" pitchFamily="34" charset="-120"/>
              </a:rPr>
              <a:t>15%</a:t>
            </a:r>
            <a:endParaRPr lang="en-US" sz="1200" dirty="0"/>
          </a:p>
        </p:txBody>
      </p:sp>
      <p:sp>
        <p:nvSpPr>
          <p:cNvPr id="72" name="Text 70"/>
          <p:cNvSpPr/>
          <p:nvPr/>
        </p:nvSpPr>
        <p:spPr>
          <a:xfrm>
            <a:off x="274320" y="4828032"/>
            <a:ext cx="8595360" cy="219456"/>
          </a:xfrm>
          <a:prstGeom prst="rect">
            <a:avLst/>
          </a:prstGeom>
          <a:noFill/>
          <a:ln/>
        </p:spPr>
        <p:txBody>
          <a:bodyPr wrap="square" rtlCol="0" anchor="ctr"/>
          <a:lstStyle/>
          <a:p>
            <a:pPr marL="0" indent="0" algn="ctr">
              <a:buNone/>
            </a:pPr>
            <a:r>
              <a:rPr lang="en-US" sz="850" i="1" dirty="0">
                <a:solidFill>
                  <a:srgbClr val="6B7B8D"/>
                </a:solidFill>
                <a:latin typeface="Calibri" pitchFamily="34" charset="0"/>
                <a:ea typeface="Calibri" pitchFamily="34" charset="-122"/>
                <a:cs typeface="Calibri" pitchFamily="34" charset="-120"/>
              </a:rPr>
              <a:t>Figure 2. Eight-hour day, reallocated. Commodity execution drops from ~50% to ~10%. Strategic and narrative work doubles.</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txBody>
          <a:bodyPr/>
          <a:lstStyle/>
          <a:p>
            <a:endParaRPr lang="en-US"/>
          </a:p>
        </p:txBody>
      </p:sp>
      <p:sp>
        <p:nvSpPr>
          <p:cNvPr id="3" name="Text 1"/>
          <p:cNvSpPr/>
          <p:nvPr/>
        </p:nvSpPr>
        <p:spPr>
          <a:xfrm>
            <a:off x="365760" y="0"/>
            <a:ext cx="8229600" cy="658368"/>
          </a:xfrm>
          <a:prstGeom prst="rect">
            <a:avLst/>
          </a:prstGeom>
          <a:noFill/>
          <a:ln/>
        </p:spPr>
        <p:txBody>
          <a:bodyPr wrap="square" rtlCol="0" anchor="ctr"/>
          <a:lstStyle/>
          <a:p>
            <a:pPr marL="0" indent="0">
              <a:buNone/>
            </a:pPr>
            <a:r>
              <a:rPr lang="en-US" sz="1700" b="1" kern="0" spc="200" dirty="0">
                <a:solidFill>
                  <a:srgbClr val="FFFFFF"/>
                </a:solidFill>
                <a:latin typeface="Arial" pitchFamily="34" charset="0"/>
                <a:ea typeface="Arial" pitchFamily="34" charset="-122"/>
                <a:cs typeface="Arial" pitchFamily="34" charset="-120"/>
              </a:rPr>
              <a:t>FIGURE 3</a:t>
            </a:r>
            <a:endParaRPr lang="en-US" sz="1700" dirty="0"/>
          </a:p>
        </p:txBody>
      </p:sp>
      <p:sp>
        <p:nvSpPr>
          <p:cNvPr id="4" name="Shape 2"/>
          <p:cNvSpPr/>
          <p:nvPr/>
        </p:nvSpPr>
        <p:spPr>
          <a:xfrm>
            <a:off x="0" y="658368"/>
            <a:ext cx="9144000" cy="384048"/>
          </a:xfrm>
          <a:prstGeom prst="rect">
            <a:avLst/>
          </a:prstGeom>
          <a:solidFill>
            <a:srgbClr val="D4A843"/>
          </a:solidFill>
          <a:ln w="12700">
            <a:solidFill>
              <a:srgbClr val="D4A843"/>
            </a:solidFill>
            <a:prstDash val="solid"/>
          </a:ln>
        </p:spPr>
        <p:txBody>
          <a:bodyPr/>
          <a:lstStyle/>
          <a:p>
            <a:endParaRPr lang="en-US"/>
          </a:p>
        </p:txBody>
      </p:sp>
      <p:sp>
        <p:nvSpPr>
          <p:cNvPr id="5" name="Text 3"/>
          <p:cNvSpPr/>
          <p:nvPr/>
        </p:nvSpPr>
        <p:spPr>
          <a:xfrm>
            <a:off x="365760" y="658368"/>
            <a:ext cx="8412480" cy="384048"/>
          </a:xfrm>
          <a:prstGeom prst="rect">
            <a:avLst/>
          </a:prstGeom>
          <a:noFill/>
          <a:ln/>
        </p:spPr>
        <p:txBody>
          <a:bodyPr wrap="square" rtlCol="0" anchor="ctr"/>
          <a:lstStyle/>
          <a:p>
            <a:pPr marL="0" indent="0">
              <a:buNone/>
            </a:pPr>
            <a:r>
              <a:rPr lang="en-US" sz="1300" b="1" i="1" dirty="0">
                <a:solidFill>
                  <a:srgbClr val="0F2B5B"/>
                </a:solidFill>
                <a:latin typeface="Georgia" pitchFamily="34" charset="0"/>
                <a:ea typeface="Georgia" pitchFamily="34" charset="-122"/>
                <a:cs typeface="Georgia" pitchFamily="34" charset="-120"/>
              </a:rPr>
              <a:t>The Depth/Breadth Matrix: four profiles, one destination.</a:t>
            </a:r>
            <a:endParaRPr lang="en-US" sz="1300" dirty="0"/>
          </a:p>
        </p:txBody>
      </p:sp>
      <p:sp>
        <p:nvSpPr>
          <p:cNvPr id="6" name="Text 4"/>
          <p:cNvSpPr/>
          <p:nvPr/>
        </p:nvSpPr>
        <p:spPr>
          <a:xfrm>
            <a:off x="228600" y="4645152"/>
            <a:ext cx="4206240" cy="182880"/>
          </a:xfrm>
          <a:prstGeom prst="rect">
            <a:avLst/>
          </a:prstGeom>
          <a:noFill/>
          <a:ln/>
        </p:spPr>
        <p:txBody>
          <a:bodyPr wrap="square" rtlCol="0" anchor="ctr"/>
          <a:lstStyle/>
          <a:p>
            <a:pPr marL="0" indent="0" algn="l">
              <a:buNone/>
            </a:pPr>
            <a:r>
              <a:rPr lang="en-US" sz="850" dirty="0">
                <a:solidFill>
                  <a:srgbClr val="6B7B8D"/>
                </a:solidFill>
                <a:latin typeface="Calibri" pitchFamily="34" charset="0"/>
                <a:ea typeface="Calibri" pitchFamily="34" charset="-122"/>
                <a:cs typeface="Calibri" pitchFamily="34" charset="-120"/>
              </a:rPr>
              <a:t>← Low AI Breadth</a:t>
            </a:r>
            <a:endParaRPr lang="en-US" sz="850" dirty="0"/>
          </a:p>
        </p:txBody>
      </p:sp>
      <p:sp>
        <p:nvSpPr>
          <p:cNvPr id="7" name="Text 5"/>
          <p:cNvSpPr/>
          <p:nvPr/>
        </p:nvSpPr>
        <p:spPr>
          <a:xfrm>
            <a:off x="228600" y="4645152"/>
            <a:ext cx="4206240" cy="182880"/>
          </a:xfrm>
          <a:prstGeom prst="rect">
            <a:avLst/>
          </a:prstGeom>
          <a:noFill/>
          <a:ln/>
        </p:spPr>
        <p:txBody>
          <a:bodyPr wrap="square" rtlCol="0" anchor="ctr"/>
          <a:lstStyle/>
          <a:p>
            <a:pPr marL="0" indent="0" algn="r">
              <a:buNone/>
            </a:pPr>
            <a:r>
              <a:rPr lang="en-US" sz="850" dirty="0">
                <a:solidFill>
                  <a:srgbClr val="6B7B8D"/>
                </a:solidFill>
                <a:latin typeface="Calibri" pitchFamily="34" charset="0"/>
                <a:ea typeface="Calibri" pitchFamily="34" charset="-122"/>
                <a:cs typeface="Calibri" pitchFamily="34" charset="-120"/>
              </a:rPr>
              <a:t>Low PMM Depth →</a:t>
            </a:r>
            <a:endParaRPr lang="en-US" sz="850" dirty="0"/>
          </a:p>
        </p:txBody>
      </p:sp>
      <p:sp>
        <p:nvSpPr>
          <p:cNvPr id="8" name="Text 6"/>
          <p:cNvSpPr/>
          <p:nvPr/>
        </p:nvSpPr>
        <p:spPr>
          <a:xfrm>
            <a:off x="228600" y="1024128"/>
            <a:ext cx="4206240" cy="182880"/>
          </a:xfrm>
          <a:prstGeom prst="rect">
            <a:avLst/>
          </a:prstGeom>
          <a:noFill/>
          <a:ln/>
        </p:spPr>
        <p:txBody>
          <a:bodyPr wrap="square" rtlCol="0" anchor="ctr"/>
          <a:lstStyle/>
          <a:p>
            <a:pPr marL="0" indent="0" algn="l">
              <a:buNone/>
            </a:pPr>
            <a:r>
              <a:rPr lang="en-US" sz="850" dirty="0">
                <a:solidFill>
                  <a:srgbClr val="6B7B8D"/>
                </a:solidFill>
                <a:latin typeface="Calibri" pitchFamily="34" charset="0"/>
                <a:ea typeface="Calibri" pitchFamily="34" charset="-122"/>
                <a:cs typeface="Calibri" pitchFamily="34" charset="-120"/>
              </a:rPr>
              <a:t>← High AI Breadth</a:t>
            </a:r>
            <a:endParaRPr lang="en-US" sz="850" dirty="0"/>
          </a:p>
        </p:txBody>
      </p:sp>
      <p:sp>
        <p:nvSpPr>
          <p:cNvPr id="9" name="Shape 7"/>
          <p:cNvSpPr/>
          <p:nvPr/>
        </p:nvSpPr>
        <p:spPr>
          <a:xfrm>
            <a:off x="228600" y="1207008"/>
            <a:ext cx="4297680" cy="1664208"/>
          </a:xfrm>
          <a:prstGeom prst="rect">
            <a:avLst/>
          </a:prstGeom>
          <a:solidFill>
            <a:srgbClr val="FFFFFF"/>
          </a:solidFill>
          <a:ln w="15240">
            <a:solidFill>
              <a:srgbClr val="6B7B8D"/>
            </a:solidFill>
            <a:prstDash val="solid"/>
          </a:ln>
          <a:effectLst>
            <a:outerShdw blurRad="63500" dist="25400" dir="8100000" algn="bl" rotWithShape="0">
              <a:srgbClr val="000000">
                <a:alpha val="8000"/>
              </a:srgbClr>
            </a:outerShdw>
          </a:effectLst>
        </p:spPr>
        <p:txBody>
          <a:bodyPr/>
          <a:lstStyle/>
          <a:p>
            <a:endParaRPr lang="en-US"/>
          </a:p>
        </p:txBody>
      </p:sp>
      <p:sp>
        <p:nvSpPr>
          <p:cNvPr id="10" name="Shape 8"/>
          <p:cNvSpPr/>
          <p:nvPr/>
        </p:nvSpPr>
        <p:spPr>
          <a:xfrm>
            <a:off x="228600" y="1207008"/>
            <a:ext cx="4297680" cy="50292"/>
          </a:xfrm>
          <a:prstGeom prst="rect">
            <a:avLst/>
          </a:prstGeom>
          <a:solidFill>
            <a:srgbClr val="6B7B8D"/>
          </a:solidFill>
          <a:ln w="12700">
            <a:solidFill>
              <a:srgbClr val="6B7B8D"/>
            </a:solidFill>
            <a:prstDash val="solid"/>
          </a:ln>
        </p:spPr>
        <p:txBody>
          <a:bodyPr/>
          <a:lstStyle/>
          <a:p>
            <a:endParaRPr lang="en-US"/>
          </a:p>
        </p:txBody>
      </p:sp>
      <p:sp>
        <p:nvSpPr>
          <p:cNvPr id="11" name="Shape 9"/>
          <p:cNvSpPr/>
          <p:nvPr/>
        </p:nvSpPr>
        <p:spPr>
          <a:xfrm>
            <a:off x="338328" y="1344168"/>
            <a:ext cx="548640" cy="548640"/>
          </a:xfrm>
          <a:prstGeom prst="ellipse">
            <a:avLst/>
          </a:prstGeom>
          <a:solidFill>
            <a:srgbClr val="6B7B8D"/>
          </a:solidFill>
          <a:ln w="12700">
            <a:solidFill>
              <a:srgbClr val="6B7B8D"/>
            </a:solidFill>
            <a:prstDash val="solid"/>
          </a:ln>
        </p:spPr>
        <p:txBody>
          <a:bodyPr/>
          <a:lstStyle/>
          <a:p>
            <a:endParaRPr lang="en-US"/>
          </a:p>
        </p:txBody>
      </p:sp>
      <p:pic>
        <p:nvPicPr>
          <p:cNvPr id="12" name="Image 0" descr="preencoded.png"/>
          <p:cNvPicPr>
            <a:picLocks noChangeAspect="1"/>
          </p:cNvPicPr>
          <p:nvPr/>
        </p:nvPicPr>
        <p:blipFill>
          <a:blip r:embed="rId3"/>
          <a:stretch>
            <a:fillRect/>
          </a:stretch>
        </p:blipFill>
        <p:spPr>
          <a:xfrm>
            <a:off x="475488" y="1481328"/>
            <a:ext cx="274320" cy="274320"/>
          </a:xfrm>
          <a:prstGeom prst="rect">
            <a:avLst/>
          </a:prstGeom>
        </p:spPr>
      </p:pic>
      <p:sp>
        <p:nvSpPr>
          <p:cNvPr id="13" name="Text 10"/>
          <p:cNvSpPr/>
          <p:nvPr/>
        </p:nvSpPr>
        <p:spPr>
          <a:xfrm>
            <a:off x="1005840" y="1280160"/>
            <a:ext cx="2560320" cy="384048"/>
          </a:xfrm>
          <a:prstGeom prst="rect">
            <a:avLst/>
          </a:prstGeom>
          <a:noFill/>
          <a:ln/>
        </p:spPr>
        <p:txBody>
          <a:bodyPr wrap="square" rtlCol="0" anchor="ctr"/>
          <a:lstStyle/>
          <a:p>
            <a:pPr marL="0" indent="0">
              <a:buNone/>
            </a:pPr>
            <a:r>
              <a:rPr lang="en-US" sz="1400" b="1" dirty="0">
                <a:solidFill>
                  <a:srgbClr val="6B7B8D"/>
                </a:solidFill>
                <a:latin typeface="Arial" pitchFamily="34" charset="0"/>
                <a:ea typeface="Arial" pitchFamily="34" charset="-122"/>
                <a:cs typeface="Arial" pitchFamily="34" charset="-120"/>
              </a:rPr>
              <a:t>Obsolete</a:t>
            </a:r>
            <a:endParaRPr lang="en-US" sz="1400" dirty="0"/>
          </a:p>
        </p:txBody>
      </p:sp>
      <p:sp>
        <p:nvSpPr>
          <p:cNvPr id="14" name="Text 11"/>
          <p:cNvSpPr/>
          <p:nvPr/>
        </p:nvSpPr>
        <p:spPr>
          <a:xfrm>
            <a:off x="1005840" y="1682496"/>
            <a:ext cx="2560320" cy="457200"/>
          </a:xfrm>
          <a:prstGeom prst="rect">
            <a:avLst/>
          </a:prstGeom>
          <a:noFill/>
          <a:ln/>
        </p:spPr>
        <p:txBody>
          <a:bodyPr wrap="square" rtlCol="0" anchor="ctr"/>
          <a:lstStyle/>
          <a:p>
            <a:pPr marL="0" indent="0">
              <a:buNone/>
            </a:pPr>
            <a:r>
              <a:rPr lang="en-US" sz="1000" dirty="0">
                <a:solidFill>
                  <a:srgbClr val="1A2B3C"/>
                </a:solidFill>
                <a:latin typeface="Calibri" pitchFamily="34" charset="0"/>
                <a:ea typeface="Calibri" pitchFamily="34" charset="-122"/>
                <a:cs typeface="Calibri" pitchFamily="34" charset="-120"/>
              </a:rPr>
              <a:t>Neither deep craft nor AI leverage</a:t>
            </a:r>
            <a:endParaRPr lang="en-US" sz="1000" dirty="0"/>
          </a:p>
        </p:txBody>
      </p:sp>
      <p:sp>
        <p:nvSpPr>
          <p:cNvPr id="15" name="Shape 12"/>
          <p:cNvSpPr/>
          <p:nvPr/>
        </p:nvSpPr>
        <p:spPr>
          <a:xfrm>
            <a:off x="3291840" y="1408176"/>
            <a:ext cx="1133856" cy="914400"/>
          </a:xfrm>
          <a:prstGeom prst="rect">
            <a:avLst/>
          </a:prstGeom>
          <a:solidFill>
            <a:srgbClr val="6B7B8D">
              <a:alpha val="15000"/>
            </a:srgbClr>
          </a:solidFill>
          <a:ln w="10160">
            <a:solidFill>
              <a:srgbClr val="6B7B8D"/>
            </a:solidFill>
            <a:prstDash val="solid"/>
          </a:ln>
        </p:spPr>
        <p:txBody>
          <a:bodyPr/>
          <a:lstStyle/>
          <a:p>
            <a:endParaRPr lang="en-US"/>
          </a:p>
        </p:txBody>
      </p:sp>
      <p:sp>
        <p:nvSpPr>
          <p:cNvPr id="16" name="Text 13"/>
          <p:cNvSpPr/>
          <p:nvPr/>
        </p:nvSpPr>
        <p:spPr>
          <a:xfrm>
            <a:off x="3310128" y="1408176"/>
            <a:ext cx="1097280" cy="914400"/>
          </a:xfrm>
          <a:prstGeom prst="rect">
            <a:avLst/>
          </a:prstGeom>
          <a:noFill/>
          <a:ln/>
        </p:spPr>
        <p:txBody>
          <a:bodyPr wrap="square" rtlCol="0" anchor="ctr"/>
          <a:lstStyle/>
          <a:p>
            <a:pPr marL="0" indent="0" algn="ctr">
              <a:buNone/>
            </a:pPr>
            <a:r>
              <a:rPr lang="en-US" sz="900" dirty="0">
                <a:solidFill>
                  <a:srgbClr val="5A6070"/>
                </a:solidFill>
                <a:latin typeface="Calibri" pitchFamily="34" charset="0"/>
                <a:ea typeface="Calibri" pitchFamily="34" charset="-122"/>
                <a:cs typeface="Calibri" pitchFamily="34" charset="-120"/>
              </a:rPr>
              <a:t>Being replaced</a:t>
            </a:r>
            <a:endParaRPr lang="en-US" sz="900" dirty="0"/>
          </a:p>
          <a:p>
            <a:pPr marL="0" indent="0" algn="ctr">
              <a:buNone/>
            </a:pPr>
            <a:r>
              <a:rPr lang="en-US" sz="900" dirty="0">
                <a:solidFill>
                  <a:srgbClr val="5A6070"/>
                </a:solidFill>
                <a:latin typeface="Calibri" pitchFamily="34" charset="0"/>
                <a:ea typeface="Calibri" pitchFamily="34" charset="-122"/>
                <a:cs typeface="Calibri" pitchFamily="34" charset="-120"/>
              </a:rPr>
              <a:t>by any of the others</a:t>
            </a:r>
            <a:endParaRPr lang="en-US" sz="900" dirty="0"/>
          </a:p>
        </p:txBody>
      </p:sp>
      <p:sp>
        <p:nvSpPr>
          <p:cNvPr id="17" name="Shape 14"/>
          <p:cNvSpPr/>
          <p:nvPr/>
        </p:nvSpPr>
        <p:spPr>
          <a:xfrm>
            <a:off x="4617720" y="1207008"/>
            <a:ext cx="4297680" cy="1664208"/>
          </a:xfrm>
          <a:prstGeom prst="rect">
            <a:avLst/>
          </a:prstGeom>
          <a:solidFill>
            <a:srgbClr val="FFFFFF"/>
          </a:solidFill>
          <a:ln w="15240">
            <a:solidFill>
              <a:srgbClr val="1A7A4A"/>
            </a:solidFill>
            <a:prstDash val="solid"/>
          </a:ln>
          <a:effectLst>
            <a:outerShdw blurRad="63500" dist="25400" dir="8100000" algn="bl" rotWithShape="0">
              <a:srgbClr val="000000">
                <a:alpha val="8000"/>
              </a:srgbClr>
            </a:outerShdw>
          </a:effectLst>
        </p:spPr>
        <p:txBody>
          <a:bodyPr/>
          <a:lstStyle/>
          <a:p>
            <a:endParaRPr lang="en-US"/>
          </a:p>
        </p:txBody>
      </p:sp>
      <p:sp>
        <p:nvSpPr>
          <p:cNvPr id="18" name="Shape 15"/>
          <p:cNvSpPr/>
          <p:nvPr/>
        </p:nvSpPr>
        <p:spPr>
          <a:xfrm>
            <a:off x="4617720" y="1207008"/>
            <a:ext cx="4297680" cy="50292"/>
          </a:xfrm>
          <a:prstGeom prst="rect">
            <a:avLst/>
          </a:prstGeom>
          <a:solidFill>
            <a:srgbClr val="1A7A4A"/>
          </a:solidFill>
          <a:ln w="12700">
            <a:solidFill>
              <a:srgbClr val="1A7A4A"/>
            </a:solidFill>
            <a:prstDash val="solid"/>
          </a:ln>
        </p:spPr>
        <p:txBody>
          <a:bodyPr/>
          <a:lstStyle/>
          <a:p>
            <a:endParaRPr lang="en-US"/>
          </a:p>
        </p:txBody>
      </p:sp>
      <p:sp>
        <p:nvSpPr>
          <p:cNvPr id="19" name="Shape 16"/>
          <p:cNvSpPr/>
          <p:nvPr/>
        </p:nvSpPr>
        <p:spPr>
          <a:xfrm>
            <a:off x="4727448" y="1344168"/>
            <a:ext cx="548640" cy="548640"/>
          </a:xfrm>
          <a:prstGeom prst="ellipse">
            <a:avLst/>
          </a:prstGeom>
          <a:solidFill>
            <a:srgbClr val="1A7A4A"/>
          </a:solidFill>
          <a:ln w="12700">
            <a:solidFill>
              <a:srgbClr val="1A7A4A"/>
            </a:solidFill>
            <a:prstDash val="solid"/>
          </a:ln>
        </p:spPr>
        <p:txBody>
          <a:bodyPr/>
          <a:lstStyle/>
          <a:p>
            <a:endParaRPr lang="en-US"/>
          </a:p>
        </p:txBody>
      </p:sp>
      <p:pic>
        <p:nvPicPr>
          <p:cNvPr id="20" name="Image 1" descr="preencoded.png"/>
          <p:cNvPicPr>
            <a:picLocks noChangeAspect="1"/>
          </p:cNvPicPr>
          <p:nvPr/>
        </p:nvPicPr>
        <p:blipFill>
          <a:blip r:embed="rId4"/>
          <a:stretch>
            <a:fillRect/>
          </a:stretch>
        </p:blipFill>
        <p:spPr>
          <a:xfrm>
            <a:off x="4864608" y="1481328"/>
            <a:ext cx="274320" cy="274320"/>
          </a:xfrm>
          <a:prstGeom prst="rect">
            <a:avLst/>
          </a:prstGeom>
        </p:spPr>
      </p:pic>
      <p:sp>
        <p:nvSpPr>
          <p:cNvPr id="21" name="Text 17"/>
          <p:cNvSpPr/>
          <p:nvPr/>
        </p:nvSpPr>
        <p:spPr>
          <a:xfrm>
            <a:off x="5394960" y="1280160"/>
            <a:ext cx="2560320" cy="384048"/>
          </a:xfrm>
          <a:prstGeom prst="rect">
            <a:avLst/>
          </a:prstGeom>
          <a:noFill/>
          <a:ln/>
        </p:spPr>
        <p:txBody>
          <a:bodyPr wrap="square" rtlCol="0" anchor="ctr"/>
          <a:lstStyle/>
          <a:p>
            <a:pPr marL="0" indent="0">
              <a:buNone/>
            </a:pPr>
            <a:r>
              <a:rPr lang="en-US" sz="1400" b="1" dirty="0">
                <a:solidFill>
                  <a:srgbClr val="1A7A4A"/>
                </a:solidFill>
                <a:latin typeface="Arial" pitchFamily="34" charset="0"/>
                <a:ea typeface="Arial" pitchFamily="34" charset="-122"/>
                <a:cs typeface="Arial" pitchFamily="34" charset="-120"/>
              </a:rPr>
              <a:t>Full Stack PMM</a:t>
            </a:r>
            <a:endParaRPr lang="en-US" sz="1400" dirty="0"/>
          </a:p>
        </p:txBody>
      </p:sp>
      <p:sp>
        <p:nvSpPr>
          <p:cNvPr id="22" name="Text 18"/>
          <p:cNvSpPr/>
          <p:nvPr/>
        </p:nvSpPr>
        <p:spPr>
          <a:xfrm>
            <a:off x="5394960" y="1682496"/>
            <a:ext cx="2560320" cy="457200"/>
          </a:xfrm>
          <a:prstGeom prst="rect">
            <a:avLst/>
          </a:prstGeom>
          <a:noFill/>
          <a:ln/>
        </p:spPr>
        <p:txBody>
          <a:bodyPr wrap="square" rtlCol="0" anchor="ctr"/>
          <a:lstStyle/>
          <a:p>
            <a:pPr marL="0" indent="0">
              <a:buNone/>
            </a:pPr>
            <a:r>
              <a:rPr lang="en-US" sz="1000" dirty="0">
                <a:solidFill>
                  <a:srgbClr val="1A2B3C"/>
                </a:solidFill>
                <a:latin typeface="Calibri" pitchFamily="34" charset="0"/>
                <a:ea typeface="Calibri" pitchFamily="34" charset="-122"/>
                <a:cs typeface="Calibri" pitchFamily="34" charset="-120"/>
              </a:rPr>
              <a:t>Deep craft + AI-extended reach</a:t>
            </a:r>
            <a:endParaRPr lang="en-US" sz="1000" dirty="0"/>
          </a:p>
        </p:txBody>
      </p:sp>
      <p:sp>
        <p:nvSpPr>
          <p:cNvPr id="23" name="Shape 19"/>
          <p:cNvSpPr/>
          <p:nvPr/>
        </p:nvSpPr>
        <p:spPr>
          <a:xfrm>
            <a:off x="7680960" y="1408176"/>
            <a:ext cx="1133856" cy="914400"/>
          </a:xfrm>
          <a:prstGeom prst="rect">
            <a:avLst/>
          </a:prstGeom>
          <a:solidFill>
            <a:srgbClr val="1A7A4A">
              <a:alpha val="15000"/>
            </a:srgbClr>
          </a:solidFill>
          <a:ln w="10160">
            <a:solidFill>
              <a:srgbClr val="1A7A4A"/>
            </a:solidFill>
            <a:prstDash val="solid"/>
          </a:ln>
        </p:spPr>
        <p:txBody>
          <a:bodyPr/>
          <a:lstStyle/>
          <a:p>
            <a:endParaRPr lang="en-US"/>
          </a:p>
        </p:txBody>
      </p:sp>
      <p:sp>
        <p:nvSpPr>
          <p:cNvPr id="24" name="Text 20"/>
          <p:cNvSpPr/>
          <p:nvPr/>
        </p:nvSpPr>
        <p:spPr>
          <a:xfrm>
            <a:off x="7699248" y="1408176"/>
            <a:ext cx="1097280" cy="914400"/>
          </a:xfrm>
          <a:prstGeom prst="rect">
            <a:avLst/>
          </a:prstGeom>
          <a:noFill/>
          <a:ln/>
        </p:spPr>
        <p:txBody>
          <a:bodyPr wrap="square" rtlCol="0" anchor="ctr"/>
          <a:lstStyle/>
          <a:p>
            <a:pPr marL="0" indent="0" algn="ctr">
              <a:buNone/>
            </a:pPr>
            <a:r>
              <a:rPr lang="en-US" sz="900" dirty="0">
                <a:solidFill>
                  <a:srgbClr val="1A7A4A"/>
                </a:solidFill>
                <a:latin typeface="Calibri" pitchFamily="34" charset="0"/>
                <a:ea typeface="Calibri" pitchFamily="34" charset="-122"/>
                <a:cs typeface="Calibri" pitchFamily="34" charset="-120"/>
              </a:rPr>
              <a:t>Compounds quarter</a:t>
            </a:r>
            <a:endParaRPr lang="en-US" sz="900" dirty="0"/>
          </a:p>
          <a:p>
            <a:pPr marL="0" indent="0" algn="ctr">
              <a:buNone/>
            </a:pPr>
            <a:r>
              <a:rPr lang="en-US" sz="900" dirty="0">
                <a:solidFill>
                  <a:srgbClr val="1A7A4A"/>
                </a:solidFill>
                <a:latin typeface="Calibri" pitchFamily="34" charset="0"/>
                <a:ea typeface="Calibri" pitchFamily="34" charset="-122"/>
                <a:cs typeface="Calibri" pitchFamily="34" charset="-120"/>
              </a:rPr>
              <a:t>over quarter</a:t>
            </a:r>
            <a:endParaRPr lang="en-US" sz="900" dirty="0"/>
          </a:p>
        </p:txBody>
      </p:sp>
      <p:sp>
        <p:nvSpPr>
          <p:cNvPr id="25" name="Text 21"/>
          <p:cNvSpPr/>
          <p:nvPr/>
        </p:nvSpPr>
        <p:spPr>
          <a:xfrm>
            <a:off x="5394960" y="2139696"/>
            <a:ext cx="2194560" cy="320040"/>
          </a:xfrm>
          <a:prstGeom prst="rect">
            <a:avLst/>
          </a:prstGeom>
          <a:noFill/>
          <a:ln/>
        </p:spPr>
        <p:txBody>
          <a:bodyPr wrap="square" rtlCol="0" anchor="ctr"/>
          <a:lstStyle/>
          <a:p>
            <a:pPr marL="0" indent="0">
              <a:buNone/>
            </a:pPr>
            <a:r>
              <a:rPr lang="en-US" sz="1100" b="1" dirty="0">
                <a:solidFill>
                  <a:srgbClr val="1A7A4A"/>
                </a:solidFill>
                <a:latin typeface="Arial" pitchFamily="34" charset="0"/>
                <a:ea typeface="Arial" pitchFamily="34" charset="-122"/>
                <a:cs typeface="Arial" pitchFamily="34" charset="-120"/>
              </a:rPr>
              <a:t>★ Destination</a:t>
            </a:r>
            <a:endParaRPr lang="en-US" sz="1100" dirty="0"/>
          </a:p>
        </p:txBody>
      </p:sp>
      <p:sp>
        <p:nvSpPr>
          <p:cNvPr id="26" name="Shape 22"/>
          <p:cNvSpPr/>
          <p:nvPr/>
        </p:nvSpPr>
        <p:spPr>
          <a:xfrm>
            <a:off x="228600" y="2944368"/>
            <a:ext cx="4297680" cy="1664208"/>
          </a:xfrm>
          <a:prstGeom prst="rect">
            <a:avLst/>
          </a:prstGeom>
          <a:solidFill>
            <a:srgbClr val="FFFFFF"/>
          </a:solidFill>
          <a:ln w="15240">
            <a:solidFill>
              <a:srgbClr val="D4790A"/>
            </a:solidFill>
            <a:prstDash val="solid"/>
          </a:ln>
          <a:effectLst>
            <a:outerShdw blurRad="63500" dist="25400" dir="8100000" algn="bl" rotWithShape="0">
              <a:srgbClr val="000000">
                <a:alpha val="8000"/>
              </a:srgbClr>
            </a:outerShdw>
          </a:effectLst>
        </p:spPr>
        <p:txBody>
          <a:bodyPr/>
          <a:lstStyle/>
          <a:p>
            <a:endParaRPr lang="en-US"/>
          </a:p>
        </p:txBody>
      </p:sp>
      <p:sp>
        <p:nvSpPr>
          <p:cNvPr id="27" name="Shape 23"/>
          <p:cNvSpPr/>
          <p:nvPr/>
        </p:nvSpPr>
        <p:spPr>
          <a:xfrm>
            <a:off x="228600" y="2944368"/>
            <a:ext cx="4297680" cy="50292"/>
          </a:xfrm>
          <a:prstGeom prst="rect">
            <a:avLst/>
          </a:prstGeom>
          <a:solidFill>
            <a:srgbClr val="D4790A"/>
          </a:solidFill>
          <a:ln w="12700">
            <a:solidFill>
              <a:srgbClr val="D4790A"/>
            </a:solidFill>
            <a:prstDash val="solid"/>
          </a:ln>
        </p:spPr>
        <p:txBody>
          <a:bodyPr/>
          <a:lstStyle/>
          <a:p>
            <a:endParaRPr lang="en-US"/>
          </a:p>
        </p:txBody>
      </p:sp>
      <p:sp>
        <p:nvSpPr>
          <p:cNvPr id="28" name="Shape 24"/>
          <p:cNvSpPr/>
          <p:nvPr/>
        </p:nvSpPr>
        <p:spPr>
          <a:xfrm>
            <a:off x="338328" y="3081528"/>
            <a:ext cx="548640" cy="548640"/>
          </a:xfrm>
          <a:prstGeom prst="ellipse">
            <a:avLst/>
          </a:prstGeom>
          <a:solidFill>
            <a:srgbClr val="D4790A"/>
          </a:solidFill>
          <a:ln w="12700">
            <a:solidFill>
              <a:srgbClr val="D4790A"/>
            </a:solidFill>
            <a:prstDash val="solid"/>
          </a:ln>
        </p:spPr>
        <p:txBody>
          <a:bodyPr/>
          <a:lstStyle/>
          <a:p>
            <a:endParaRPr lang="en-US"/>
          </a:p>
        </p:txBody>
      </p:sp>
      <p:pic>
        <p:nvPicPr>
          <p:cNvPr id="29" name="Image 2" descr="preencoded.png"/>
          <p:cNvPicPr>
            <a:picLocks noChangeAspect="1"/>
          </p:cNvPicPr>
          <p:nvPr/>
        </p:nvPicPr>
        <p:blipFill>
          <a:blip r:embed="rId5"/>
          <a:stretch>
            <a:fillRect/>
          </a:stretch>
        </p:blipFill>
        <p:spPr>
          <a:xfrm>
            <a:off x="475488" y="3218688"/>
            <a:ext cx="274320" cy="274320"/>
          </a:xfrm>
          <a:prstGeom prst="rect">
            <a:avLst/>
          </a:prstGeom>
        </p:spPr>
      </p:pic>
      <p:sp>
        <p:nvSpPr>
          <p:cNvPr id="30" name="Text 25"/>
          <p:cNvSpPr/>
          <p:nvPr/>
        </p:nvSpPr>
        <p:spPr>
          <a:xfrm>
            <a:off x="1005840" y="3017520"/>
            <a:ext cx="2560320" cy="384048"/>
          </a:xfrm>
          <a:prstGeom prst="rect">
            <a:avLst/>
          </a:prstGeom>
          <a:noFill/>
          <a:ln/>
        </p:spPr>
        <p:txBody>
          <a:bodyPr wrap="square" rtlCol="0" anchor="ctr"/>
          <a:lstStyle/>
          <a:p>
            <a:pPr marL="0" indent="0">
              <a:buNone/>
            </a:pPr>
            <a:r>
              <a:rPr lang="en-US" sz="1400" b="1" dirty="0">
                <a:solidFill>
                  <a:srgbClr val="D4790A"/>
                </a:solidFill>
                <a:latin typeface="Arial" pitchFamily="34" charset="0"/>
                <a:ea typeface="Arial" pitchFamily="34" charset="-122"/>
                <a:cs typeface="Arial" pitchFamily="34" charset="-120"/>
              </a:rPr>
              <a:t>Generalist</a:t>
            </a:r>
            <a:endParaRPr lang="en-US" sz="1400" dirty="0"/>
          </a:p>
        </p:txBody>
      </p:sp>
      <p:sp>
        <p:nvSpPr>
          <p:cNvPr id="31" name="Text 26"/>
          <p:cNvSpPr/>
          <p:nvPr/>
        </p:nvSpPr>
        <p:spPr>
          <a:xfrm>
            <a:off x="1005840" y="3419856"/>
            <a:ext cx="2560320" cy="457200"/>
          </a:xfrm>
          <a:prstGeom prst="rect">
            <a:avLst/>
          </a:prstGeom>
          <a:noFill/>
          <a:ln/>
        </p:spPr>
        <p:txBody>
          <a:bodyPr wrap="square" rtlCol="0" anchor="ctr"/>
          <a:lstStyle/>
          <a:p>
            <a:pPr marL="0" indent="0">
              <a:buNone/>
            </a:pPr>
            <a:r>
              <a:rPr lang="en-US" sz="1000" dirty="0">
                <a:solidFill>
                  <a:srgbClr val="1A2B3C"/>
                </a:solidFill>
                <a:latin typeface="Calibri" pitchFamily="34" charset="0"/>
                <a:ea typeface="Calibri" pitchFamily="34" charset="-122"/>
                <a:cs typeface="Calibri" pitchFamily="34" charset="-120"/>
              </a:rPr>
              <a:t>Broad tools, shallow craft</a:t>
            </a:r>
            <a:endParaRPr lang="en-US" sz="1000" dirty="0"/>
          </a:p>
        </p:txBody>
      </p:sp>
      <p:sp>
        <p:nvSpPr>
          <p:cNvPr id="32" name="Shape 27"/>
          <p:cNvSpPr/>
          <p:nvPr/>
        </p:nvSpPr>
        <p:spPr>
          <a:xfrm>
            <a:off x="3291840" y="3145536"/>
            <a:ext cx="1133856" cy="914400"/>
          </a:xfrm>
          <a:prstGeom prst="rect">
            <a:avLst/>
          </a:prstGeom>
          <a:solidFill>
            <a:srgbClr val="D4790A">
              <a:alpha val="15000"/>
            </a:srgbClr>
          </a:solidFill>
          <a:ln w="10160">
            <a:solidFill>
              <a:srgbClr val="D4790A"/>
            </a:solidFill>
            <a:prstDash val="solid"/>
          </a:ln>
        </p:spPr>
        <p:txBody>
          <a:bodyPr/>
          <a:lstStyle/>
          <a:p>
            <a:endParaRPr lang="en-US"/>
          </a:p>
        </p:txBody>
      </p:sp>
      <p:sp>
        <p:nvSpPr>
          <p:cNvPr id="33" name="Text 28"/>
          <p:cNvSpPr/>
          <p:nvPr/>
        </p:nvSpPr>
        <p:spPr>
          <a:xfrm>
            <a:off x="3310128" y="3145536"/>
            <a:ext cx="1097280" cy="914400"/>
          </a:xfrm>
          <a:prstGeom prst="rect">
            <a:avLst/>
          </a:prstGeom>
          <a:noFill/>
          <a:ln/>
        </p:spPr>
        <p:txBody>
          <a:bodyPr wrap="square" rtlCol="0" anchor="ctr"/>
          <a:lstStyle/>
          <a:p>
            <a:pPr marL="0" indent="0" algn="ctr">
              <a:buNone/>
            </a:pPr>
            <a:r>
              <a:rPr lang="en-US" sz="900" dirty="0">
                <a:solidFill>
                  <a:srgbClr val="D4790A"/>
                </a:solidFill>
                <a:latin typeface="Calibri" pitchFamily="34" charset="0"/>
                <a:ea typeface="Calibri" pitchFamily="34" charset="-122"/>
                <a:cs typeface="Calibri" pitchFamily="34" charset="-120"/>
              </a:rPr>
              <a:t>At risk from</a:t>
            </a:r>
            <a:endParaRPr lang="en-US" sz="900" dirty="0"/>
          </a:p>
          <a:p>
            <a:pPr marL="0" indent="0" algn="ctr">
              <a:buNone/>
            </a:pPr>
            <a:r>
              <a:rPr lang="en-US" sz="900" dirty="0">
                <a:solidFill>
                  <a:srgbClr val="D4790A"/>
                </a:solidFill>
                <a:latin typeface="Calibri" pitchFamily="34" charset="0"/>
                <a:ea typeface="Calibri" pitchFamily="34" charset="-122"/>
                <a:cs typeface="Calibri" pitchFamily="34" charset="-120"/>
              </a:rPr>
              <a:t>better-tooled specialists</a:t>
            </a:r>
            <a:endParaRPr lang="en-US" sz="900" dirty="0"/>
          </a:p>
        </p:txBody>
      </p:sp>
      <p:sp>
        <p:nvSpPr>
          <p:cNvPr id="34" name="Shape 29"/>
          <p:cNvSpPr/>
          <p:nvPr/>
        </p:nvSpPr>
        <p:spPr>
          <a:xfrm>
            <a:off x="4617720" y="2944368"/>
            <a:ext cx="4297680" cy="1664208"/>
          </a:xfrm>
          <a:prstGeom prst="rect">
            <a:avLst/>
          </a:prstGeom>
          <a:solidFill>
            <a:srgbClr val="FFFFFF"/>
          </a:solidFill>
          <a:ln w="15240">
            <a:solidFill>
              <a:srgbClr val="C0392B"/>
            </a:solidFill>
            <a:prstDash val="solid"/>
          </a:ln>
          <a:effectLst>
            <a:outerShdw blurRad="63500" dist="25400" dir="8100000" algn="bl" rotWithShape="0">
              <a:srgbClr val="000000">
                <a:alpha val="8000"/>
              </a:srgbClr>
            </a:outerShdw>
          </a:effectLst>
        </p:spPr>
        <p:txBody>
          <a:bodyPr/>
          <a:lstStyle/>
          <a:p>
            <a:endParaRPr lang="en-US"/>
          </a:p>
        </p:txBody>
      </p:sp>
      <p:sp>
        <p:nvSpPr>
          <p:cNvPr id="35" name="Shape 30"/>
          <p:cNvSpPr/>
          <p:nvPr/>
        </p:nvSpPr>
        <p:spPr>
          <a:xfrm>
            <a:off x="4617720" y="2944368"/>
            <a:ext cx="4297680" cy="50292"/>
          </a:xfrm>
          <a:prstGeom prst="rect">
            <a:avLst/>
          </a:prstGeom>
          <a:solidFill>
            <a:srgbClr val="C0392B"/>
          </a:solidFill>
          <a:ln w="12700">
            <a:solidFill>
              <a:srgbClr val="C0392B"/>
            </a:solidFill>
            <a:prstDash val="solid"/>
          </a:ln>
        </p:spPr>
        <p:txBody>
          <a:bodyPr/>
          <a:lstStyle/>
          <a:p>
            <a:endParaRPr lang="en-US"/>
          </a:p>
        </p:txBody>
      </p:sp>
      <p:sp>
        <p:nvSpPr>
          <p:cNvPr id="36" name="Shape 31"/>
          <p:cNvSpPr/>
          <p:nvPr/>
        </p:nvSpPr>
        <p:spPr>
          <a:xfrm>
            <a:off x="4727448" y="3081528"/>
            <a:ext cx="548640" cy="548640"/>
          </a:xfrm>
          <a:prstGeom prst="ellipse">
            <a:avLst/>
          </a:prstGeom>
          <a:solidFill>
            <a:srgbClr val="C0392B"/>
          </a:solidFill>
          <a:ln w="12700">
            <a:solidFill>
              <a:srgbClr val="C0392B"/>
            </a:solidFill>
            <a:prstDash val="solid"/>
          </a:ln>
        </p:spPr>
        <p:txBody>
          <a:bodyPr/>
          <a:lstStyle/>
          <a:p>
            <a:endParaRPr lang="en-US"/>
          </a:p>
        </p:txBody>
      </p:sp>
      <p:pic>
        <p:nvPicPr>
          <p:cNvPr id="37" name="Image 3" descr="preencoded.png"/>
          <p:cNvPicPr>
            <a:picLocks noChangeAspect="1"/>
          </p:cNvPicPr>
          <p:nvPr/>
        </p:nvPicPr>
        <p:blipFill>
          <a:blip r:embed="rId6"/>
          <a:stretch>
            <a:fillRect/>
          </a:stretch>
        </p:blipFill>
        <p:spPr>
          <a:xfrm>
            <a:off x="4864608" y="3218688"/>
            <a:ext cx="274320" cy="274320"/>
          </a:xfrm>
          <a:prstGeom prst="rect">
            <a:avLst/>
          </a:prstGeom>
        </p:spPr>
      </p:pic>
      <p:sp>
        <p:nvSpPr>
          <p:cNvPr id="38" name="Text 32"/>
          <p:cNvSpPr/>
          <p:nvPr/>
        </p:nvSpPr>
        <p:spPr>
          <a:xfrm>
            <a:off x="5394960" y="3017520"/>
            <a:ext cx="2560320" cy="384048"/>
          </a:xfrm>
          <a:prstGeom prst="rect">
            <a:avLst/>
          </a:prstGeom>
          <a:noFill/>
          <a:ln/>
        </p:spPr>
        <p:txBody>
          <a:bodyPr wrap="square" rtlCol="0" anchor="ctr"/>
          <a:lstStyle/>
          <a:p>
            <a:pPr marL="0" indent="0">
              <a:buNone/>
            </a:pPr>
            <a:r>
              <a:rPr lang="en-US" sz="1400" b="1" dirty="0">
                <a:solidFill>
                  <a:srgbClr val="C0392B"/>
                </a:solidFill>
                <a:latin typeface="Arial" pitchFamily="34" charset="0"/>
                <a:ea typeface="Arial" pitchFamily="34" charset="-122"/>
                <a:cs typeface="Arial" pitchFamily="34" charset="-120"/>
              </a:rPr>
              <a:t>Specialist</a:t>
            </a:r>
            <a:endParaRPr lang="en-US" sz="1400" dirty="0"/>
          </a:p>
        </p:txBody>
      </p:sp>
      <p:sp>
        <p:nvSpPr>
          <p:cNvPr id="39" name="Text 33"/>
          <p:cNvSpPr/>
          <p:nvPr/>
        </p:nvSpPr>
        <p:spPr>
          <a:xfrm>
            <a:off x="5394960" y="3419856"/>
            <a:ext cx="2560320" cy="457200"/>
          </a:xfrm>
          <a:prstGeom prst="rect">
            <a:avLst/>
          </a:prstGeom>
          <a:noFill/>
          <a:ln/>
        </p:spPr>
        <p:txBody>
          <a:bodyPr wrap="square" rtlCol="0" anchor="ctr"/>
          <a:lstStyle/>
          <a:p>
            <a:pPr marL="0" indent="0">
              <a:buNone/>
            </a:pPr>
            <a:r>
              <a:rPr lang="en-US" sz="1000" dirty="0">
                <a:solidFill>
                  <a:srgbClr val="1A2B3C"/>
                </a:solidFill>
                <a:latin typeface="Calibri" pitchFamily="34" charset="0"/>
                <a:ea typeface="Calibri" pitchFamily="34" charset="-122"/>
                <a:cs typeface="Calibri" pitchFamily="34" charset="-120"/>
              </a:rPr>
              <a:t>Deep craft, no AI leverage</a:t>
            </a:r>
            <a:endParaRPr lang="en-US" sz="1000" dirty="0"/>
          </a:p>
        </p:txBody>
      </p:sp>
      <p:sp>
        <p:nvSpPr>
          <p:cNvPr id="40" name="Shape 34"/>
          <p:cNvSpPr/>
          <p:nvPr/>
        </p:nvSpPr>
        <p:spPr>
          <a:xfrm>
            <a:off x="7680960" y="3145536"/>
            <a:ext cx="1133856" cy="914400"/>
          </a:xfrm>
          <a:prstGeom prst="rect">
            <a:avLst/>
          </a:prstGeom>
          <a:solidFill>
            <a:srgbClr val="C0392B">
              <a:alpha val="15000"/>
            </a:srgbClr>
          </a:solidFill>
          <a:ln w="10160">
            <a:solidFill>
              <a:srgbClr val="C0392B"/>
            </a:solidFill>
            <a:prstDash val="solid"/>
          </a:ln>
        </p:spPr>
        <p:txBody>
          <a:bodyPr/>
          <a:lstStyle/>
          <a:p>
            <a:endParaRPr lang="en-US"/>
          </a:p>
        </p:txBody>
      </p:sp>
      <p:sp>
        <p:nvSpPr>
          <p:cNvPr id="41" name="Text 35"/>
          <p:cNvSpPr/>
          <p:nvPr/>
        </p:nvSpPr>
        <p:spPr>
          <a:xfrm>
            <a:off x="7699248" y="3145536"/>
            <a:ext cx="1097280" cy="914400"/>
          </a:xfrm>
          <a:prstGeom prst="rect">
            <a:avLst/>
          </a:prstGeom>
          <a:noFill/>
          <a:ln/>
        </p:spPr>
        <p:txBody>
          <a:bodyPr wrap="square" rtlCol="0" anchor="ctr"/>
          <a:lstStyle/>
          <a:p>
            <a:pPr marL="0" indent="0" algn="ctr">
              <a:buNone/>
            </a:pPr>
            <a:r>
              <a:rPr lang="en-US" sz="900" dirty="0">
                <a:solidFill>
                  <a:srgbClr val="C0392B"/>
                </a:solidFill>
                <a:latin typeface="Calibri" pitchFamily="34" charset="0"/>
                <a:ea typeface="Calibri" pitchFamily="34" charset="-122"/>
                <a:cs typeface="Calibri" pitchFamily="34" charset="-120"/>
              </a:rPr>
              <a:t>Progressively</a:t>
            </a:r>
            <a:endParaRPr lang="en-US" sz="900" dirty="0"/>
          </a:p>
          <a:p>
            <a:pPr marL="0" indent="0" algn="ctr">
              <a:buNone/>
            </a:pPr>
            <a:r>
              <a:rPr lang="en-US" sz="900" dirty="0">
                <a:solidFill>
                  <a:srgbClr val="C0392B"/>
                </a:solidFill>
                <a:latin typeface="Calibri" pitchFamily="34" charset="0"/>
                <a:ea typeface="Calibri" pitchFamily="34" charset="-122"/>
                <a:cs typeface="Calibri" pitchFamily="34" charset="-120"/>
              </a:rPr>
              <a:t>slower than peers</a:t>
            </a:r>
            <a:endParaRPr lang="en-US" sz="900" dirty="0"/>
          </a:p>
        </p:txBody>
      </p:sp>
      <p:sp>
        <p:nvSpPr>
          <p:cNvPr id="42" name="Shape 36"/>
          <p:cNvSpPr/>
          <p:nvPr/>
        </p:nvSpPr>
        <p:spPr>
          <a:xfrm>
            <a:off x="228600" y="2898648"/>
            <a:ext cx="8686800" cy="0"/>
          </a:xfrm>
          <a:prstGeom prst="line">
            <a:avLst/>
          </a:prstGeom>
          <a:noFill/>
          <a:ln w="12700">
            <a:solidFill>
              <a:srgbClr val="E0E8F0"/>
            </a:solidFill>
            <a:prstDash val="dash"/>
          </a:ln>
        </p:spPr>
        <p:txBody>
          <a:bodyPr/>
          <a:lstStyle/>
          <a:p>
            <a:endParaRPr lang="en-US"/>
          </a:p>
        </p:txBody>
      </p:sp>
      <p:sp>
        <p:nvSpPr>
          <p:cNvPr id="43" name="Shape 37"/>
          <p:cNvSpPr/>
          <p:nvPr/>
        </p:nvSpPr>
        <p:spPr>
          <a:xfrm>
            <a:off x="4526280" y="1207008"/>
            <a:ext cx="0" cy="3474720"/>
          </a:xfrm>
          <a:prstGeom prst="line">
            <a:avLst/>
          </a:prstGeom>
          <a:noFill/>
          <a:ln w="12700">
            <a:solidFill>
              <a:srgbClr val="E0E8F0"/>
            </a:solidFill>
            <a:prstDash val="dash"/>
          </a:ln>
        </p:spPr>
        <p:txBody>
          <a:bodyPr/>
          <a:lstStyle/>
          <a:p>
            <a:endParaRPr lang="en-US"/>
          </a:p>
        </p:txBody>
      </p:sp>
      <p:sp>
        <p:nvSpPr>
          <p:cNvPr id="44" name="Text 38"/>
          <p:cNvSpPr/>
          <p:nvPr/>
        </p:nvSpPr>
        <p:spPr>
          <a:xfrm>
            <a:off x="228600" y="4846320"/>
            <a:ext cx="8686800" cy="201168"/>
          </a:xfrm>
          <a:prstGeom prst="rect">
            <a:avLst/>
          </a:prstGeom>
          <a:noFill/>
          <a:ln/>
        </p:spPr>
        <p:txBody>
          <a:bodyPr wrap="square" rtlCol="0" anchor="ctr"/>
          <a:lstStyle/>
          <a:p>
            <a:pPr marL="0" indent="0" algn="ctr">
              <a:buNone/>
            </a:pPr>
            <a:r>
              <a:rPr lang="en-US" sz="850" i="1" dirty="0">
                <a:solidFill>
                  <a:srgbClr val="6B7B8D"/>
                </a:solidFill>
                <a:latin typeface="Calibri" pitchFamily="34" charset="0"/>
                <a:ea typeface="Calibri" pitchFamily="34" charset="-122"/>
                <a:cs typeface="Calibri" pitchFamily="34" charset="-120"/>
              </a:rPr>
              <a:t>Figure 3. Four profiles: Obsolete (neither), Generalist (breadth only), Specialist (depth only), Full Stack (both). The destination is the top-right.</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txBody>
          <a:bodyPr/>
          <a:lstStyle/>
          <a:p>
            <a:endParaRPr lang="en-US"/>
          </a:p>
        </p:txBody>
      </p:sp>
      <p:sp>
        <p:nvSpPr>
          <p:cNvPr id="3" name="Text 1"/>
          <p:cNvSpPr/>
          <p:nvPr/>
        </p:nvSpPr>
        <p:spPr>
          <a:xfrm>
            <a:off x="365760" y="0"/>
            <a:ext cx="8229600" cy="658368"/>
          </a:xfrm>
          <a:prstGeom prst="rect">
            <a:avLst/>
          </a:prstGeom>
          <a:noFill/>
          <a:ln/>
        </p:spPr>
        <p:txBody>
          <a:bodyPr wrap="square" rtlCol="0" anchor="ctr"/>
          <a:lstStyle/>
          <a:p>
            <a:pPr marL="0" indent="0">
              <a:buNone/>
            </a:pPr>
            <a:r>
              <a:rPr lang="en-US" sz="1700" b="1" kern="0" spc="200" dirty="0">
                <a:solidFill>
                  <a:srgbClr val="FFFFFF"/>
                </a:solidFill>
                <a:latin typeface="Arial" pitchFamily="34" charset="0"/>
                <a:ea typeface="Arial" pitchFamily="34" charset="-122"/>
                <a:cs typeface="Arial" pitchFamily="34" charset="-120"/>
              </a:rPr>
              <a:t>FIGURE 4</a:t>
            </a:r>
            <a:endParaRPr lang="en-US" sz="1700" dirty="0"/>
          </a:p>
        </p:txBody>
      </p:sp>
      <p:sp>
        <p:nvSpPr>
          <p:cNvPr id="4" name="Shape 2"/>
          <p:cNvSpPr/>
          <p:nvPr/>
        </p:nvSpPr>
        <p:spPr>
          <a:xfrm>
            <a:off x="0" y="658368"/>
            <a:ext cx="9144000" cy="384048"/>
          </a:xfrm>
          <a:prstGeom prst="rect">
            <a:avLst/>
          </a:prstGeom>
          <a:solidFill>
            <a:srgbClr val="D4A843"/>
          </a:solidFill>
          <a:ln w="12700">
            <a:solidFill>
              <a:srgbClr val="D4A843"/>
            </a:solidFill>
            <a:prstDash val="solid"/>
          </a:ln>
        </p:spPr>
        <p:txBody>
          <a:bodyPr/>
          <a:lstStyle/>
          <a:p>
            <a:endParaRPr lang="en-US"/>
          </a:p>
        </p:txBody>
      </p:sp>
      <p:sp>
        <p:nvSpPr>
          <p:cNvPr id="5" name="Text 3"/>
          <p:cNvSpPr/>
          <p:nvPr/>
        </p:nvSpPr>
        <p:spPr>
          <a:xfrm>
            <a:off x="365760" y="658368"/>
            <a:ext cx="8412480" cy="384048"/>
          </a:xfrm>
          <a:prstGeom prst="rect">
            <a:avLst/>
          </a:prstGeom>
          <a:noFill/>
          <a:ln/>
        </p:spPr>
        <p:txBody>
          <a:bodyPr wrap="square" rtlCol="0" anchor="ctr"/>
          <a:lstStyle/>
          <a:p>
            <a:pPr marL="0" indent="0">
              <a:buNone/>
            </a:pPr>
            <a:r>
              <a:rPr lang="en-US" sz="1300" b="1" i="1" dirty="0">
                <a:solidFill>
                  <a:srgbClr val="0F2B5B"/>
                </a:solidFill>
                <a:latin typeface="Georgia" pitchFamily="34" charset="0"/>
                <a:ea typeface="Georgia" pitchFamily="34" charset="-122"/>
                <a:cs typeface="Georgia" pitchFamily="34" charset="-120"/>
              </a:rPr>
              <a:t>The Full Stack PMM Stack Architecture: three layers, one judgment loop.</a:t>
            </a:r>
            <a:endParaRPr lang="en-US" sz="1300" dirty="0"/>
          </a:p>
        </p:txBody>
      </p:sp>
      <p:sp>
        <p:nvSpPr>
          <p:cNvPr id="6" name="Shape 4"/>
          <p:cNvSpPr/>
          <p:nvPr/>
        </p:nvSpPr>
        <p:spPr>
          <a:xfrm>
            <a:off x="274320" y="1143000"/>
            <a:ext cx="8595360" cy="1078992"/>
          </a:xfrm>
          <a:prstGeom prst="rect">
            <a:avLst/>
          </a:prstGeom>
          <a:solidFill>
            <a:srgbClr val="FFFFFF"/>
          </a:solidFill>
          <a:ln w="15240">
            <a:solidFill>
              <a:srgbClr val="0F2B5B"/>
            </a:solidFill>
            <a:prstDash val="solid"/>
          </a:ln>
          <a:effectLst>
            <a:outerShdw blurRad="63500" dist="25400" dir="8100000" algn="bl" rotWithShape="0">
              <a:srgbClr val="000000">
                <a:alpha val="8000"/>
              </a:srgbClr>
            </a:outerShdw>
          </a:effectLst>
        </p:spPr>
        <p:txBody>
          <a:bodyPr/>
          <a:lstStyle/>
          <a:p>
            <a:endParaRPr lang="en-US"/>
          </a:p>
        </p:txBody>
      </p:sp>
      <p:sp>
        <p:nvSpPr>
          <p:cNvPr id="7" name="Shape 5"/>
          <p:cNvSpPr/>
          <p:nvPr/>
        </p:nvSpPr>
        <p:spPr>
          <a:xfrm>
            <a:off x="274320" y="1143000"/>
            <a:ext cx="475488" cy="1078992"/>
          </a:xfrm>
          <a:prstGeom prst="rect">
            <a:avLst/>
          </a:prstGeom>
          <a:solidFill>
            <a:srgbClr val="0F2B5B"/>
          </a:solidFill>
          <a:ln w="12700">
            <a:solidFill>
              <a:srgbClr val="0F2B5B"/>
            </a:solidFill>
            <a:prstDash val="solid"/>
          </a:ln>
        </p:spPr>
        <p:txBody>
          <a:bodyPr/>
          <a:lstStyle/>
          <a:p>
            <a:endParaRPr lang="en-US"/>
          </a:p>
        </p:txBody>
      </p:sp>
      <p:sp>
        <p:nvSpPr>
          <p:cNvPr id="8" name="Text 6"/>
          <p:cNvSpPr/>
          <p:nvPr/>
        </p:nvSpPr>
        <p:spPr>
          <a:xfrm>
            <a:off x="274320" y="1143000"/>
            <a:ext cx="475488" cy="1078992"/>
          </a:xfrm>
          <a:prstGeom prst="rect">
            <a:avLst/>
          </a:prstGeom>
          <a:noFill/>
          <a:ln/>
        </p:spPr>
        <p:txBody>
          <a:bodyPr wrap="square" rtlCol="0" anchor="ctr"/>
          <a:lstStyle/>
          <a:p>
            <a:pPr marL="0" indent="0" algn="ctr">
              <a:buNone/>
            </a:pPr>
            <a:r>
              <a:rPr lang="en-US" sz="2200" b="1" dirty="0">
                <a:solidFill>
                  <a:srgbClr val="FFFFFF"/>
                </a:solidFill>
                <a:latin typeface="Arial Black" pitchFamily="34" charset="0"/>
                <a:ea typeface="Arial Black" pitchFamily="34" charset="-122"/>
                <a:cs typeface="Arial Black" pitchFamily="34" charset="-120"/>
              </a:rPr>
              <a:t>3</a:t>
            </a:r>
            <a:endParaRPr lang="en-US" sz="2200" dirty="0"/>
          </a:p>
        </p:txBody>
      </p:sp>
      <p:sp>
        <p:nvSpPr>
          <p:cNvPr id="9" name="Text 7"/>
          <p:cNvSpPr/>
          <p:nvPr/>
        </p:nvSpPr>
        <p:spPr>
          <a:xfrm>
            <a:off x="822960" y="1216152"/>
            <a:ext cx="2926080" cy="347472"/>
          </a:xfrm>
          <a:prstGeom prst="rect">
            <a:avLst/>
          </a:prstGeom>
          <a:noFill/>
          <a:ln/>
        </p:spPr>
        <p:txBody>
          <a:bodyPr wrap="square" rtlCol="0" anchor="ctr"/>
          <a:lstStyle/>
          <a:p>
            <a:pPr marL="0" indent="0">
              <a:buNone/>
            </a:pPr>
            <a:r>
              <a:rPr lang="en-US" sz="1200" b="1" kern="0" spc="150" dirty="0">
                <a:solidFill>
                  <a:srgbClr val="0F2B5B"/>
                </a:solidFill>
                <a:latin typeface="Arial" pitchFamily="34" charset="0"/>
                <a:ea typeface="Arial" pitchFamily="34" charset="-122"/>
                <a:cs typeface="Arial" pitchFamily="34" charset="-120"/>
              </a:rPr>
              <a:t>OUTPUT LAYER</a:t>
            </a:r>
            <a:endParaRPr lang="en-US" sz="1200" dirty="0"/>
          </a:p>
        </p:txBody>
      </p:sp>
      <p:sp>
        <p:nvSpPr>
          <p:cNvPr id="10" name="Text 8"/>
          <p:cNvSpPr/>
          <p:nvPr/>
        </p:nvSpPr>
        <p:spPr>
          <a:xfrm>
            <a:off x="822960" y="1545336"/>
            <a:ext cx="2926080" cy="256032"/>
          </a:xfrm>
          <a:prstGeom prst="rect">
            <a:avLst/>
          </a:prstGeom>
          <a:noFill/>
          <a:ln/>
        </p:spPr>
        <p:txBody>
          <a:bodyPr wrap="square" rtlCol="0" anchor="ctr"/>
          <a:lstStyle/>
          <a:p>
            <a:pPr marL="0" indent="0">
              <a:buNone/>
            </a:pPr>
            <a:r>
              <a:rPr lang="en-US" sz="900" i="1" dirty="0">
                <a:solidFill>
                  <a:srgbClr val="6B7B8D"/>
                </a:solidFill>
                <a:latin typeface="Georgia" pitchFamily="34" charset="0"/>
                <a:ea typeface="Georgia" pitchFamily="34" charset="-122"/>
                <a:cs typeface="Georgia" pitchFamily="34" charset="-120"/>
              </a:rPr>
              <a:t>What the market sees</a:t>
            </a:r>
            <a:endParaRPr lang="en-US" sz="900" dirty="0"/>
          </a:p>
        </p:txBody>
      </p:sp>
      <p:sp>
        <p:nvSpPr>
          <p:cNvPr id="11" name="Text 9"/>
          <p:cNvSpPr/>
          <p:nvPr/>
        </p:nvSpPr>
        <p:spPr>
          <a:xfrm>
            <a:off x="822960" y="1801368"/>
            <a:ext cx="2926080" cy="365760"/>
          </a:xfrm>
          <a:prstGeom prst="rect">
            <a:avLst/>
          </a:prstGeom>
          <a:noFill/>
          <a:ln/>
        </p:spPr>
        <p:txBody>
          <a:bodyPr wrap="square" rtlCol="0" anchor="ctr"/>
          <a:lstStyle/>
          <a:p>
            <a:pPr marL="0" indent="0">
              <a:buNone/>
            </a:pPr>
            <a:r>
              <a:rPr lang="en-US" sz="850" dirty="0">
                <a:solidFill>
                  <a:srgbClr val="1A2B3C"/>
                </a:solidFill>
                <a:latin typeface="Calibri" pitchFamily="34" charset="0"/>
                <a:ea typeface="Calibri" pitchFamily="34" charset="-122"/>
                <a:cs typeface="Calibri" pitchFamily="34" charset="-120"/>
              </a:rPr>
              <a:t>Human judgment owns this layer entirely. These outputs define the PMM's value to the organization.</a:t>
            </a:r>
            <a:endParaRPr lang="en-US" sz="850" dirty="0"/>
          </a:p>
        </p:txBody>
      </p:sp>
      <p:sp>
        <p:nvSpPr>
          <p:cNvPr id="12" name="Shape 10"/>
          <p:cNvSpPr/>
          <p:nvPr/>
        </p:nvSpPr>
        <p:spPr>
          <a:xfrm>
            <a:off x="3886200" y="1252728"/>
            <a:ext cx="1508760" cy="347472"/>
          </a:xfrm>
          <a:prstGeom prst="rect">
            <a:avLst/>
          </a:prstGeom>
          <a:solidFill>
            <a:srgbClr val="0F2B5B">
              <a:alpha val="15000"/>
            </a:srgbClr>
          </a:solidFill>
          <a:ln w="8890">
            <a:solidFill>
              <a:srgbClr val="0F2B5B"/>
            </a:solidFill>
            <a:prstDash val="solid"/>
          </a:ln>
        </p:spPr>
        <p:txBody>
          <a:bodyPr/>
          <a:lstStyle/>
          <a:p>
            <a:endParaRPr lang="en-US"/>
          </a:p>
        </p:txBody>
      </p:sp>
      <p:sp>
        <p:nvSpPr>
          <p:cNvPr id="13" name="Text 11"/>
          <p:cNvSpPr/>
          <p:nvPr/>
        </p:nvSpPr>
        <p:spPr>
          <a:xfrm>
            <a:off x="3886200" y="1252728"/>
            <a:ext cx="1508760" cy="347472"/>
          </a:xfrm>
          <a:prstGeom prst="rect">
            <a:avLst/>
          </a:prstGeom>
          <a:noFill/>
          <a:ln/>
        </p:spPr>
        <p:txBody>
          <a:bodyPr wrap="square" rtlCol="0" anchor="ctr"/>
          <a:lstStyle/>
          <a:p>
            <a:pPr marL="0" indent="0" algn="ctr">
              <a:buNone/>
            </a:pPr>
            <a:r>
              <a:rPr lang="en-US" sz="850" dirty="0">
                <a:solidFill>
                  <a:srgbClr val="0F2B5B"/>
                </a:solidFill>
                <a:latin typeface="Calibri" pitchFamily="34" charset="0"/>
                <a:ea typeface="Calibri" pitchFamily="34" charset="-122"/>
                <a:cs typeface="Calibri" pitchFamily="34" charset="-120"/>
              </a:rPr>
              <a:t>Positioning docs</a:t>
            </a:r>
            <a:endParaRPr lang="en-US" sz="850" dirty="0"/>
          </a:p>
        </p:txBody>
      </p:sp>
      <p:sp>
        <p:nvSpPr>
          <p:cNvPr id="14" name="Shape 12"/>
          <p:cNvSpPr/>
          <p:nvPr/>
        </p:nvSpPr>
        <p:spPr>
          <a:xfrm>
            <a:off x="5486400" y="1252728"/>
            <a:ext cx="1508760" cy="347472"/>
          </a:xfrm>
          <a:prstGeom prst="rect">
            <a:avLst/>
          </a:prstGeom>
          <a:solidFill>
            <a:srgbClr val="0F2B5B">
              <a:alpha val="15000"/>
            </a:srgbClr>
          </a:solidFill>
          <a:ln w="8890">
            <a:solidFill>
              <a:srgbClr val="0F2B5B"/>
            </a:solidFill>
            <a:prstDash val="solid"/>
          </a:ln>
        </p:spPr>
        <p:txBody>
          <a:bodyPr/>
          <a:lstStyle/>
          <a:p>
            <a:endParaRPr lang="en-US"/>
          </a:p>
        </p:txBody>
      </p:sp>
      <p:sp>
        <p:nvSpPr>
          <p:cNvPr id="15" name="Text 13"/>
          <p:cNvSpPr/>
          <p:nvPr/>
        </p:nvSpPr>
        <p:spPr>
          <a:xfrm>
            <a:off x="5486400" y="1252728"/>
            <a:ext cx="1508760" cy="347472"/>
          </a:xfrm>
          <a:prstGeom prst="rect">
            <a:avLst/>
          </a:prstGeom>
          <a:noFill/>
          <a:ln/>
        </p:spPr>
        <p:txBody>
          <a:bodyPr wrap="square" rtlCol="0" anchor="ctr"/>
          <a:lstStyle/>
          <a:p>
            <a:pPr marL="0" indent="0" algn="ctr">
              <a:buNone/>
            </a:pPr>
            <a:r>
              <a:rPr lang="en-US" sz="850" dirty="0">
                <a:solidFill>
                  <a:srgbClr val="0F2B5B"/>
                </a:solidFill>
                <a:latin typeface="Calibri" pitchFamily="34" charset="0"/>
                <a:ea typeface="Calibri" pitchFamily="34" charset="-122"/>
                <a:cs typeface="Calibri" pitchFamily="34" charset="-120"/>
              </a:rPr>
              <a:t>Competitive battlecards</a:t>
            </a:r>
            <a:endParaRPr lang="en-US" sz="850" dirty="0"/>
          </a:p>
        </p:txBody>
      </p:sp>
      <p:sp>
        <p:nvSpPr>
          <p:cNvPr id="16" name="Shape 14"/>
          <p:cNvSpPr/>
          <p:nvPr/>
        </p:nvSpPr>
        <p:spPr>
          <a:xfrm>
            <a:off x="7086600" y="1252728"/>
            <a:ext cx="1508760" cy="347472"/>
          </a:xfrm>
          <a:prstGeom prst="rect">
            <a:avLst/>
          </a:prstGeom>
          <a:solidFill>
            <a:srgbClr val="0F2B5B">
              <a:alpha val="15000"/>
            </a:srgbClr>
          </a:solidFill>
          <a:ln w="8890">
            <a:solidFill>
              <a:srgbClr val="0F2B5B"/>
            </a:solidFill>
            <a:prstDash val="solid"/>
          </a:ln>
        </p:spPr>
        <p:txBody>
          <a:bodyPr/>
          <a:lstStyle/>
          <a:p>
            <a:endParaRPr lang="en-US"/>
          </a:p>
        </p:txBody>
      </p:sp>
      <p:sp>
        <p:nvSpPr>
          <p:cNvPr id="17" name="Text 15"/>
          <p:cNvSpPr/>
          <p:nvPr/>
        </p:nvSpPr>
        <p:spPr>
          <a:xfrm>
            <a:off x="7086600" y="1252728"/>
            <a:ext cx="1508760" cy="347472"/>
          </a:xfrm>
          <a:prstGeom prst="rect">
            <a:avLst/>
          </a:prstGeom>
          <a:noFill/>
          <a:ln/>
        </p:spPr>
        <p:txBody>
          <a:bodyPr wrap="square" rtlCol="0" anchor="ctr"/>
          <a:lstStyle/>
          <a:p>
            <a:pPr marL="0" indent="0" algn="ctr">
              <a:buNone/>
            </a:pPr>
            <a:r>
              <a:rPr lang="en-US" sz="850" dirty="0">
                <a:solidFill>
                  <a:srgbClr val="0F2B5B"/>
                </a:solidFill>
                <a:latin typeface="Calibri" pitchFamily="34" charset="0"/>
                <a:ea typeface="Calibri" pitchFamily="34" charset="-122"/>
                <a:cs typeface="Calibri" pitchFamily="34" charset="-120"/>
              </a:rPr>
              <a:t>Exec narratives</a:t>
            </a:r>
            <a:endParaRPr lang="en-US" sz="850" dirty="0"/>
          </a:p>
        </p:txBody>
      </p:sp>
      <p:sp>
        <p:nvSpPr>
          <p:cNvPr id="18" name="Shape 16"/>
          <p:cNvSpPr/>
          <p:nvPr/>
        </p:nvSpPr>
        <p:spPr>
          <a:xfrm>
            <a:off x="3886200" y="1709928"/>
            <a:ext cx="1508760" cy="347472"/>
          </a:xfrm>
          <a:prstGeom prst="rect">
            <a:avLst/>
          </a:prstGeom>
          <a:solidFill>
            <a:srgbClr val="0F2B5B">
              <a:alpha val="15000"/>
            </a:srgbClr>
          </a:solidFill>
          <a:ln w="8890">
            <a:solidFill>
              <a:srgbClr val="0F2B5B"/>
            </a:solidFill>
            <a:prstDash val="solid"/>
          </a:ln>
        </p:spPr>
        <p:txBody>
          <a:bodyPr/>
          <a:lstStyle/>
          <a:p>
            <a:endParaRPr lang="en-US"/>
          </a:p>
        </p:txBody>
      </p:sp>
      <p:sp>
        <p:nvSpPr>
          <p:cNvPr id="19" name="Text 17"/>
          <p:cNvSpPr/>
          <p:nvPr/>
        </p:nvSpPr>
        <p:spPr>
          <a:xfrm>
            <a:off x="3886200" y="1709928"/>
            <a:ext cx="1508760" cy="347472"/>
          </a:xfrm>
          <a:prstGeom prst="rect">
            <a:avLst/>
          </a:prstGeom>
          <a:noFill/>
          <a:ln/>
        </p:spPr>
        <p:txBody>
          <a:bodyPr wrap="square" rtlCol="0" anchor="ctr"/>
          <a:lstStyle/>
          <a:p>
            <a:pPr marL="0" indent="0" algn="ctr">
              <a:buNone/>
            </a:pPr>
            <a:r>
              <a:rPr lang="en-US" sz="850" dirty="0">
                <a:solidFill>
                  <a:srgbClr val="0F2B5B"/>
                </a:solidFill>
                <a:latin typeface="Calibri" pitchFamily="34" charset="0"/>
                <a:ea typeface="Calibri" pitchFamily="34" charset="-122"/>
                <a:cs typeface="Calibri" pitchFamily="34" charset="-120"/>
              </a:rPr>
              <a:t>Launch assets</a:t>
            </a:r>
            <a:endParaRPr lang="en-US" sz="850" dirty="0"/>
          </a:p>
        </p:txBody>
      </p:sp>
      <p:sp>
        <p:nvSpPr>
          <p:cNvPr id="20" name="Shape 18"/>
          <p:cNvSpPr/>
          <p:nvPr/>
        </p:nvSpPr>
        <p:spPr>
          <a:xfrm>
            <a:off x="5486400" y="1709928"/>
            <a:ext cx="1508760" cy="347472"/>
          </a:xfrm>
          <a:prstGeom prst="rect">
            <a:avLst/>
          </a:prstGeom>
          <a:solidFill>
            <a:srgbClr val="0F2B5B">
              <a:alpha val="15000"/>
            </a:srgbClr>
          </a:solidFill>
          <a:ln w="8890">
            <a:solidFill>
              <a:srgbClr val="0F2B5B"/>
            </a:solidFill>
            <a:prstDash val="solid"/>
          </a:ln>
        </p:spPr>
        <p:txBody>
          <a:bodyPr/>
          <a:lstStyle/>
          <a:p>
            <a:endParaRPr lang="en-US"/>
          </a:p>
        </p:txBody>
      </p:sp>
      <p:sp>
        <p:nvSpPr>
          <p:cNvPr id="21" name="Text 19"/>
          <p:cNvSpPr/>
          <p:nvPr/>
        </p:nvSpPr>
        <p:spPr>
          <a:xfrm>
            <a:off x="5486400" y="1709928"/>
            <a:ext cx="1508760" cy="347472"/>
          </a:xfrm>
          <a:prstGeom prst="rect">
            <a:avLst/>
          </a:prstGeom>
          <a:noFill/>
          <a:ln/>
        </p:spPr>
        <p:txBody>
          <a:bodyPr wrap="square" rtlCol="0" anchor="ctr"/>
          <a:lstStyle/>
          <a:p>
            <a:pPr marL="0" indent="0" algn="ctr">
              <a:buNone/>
            </a:pPr>
            <a:r>
              <a:rPr lang="en-US" sz="850" dirty="0">
                <a:solidFill>
                  <a:srgbClr val="0F2B5B"/>
                </a:solidFill>
                <a:latin typeface="Calibri" pitchFamily="34" charset="0"/>
                <a:ea typeface="Calibri" pitchFamily="34" charset="-122"/>
                <a:cs typeface="Calibri" pitchFamily="34" charset="-120"/>
              </a:rPr>
              <a:t>Category POVs</a:t>
            </a:r>
            <a:endParaRPr lang="en-US" sz="850" dirty="0"/>
          </a:p>
        </p:txBody>
      </p:sp>
      <p:sp>
        <p:nvSpPr>
          <p:cNvPr id="22" name="Shape 20"/>
          <p:cNvSpPr/>
          <p:nvPr/>
        </p:nvSpPr>
        <p:spPr>
          <a:xfrm>
            <a:off x="274320" y="2313432"/>
            <a:ext cx="8595360" cy="1078992"/>
          </a:xfrm>
          <a:prstGeom prst="rect">
            <a:avLst/>
          </a:prstGeom>
          <a:solidFill>
            <a:srgbClr val="FFFFFF"/>
          </a:solidFill>
          <a:ln w="15240">
            <a:solidFill>
              <a:srgbClr val="1A4A8A"/>
            </a:solidFill>
            <a:prstDash val="solid"/>
          </a:ln>
          <a:effectLst>
            <a:outerShdw blurRad="63500" dist="25400" dir="8100000" algn="bl" rotWithShape="0">
              <a:srgbClr val="000000">
                <a:alpha val="8000"/>
              </a:srgbClr>
            </a:outerShdw>
          </a:effectLst>
        </p:spPr>
        <p:txBody>
          <a:bodyPr/>
          <a:lstStyle/>
          <a:p>
            <a:endParaRPr lang="en-US"/>
          </a:p>
        </p:txBody>
      </p:sp>
      <p:sp>
        <p:nvSpPr>
          <p:cNvPr id="23" name="Shape 21"/>
          <p:cNvSpPr/>
          <p:nvPr/>
        </p:nvSpPr>
        <p:spPr>
          <a:xfrm>
            <a:off x="274320" y="2313432"/>
            <a:ext cx="475488" cy="1078992"/>
          </a:xfrm>
          <a:prstGeom prst="rect">
            <a:avLst/>
          </a:prstGeom>
          <a:solidFill>
            <a:srgbClr val="1A4A8A"/>
          </a:solidFill>
          <a:ln w="12700">
            <a:solidFill>
              <a:srgbClr val="1A4A8A"/>
            </a:solidFill>
            <a:prstDash val="solid"/>
          </a:ln>
        </p:spPr>
        <p:txBody>
          <a:bodyPr/>
          <a:lstStyle/>
          <a:p>
            <a:endParaRPr lang="en-US"/>
          </a:p>
        </p:txBody>
      </p:sp>
      <p:sp>
        <p:nvSpPr>
          <p:cNvPr id="24" name="Text 22"/>
          <p:cNvSpPr/>
          <p:nvPr/>
        </p:nvSpPr>
        <p:spPr>
          <a:xfrm>
            <a:off x="274320" y="2313432"/>
            <a:ext cx="475488" cy="1078992"/>
          </a:xfrm>
          <a:prstGeom prst="rect">
            <a:avLst/>
          </a:prstGeom>
          <a:noFill/>
          <a:ln/>
        </p:spPr>
        <p:txBody>
          <a:bodyPr wrap="square" rtlCol="0" anchor="ctr"/>
          <a:lstStyle/>
          <a:p>
            <a:pPr marL="0" indent="0" algn="ctr">
              <a:buNone/>
            </a:pPr>
            <a:r>
              <a:rPr lang="en-US" sz="2200" b="1" dirty="0">
                <a:solidFill>
                  <a:srgbClr val="FFFFFF"/>
                </a:solidFill>
                <a:latin typeface="Arial Black" pitchFamily="34" charset="0"/>
                <a:ea typeface="Arial Black" pitchFamily="34" charset="-122"/>
                <a:cs typeface="Arial Black" pitchFamily="34" charset="-120"/>
              </a:rPr>
              <a:t>2</a:t>
            </a:r>
            <a:endParaRPr lang="en-US" sz="2200" dirty="0"/>
          </a:p>
        </p:txBody>
      </p:sp>
      <p:sp>
        <p:nvSpPr>
          <p:cNvPr id="25" name="Text 23"/>
          <p:cNvSpPr/>
          <p:nvPr/>
        </p:nvSpPr>
        <p:spPr>
          <a:xfrm>
            <a:off x="822960" y="2386584"/>
            <a:ext cx="2926080" cy="347472"/>
          </a:xfrm>
          <a:prstGeom prst="rect">
            <a:avLst/>
          </a:prstGeom>
          <a:noFill/>
          <a:ln/>
        </p:spPr>
        <p:txBody>
          <a:bodyPr wrap="square" rtlCol="0" anchor="ctr"/>
          <a:lstStyle/>
          <a:p>
            <a:pPr marL="0" indent="0">
              <a:buNone/>
            </a:pPr>
            <a:r>
              <a:rPr lang="en-US" sz="1200" b="1" kern="0" spc="150" dirty="0">
                <a:solidFill>
                  <a:srgbClr val="1A4A8A"/>
                </a:solidFill>
                <a:latin typeface="Arial" pitchFamily="34" charset="0"/>
                <a:ea typeface="Arial" pitchFamily="34" charset="-122"/>
                <a:cs typeface="Arial" pitchFamily="34" charset="-120"/>
              </a:rPr>
              <a:t>SPECIALIST LAYER</a:t>
            </a:r>
            <a:endParaRPr lang="en-US" sz="1200" dirty="0"/>
          </a:p>
        </p:txBody>
      </p:sp>
      <p:sp>
        <p:nvSpPr>
          <p:cNvPr id="26" name="Text 24"/>
          <p:cNvSpPr/>
          <p:nvPr/>
        </p:nvSpPr>
        <p:spPr>
          <a:xfrm>
            <a:off x="822960" y="2715768"/>
            <a:ext cx="2926080" cy="256032"/>
          </a:xfrm>
          <a:prstGeom prst="rect">
            <a:avLst/>
          </a:prstGeom>
          <a:noFill/>
          <a:ln/>
        </p:spPr>
        <p:txBody>
          <a:bodyPr wrap="square" rtlCol="0" anchor="ctr"/>
          <a:lstStyle/>
          <a:p>
            <a:pPr marL="0" indent="0">
              <a:buNone/>
            </a:pPr>
            <a:r>
              <a:rPr lang="en-US" sz="900" i="1" dirty="0">
                <a:solidFill>
                  <a:srgbClr val="6B7B8D"/>
                </a:solidFill>
                <a:latin typeface="Georgia" pitchFamily="34" charset="0"/>
                <a:ea typeface="Georgia" pitchFamily="34" charset="-122"/>
                <a:cs typeface="Georgia" pitchFamily="34" charset="-120"/>
              </a:rPr>
              <a:t>Domain intelligence and synthesis</a:t>
            </a:r>
            <a:endParaRPr lang="en-US" sz="900" dirty="0"/>
          </a:p>
        </p:txBody>
      </p:sp>
      <p:sp>
        <p:nvSpPr>
          <p:cNvPr id="27" name="Text 25"/>
          <p:cNvSpPr/>
          <p:nvPr/>
        </p:nvSpPr>
        <p:spPr>
          <a:xfrm>
            <a:off x="822960" y="2971800"/>
            <a:ext cx="2926080" cy="365760"/>
          </a:xfrm>
          <a:prstGeom prst="rect">
            <a:avLst/>
          </a:prstGeom>
          <a:noFill/>
          <a:ln/>
        </p:spPr>
        <p:txBody>
          <a:bodyPr wrap="square" rtlCol="0" anchor="ctr"/>
          <a:lstStyle/>
          <a:p>
            <a:pPr marL="0" indent="0">
              <a:buNone/>
            </a:pPr>
            <a:r>
              <a:rPr lang="en-US" sz="850" dirty="0">
                <a:solidFill>
                  <a:srgbClr val="1A2B3C"/>
                </a:solidFill>
                <a:latin typeface="Calibri" pitchFamily="34" charset="0"/>
                <a:ea typeface="Calibri" pitchFamily="34" charset="-122"/>
                <a:cs typeface="Calibri" pitchFamily="34" charset="-120"/>
              </a:rPr>
              <a:t>Agents produce the raw material. The PMM directs, filters, and interprets.</a:t>
            </a:r>
            <a:endParaRPr lang="en-US" sz="850" dirty="0"/>
          </a:p>
        </p:txBody>
      </p:sp>
      <p:sp>
        <p:nvSpPr>
          <p:cNvPr id="28" name="Shape 26"/>
          <p:cNvSpPr/>
          <p:nvPr/>
        </p:nvSpPr>
        <p:spPr>
          <a:xfrm>
            <a:off x="3886200" y="2423160"/>
            <a:ext cx="1508760" cy="347472"/>
          </a:xfrm>
          <a:prstGeom prst="rect">
            <a:avLst/>
          </a:prstGeom>
          <a:solidFill>
            <a:srgbClr val="1A4A8A">
              <a:alpha val="15000"/>
            </a:srgbClr>
          </a:solidFill>
          <a:ln w="8890">
            <a:solidFill>
              <a:srgbClr val="1A4A8A"/>
            </a:solidFill>
            <a:prstDash val="solid"/>
          </a:ln>
        </p:spPr>
        <p:txBody>
          <a:bodyPr/>
          <a:lstStyle/>
          <a:p>
            <a:endParaRPr lang="en-US"/>
          </a:p>
        </p:txBody>
      </p:sp>
      <p:sp>
        <p:nvSpPr>
          <p:cNvPr id="29" name="Text 27"/>
          <p:cNvSpPr/>
          <p:nvPr/>
        </p:nvSpPr>
        <p:spPr>
          <a:xfrm>
            <a:off x="3886200" y="2423160"/>
            <a:ext cx="1508760" cy="347472"/>
          </a:xfrm>
          <a:prstGeom prst="rect">
            <a:avLst/>
          </a:prstGeom>
          <a:noFill/>
          <a:ln/>
        </p:spPr>
        <p:txBody>
          <a:bodyPr wrap="square" rtlCol="0" anchor="ctr"/>
          <a:lstStyle/>
          <a:p>
            <a:pPr marL="0" indent="0" algn="ctr">
              <a:buNone/>
            </a:pPr>
            <a:r>
              <a:rPr lang="en-US" sz="850" dirty="0">
                <a:solidFill>
                  <a:srgbClr val="1A4A8A"/>
                </a:solidFill>
                <a:latin typeface="Calibri" pitchFamily="34" charset="0"/>
                <a:ea typeface="Calibri" pitchFamily="34" charset="-122"/>
                <a:cs typeface="Calibri" pitchFamily="34" charset="-120"/>
              </a:rPr>
              <a:t>Win/loss synthesis</a:t>
            </a:r>
            <a:endParaRPr lang="en-US" sz="850" dirty="0"/>
          </a:p>
        </p:txBody>
      </p:sp>
      <p:sp>
        <p:nvSpPr>
          <p:cNvPr id="30" name="Shape 28"/>
          <p:cNvSpPr/>
          <p:nvPr/>
        </p:nvSpPr>
        <p:spPr>
          <a:xfrm>
            <a:off x="5486400" y="2423160"/>
            <a:ext cx="1508760" cy="347472"/>
          </a:xfrm>
          <a:prstGeom prst="rect">
            <a:avLst/>
          </a:prstGeom>
          <a:solidFill>
            <a:srgbClr val="1A4A8A">
              <a:alpha val="15000"/>
            </a:srgbClr>
          </a:solidFill>
          <a:ln w="8890">
            <a:solidFill>
              <a:srgbClr val="1A4A8A"/>
            </a:solidFill>
            <a:prstDash val="solid"/>
          </a:ln>
        </p:spPr>
        <p:txBody>
          <a:bodyPr/>
          <a:lstStyle/>
          <a:p>
            <a:endParaRPr lang="en-US"/>
          </a:p>
        </p:txBody>
      </p:sp>
      <p:sp>
        <p:nvSpPr>
          <p:cNvPr id="31" name="Text 29"/>
          <p:cNvSpPr/>
          <p:nvPr/>
        </p:nvSpPr>
        <p:spPr>
          <a:xfrm>
            <a:off x="5486400" y="2423160"/>
            <a:ext cx="1508760" cy="347472"/>
          </a:xfrm>
          <a:prstGeom prst="rect">
            <a:avLst/>
          </a:prstGeom>
          <a:noFill/>
          <a:ln/>
        </p:spPr>
        <p:txBody>
          <a:bodyPr wrap="square" rtlCol="0" anchor="ctr"/>
          <a:lstStyle/>
          <a:p>
            <a:pPr marL="0" indent="0" algn="ctr">
              <a:buNone/>
            </a:pPr>
            <a:r>
              <a:rPr lang="en-US" sz="850" dirty="0">
                <a:solidFill>
                  <a:srgbClr val="1A4A8A"/>
                </a:solidFill>
                <a:latin typeface="Calibri" pitchFamily="34" charset="0"/>
                <a:ea typeface="Calibri" pitchFamily="34" charset="-122"/>
                <a:cs typeface="Calibri" pitchFamily="34" charset="-120"/>
              </a:rPr>
              <a:t>Competitor monitoring</a:t>
            </a:r>
            <a:endParaRPr lang="en-US" sz="850" dirty="0"/>
          </a:p>
        </p:txBody>
      </p:sp>
      <p:sp>
        <p:nvSpPr>
          <p:cNvPr id="32" name="Shape 30"/>
          <p:cNvSpPr/>
          <p:nvPr/>
        </p:nvSpPr>
        <p:spPr>
          <a:xfrm>
            <a:off x="7086600" y="2423160"/>
            <a:ext cx="1508760" cy="347472"/>
          </a:xfrm>
          <a:prstGeom prst="rect">
            <a:avLst/>
          </a:prstGeom>
          <a:solidFill>
            <a:srgbClr val="1A4A8A">
              <a:alpha val="15000"/>
            </a:srgbClr>
          </a:solidFill>
          <a:ln w="8890">
            <a:solidFill>
              <a:srgbClr val="1A4A8A"/>
            </a:solidFill>
            <a:prstDash val="solid"/>
          </a:ln>
        </p:spPr>
        <p:txBody>
          <a:bodyPr/>
          <a:lstStyle/>
          <a:p>
            <a:endParaRPr lang="en-US"/>
          </a:p>
        </p:txBody>
      </p:sp>
      <p:sp>
        <p:nvSpPr>
          <p:cNvPr id="33" name="Text 31"/>
          <p:cNvSpPr/>
          <p:nvPr/>
        </p:nvSpPr>
        <p:spPr>
          <a:xfrm>
            <a:off x="7086600" y="2423160"/>
            <a:ext cx="1508760" cy="347472"/>
          </a:xfrm>
          <a:prstGeom prst="rect">
            <a:avLst/>
          </a:prstGeom>
          <a:noFill/>
          <a:ln/>
        </p:spPr>
        <p:txBody>
          <a:bodyPr wrap="square" rtlCol="0" anchor="ctr"/>
          <a:lstStyle/>
          <a:p>
            <a:pPr marL="0" indent="0" algn="ctr">
              <a:buNone/>
            </a:pPr>
            <a:r>
              <a:rPr lang="en-US" sz="850" dirty="0">
                <a:solidFill>
                  <a:srgbClr val="1A4A8A"/>
                </a:solidFill>
                <a:latin typeface="Calibri" pitchFamily="34" charset="0"/>
                <a:ea typeface="Calibri" pitchFamily="34" charset="-122"/>
                <a:cs typeface="Calibri" pitchFamily="34" charset="-120"/>
              </a:rPr>
              <a:t>Voice-of-customer analysis</a:t>
            </a:r>
            <a:endParaRPr lang="en-US" sz="850" dirty="0"/>
          </a:p>
        </p:txBody>
      </p:sp>
      <p:sp>
        <p:nvSpPr>
          <p:cNvPr id="34" name="Shape 32"/>
          <p:cNvSpPr/>
          <p:nvPr/>
        </p:nvSpPr>
        <p:spPr>
          <a:xfrm>
            <a:off x="3886200" y="2880360"/>
            <a:ext cx="1508760" cy="347472"/>
          </a:xfrm>
          <a:prstGeom prst="rect">
            <a:avLst/>
          </a:prstGeom>
          <a:solidFill>
            <a:srgbClr val="1A4A8A">
              <a:alpha val="15000"/>
            </a:srgbClr>
          </a:solidFill>
          <a:ln w="8890">
            <a:solidFill>
              <a:srgbClr val="1A4A8A"/>
            </a:solidFill>
            <a:prstDash val="solid"/>
          </a:ln>
        </p:spPr>
        <p:txBody>
          <a:bodyPr/>
          <a:lstStyle/>
          <a:p>
            <a:endParaRPr lang="en-US"/>
          </a:p>
        </p:txBody>
      </p:sp>
      <p:sp>
        <p:nvSpPr>
          <p:cNvPr id="35" name="Text 33"/>
          <p:cNvSpPr/>
          <p:nvPr/>
        </p:nvSpPr>
        <p:spPr>
          <a:xfrm>
            <a:off x="3886200" y="2880360"/>
            <a:ext cx="1508760" cy="347472"/>
          </a:xfrm>
          <a:prstGeom prst="rect">
            <a:avLst/>
          </a:prstGeom>
          <a:noFill/>
          <a:ln/>
        </p:spPr>
        <p:txBody>
          <a:bodyPr wrap="square" rtlCol="0" anchor="ctr"/>
          <a:lstStyle/>
          <a:p>
            <a:pPr marL="0" indent="0" algn="ctr">
              <a:buNone/>
            </a:pPr>
            <a:r>
              <a:rPr lang="en-US" sz="850" dirty="0">
                <a:solidFill>
                  <a:srgbClr val="1A4A8A"/>
                </a:solidFill>
                <a:latin typeface="Calibri" pitchFamily="34" charset="0"/>
                <a:ea typeface="Calibri" pitchFamily="34" charset="-122"/>
                <a:cs typeface="Calibri" pitchFamily="34" charset="-120"/>
              </a:rPr>
              <a:t>Market trend tracking</a:t>
            </a:r>
            <a:endParaRPr lang="en-US" sz="850" dirty="0"/>
          </a:p>
        </p:txBody>
      </p:sp>
      <p:sp>
        <p:nvSpPr>
          <p:cNvPr id="36" name="Shape 34"/>
          <p:cNvSpPr/>
          <p:nvPr/>
        </p:nvSpPr>
        <p:spPr>
          <a:xfrm>
            <a:off x="274320" y="3483864"/>
            <a:ext cx="8595360" cy="1078992"/>
          </a:xfrm>
          <a:prstGeom prst="rect">
            <a:avLst/>
          </a:prstGeom>
          <a:solidFill>
            <a:srgbClr val="FFFFFF"/>
          </a:solidFill>
          <a:ln w="15240">
            <a:solidFill>
              <a:srgbClr val="0E8C8C"/>
            </a:solidFill>
            <a:prstDash val="solid"/>
          </a:ln>
          <a:effectLst>
            <a:outerShdw blurRad="63500" dist="25400" dir="8100000" algn="bl" rotWithShape="0">
              <a:srgbClr val="000000">
                <a:alpha val="8000"/>
              </a:srgbClr>
            </a:outerShdw>
          </a:effectLst>
        </p:spPr>
        <p:txBody>
          <a:bodyPr/>
          <a:lstStyle/>
          <a:p>
            <a:endParaRPr lang="en-US"/>
          </a:p>
        </p:txBody>
      </p:sp>
      <p:sp>
        <p:nvSpPr>
          <p:cNvPr id="37" name="Shape 35"/>
          <p:cNvSpPr/>
          <p:nvPr/>
        </p:nvSpPr>
        <p:spPr>
          <a:xfrm>
            <a:off x="274320" y="3483864"/>
            <a:ext cx="475488" cy="1078992"/>
          </a:xfrm>
          <a:prstGeom prst="rect">
            <a:avLst/>
          </a:prstGeom>
          <a:solidFill>
            <a:srgbClr val="0E8C8C"/>
          </a:solidFill>
          <a:ln w="12700">
            <a:solidFill>
              <a:srgbClr val="0E8C8C"/>
            </a:solidFill>
            <a:prstDash val="solid"/>
          </a:ln>
        </p:spPr>
        <p:txBody>
          <a:bodyPr/>
          <a:lstStyle/>
          <a:p>
            <a:endParaRPr lang="en-US"/>
          </a:p>
        </p:txBody>
      </p:sp>
      <p:sp>
        <p:nvSpPr>
          <p:cNvPr id="38" name="Text 36"/>
          <p:cNvSpPr/>
          <p:nvPr/>
        </p:nvSpPr>
        <p:spPr>
          <a:xfrm>
            <a:off x="274320" y="3483864"/>
            <a:ext cx="475488" cy="1078992"/>
          </a:xfrm>
          <a:prstGeom prst="rect">
            <a:avLst/>
          </a:prstGeom>
          <a:noFill/>
          <a:ln/>
        </p:spPr>
        <p:txBody>
          <a:bodyPr wrap="square" rtlCol="0" anchor="ctr"/>
          <a:lstStyle/>
          <a:p>
            <a:pPr marL="0" indent="0" algn="ctr">
              <a:buNone/>
            </a:pPr>
            <a:r>
              <a:rPr lang="en-US" sz="2200" b="1" dirty="0">
                <a:solidFill>
                  <a:srgbClr val="FFFFFF"/>
                </a:solidFill>
                <a:latin typeface="Arial Black" pitchFamily="34" charset="0"/>
                <a:ea typeface="Arial Black" pitchFamily="34" charset="-122"/>
                <a:cs typeface="Arial Black" pitchFamily="34" charset="-120"/>
              </a:rPr>
              <a:t>1</a:t>
            </a:r>
            <a:endParaRPr lang="en-US" sz="2200" dirty="0"/>
          </a:p>
        </p:txBody>
      </p:sp>
      <p:sp>
        <p:nvSpPr>
          <p:cNvPr id="39" name="Text 37"/>
          <p:cNvSpPr/>
          <p:nvPr/>
        </p:nvSpPr>
        <p:spPr>
          <a:xfrm>
            <a:off x="822960" y="3557016"/>
            <a:ext cx="2926080" cy="347472"/>
          </a:xfrm>
          <a:prstGeom prst="rect">
            <a:avLst/>
          </a:prstGeom>
          <a:noFill/>
          <a:ln/>
        </p:spPr>
        <p:txBody>
          <a:bodyPr wrap="square" rtlCol="0" anchor="ctr"/>
          <a:lstStyle/>
          <a:p>
            <a:pPr marL="0" indent="0">
              <a:buNone/>
            </a:pPr>
            <a:r>
              <a:rPr lang="en-US" sz="1200" b="1" kern="0" spc="150" dirty="0">
                <a:solidFill>
                  <a:srgbClr val="0E8C8C"/>
                </a:solidFill>
                <a:latin typeface="Arial" pitchFamily="34" charset="0"/>
                <a:ea typeface="Arial" pitchFamily="34" charset="-122"/>
                <a:cs typeface="Arial" pitchFamily="34" charset="-120"/>
              </a:rPr>
              <a:t>CORE AI LAYER</a:t>
            </a:r>
            <a:endParaRPr lang="en-US" sz="1200" dirty="0"/>
          </a:p>
        </p:txBody>
      </p:sp>
      <p:sp>
        <p:nvSpPr>
          <p:cNvPr id="40" name="Text 38"/>
          <p:cNvSpPr/>
          <p:nvPr/>
        </p:nvSpPr>
        <p:spPr>
          <a:xfrm>
            <a:off x="822960" y="3886200"/>
            <a:ext cx="2926080" cy="256032"/>
          </a:xfrm>
          <a:prstGeom prst="rect">
            <a:avLst/>
          </a:prstGeom>
          <a:noFill/>
          <a:ln/>
        </p:spPr>
        <p:txBody>
          <a:bodyPr wrap="square" rtlCol="0" anchor="ctr"/>
          <a:lstStyle/>
          <a:p>
            <a:pPr marL="0" indent="0">
              <a:buNone/>
            </a:pPr>
            <a:r>
              <a:rPr lang="en-US" sz="900" i="1" dirty="0">
                <a:solidFill>
                  <a:srgbClr val="6B7B8D"/>
                </a:solidFill>
                <a:latin typeface="Georgia" pitchFamily="34" charset="0"/>
                <a:ea typeface="Georgia" pitchFamily="34" charset="-122"/>
                <a:cs typeface="Georgia" pitchFamily="34" charset="-120"/>
              </a:rPr>
              <a:t>Automation and velocity</a:t>
            </a:r>
            <a:endParaRPr lang="en-US" sz="900" dirty="0"/>
          </a:p>
        </p:txBody>
      </p:sp>
      <p:sp>
        <p:nvSpPr>
          <p:cNvPr id="41" name="Text 39"/>
          <p:cNvSpPr/>
          <p:nvPr/>
        </p:nvSpPr>
        <p:spPr>
          <a:xfrm>
            <a:off x="822960" y="4142232"/>
            <a:ext cx="2926080" cy="365760"/>
          </a:xfrm>
          <a:prstGeom prst="rect">
            <a:avLst/>
          </a:prstGeom>
          <a:noFill/>
          <a:ln/>
        </p:spPr>
        <p:txBody>
          <a:bodyPr wrap="square" rtlCol="0" anchor="ctr"/>
          <a:lstStyle/>
          <a:p>
            <a:pPr marL="0" indent="0">
              <a:buNone/>
            </a:pPr>
            <a:r>
              <a:rPr lang="en-US" sz="850" dirty="0">
                <a:solidFill>
                  <a:srgbClr val="1A2B3C"/>
                </a:solidFill>
                <a:latin typeface="Calibri" pitchFamily="34" charset="0"/>
                <a:ea typeface="Calibri" pitchFamily="34" charset="-122"/>
                <a:cs typeface="Calibri" pitchFamily="34" charset="-120"/>
              </a:rPr>
              <a:t>Fully AI-executed. PMM sets the standards and reviews the output.</a:t>
            </a:r>
            <a:endParaRPr lang="en-US" sz="850" dirty="0"/>
          </a:p>
        </p:txBody>
      </p:sp>
      <p:sp>
        <p:nvSpPr>
          <p:cNvPr id="42" name="Shape 40"/>
          <p:cNvSpPr/>
          <p:nvPr/>
        </p:nvSpPr>
        <p:spPr>
          <a:xfrm>
            <a:off x="3886200" y="3593592"/>
            <a:ext cx="1508760" cy="347472"/>
          </a:xfrm>
          <a:prstGeom prst="rect">
            <a:avLst/>
          </a:prstGeom>
          <a:solidFill>
            <a:srgbClr val="0E8C8C">
              <a:alpha val="15000"/>
            </a:srgbClr>
          </a:solidFill>
          <a:ln w="8890">
            <a:solidFill>
              <a:srgbClr val="0E8C8C"/>
            </a:solidFill>
            <a:prstDash val="solid"/>
          </a:ln>
        </p:spPr>
        <p:txBody>
          <a:bodyPr/>
          <a:lstStyle/>
          <a:p>
            <a:endParaRPr lang="en-US"/>
          </a:p>
        </p:txBody>
      </p:sp>
      <p:sp>
        <p:nvSpPr>
          <p:cNvPr id="43" name="Text 41"/>
          <p:cNvSpPr/>
          <p:nvPr/>
        </p:nvSpPr>
        <p:spPr>
          <a:xfrm>
            <a:off x="3886200" y="3593592"/>
            <a:ext cx="1508760" cy="347472"/>
          </a:xfrm>
          <a:prstGeom prst="rect">
            <a:avLst/>
          </a:prstGeom>
          <a:noFill/>
          <a:ln/>
        </p:spPr>
        <p:txBody>
          <a:bodyPr wrap="square" rtlCol="0" anchor="ctr"/>
          <a:lstStyle/>
          <a:p>
            <a:pPr marL="0" indent="0" algn="ctr">
              <a:buNone/>
            </a:pPr>
            <a:r>
              <a:rPr lang="en-US" sz="850" dirty="0">
                <a:solidFill>
                  <a:srgbClr val="0E8C8C"/>
                </a:solidFill>
                <a:latin typeface="Calibri" pitchFamily="34" charset="0"/>
                <a:ea typeface="Calibri" pitchFamily="34" charset="-122"/>
                <a:cs typeface="Calibri" pitchFamily="34" charset="-120"/>
              </a:rPr>
              <a:t>First-draft generation</a:t>
            </a:r>
            <a:endParaRPr lang="en-US" sz="850" dirty="0"/>
          </a:p>
        </p:txBody>
      </p:sp>
      <p:sp>
        <p:nvSpPr>
          <p:cNvPr id="44" name="Shape 42"/>
          <p:cNvSpPr/>
          <p:nvPr/>
        </p:nvSpPr>
        <p:spPr>
          <a:xfrm>
            <a:off x="5486400" y="3593592"/>
            <a:ext cx="1508760" cy="347472"/>
          </a:xfrm>
          <a:prstGeom prst="rect">
            <a:avLst/>
          </a:prstGeom>
          <a:solidFill>
            <a:srgbClr val="0E8C8C">
              <a:alpha val="15000"/>
            </a:srgbClr>
          </a:solidFill>
          <a:ln w="8890">
            <a:solidFill>
              <a:srgbClr val="0E8C8C"/>
            </a:solidFill>
            <a:prstDash val="solid"/>
          </a:ln>
        </p:spPr>
        <p:txBody>
          <a:bodyPr/>
          <a:lstStyle/>
          <a:p>
            <a:endParaRPr lang="en-US"/>
          </a:p>
        </p:txBody>
      </p:sp>
      <p:sp>
        <p:nvSpPr>
          <p:cNvPr id="45" name="Text 43"/>
          <p:cNvSpPr/>
          <p:nvPr/>
        </p:nvSpPr>
        <p:spPr>
          <a:xfrm>
            <a:off x="5486400" y="3593592"/>
            <a:ext cx="1508760" cy="347472"/>
          </a:xfrm>
          <a:prstGeom prst="rect">
            <a:avLst/>
          </a:prstGeom>
          <a:noFill/>
          <a:ln/>
        </p:spPr>
        <p:txBody>
          <a:bodyPr wrap="square" rtlCol="0" anchor="ctr"/>
          <a:lstStyle/>
          <a:p>
            <a:pPr marL="0" indent="0" algn="ctr">
              <a:buNone/>
            </a:pPr>
            <a:r>
              <a:rPr lang="en-US" sz="850" dirty="0">
                <a:solidFill>
                  <a:srgbClr val="0E8C8C"/>
                </a:solidFill>
                <a:latin typeface="Calibri" pitchFamily="34" charset="0"/>
                <a:ea typeface="Calibri" pitchFamily="34" charset="-122"/>
                <a:cs typeface="Calibri" pitchFamily="34" charset="-120"/>
              </a:rPr>
              <a:t>Format conversion</a:t>
            </a:r>
            <a:endParaRPr lang="en-US" sz="850" dirty="0"/>
          </a:p>
        </p:txBody>
      </p:sp>
      <p:sp>
        <p:nvSpPr>
          <p:cNvPr id="46" name="Shape 44"/>
          <p:cNvSpPr/>
          <p:nvPr/>
        </p:nvSpPr>
        <p:spPr>
          <a:xfrm>
            <a:off x="7086600" y="3593592"/>
            <a:ext cx="1508760" cy="347472"/>
          </a:xfrm>
          <a:prstGeom prst="rect">
            <a:avLst/>
          </a:prstGeom>
          <a:solidFill>
            <a:srgbClr val="0E8C8C">
              <a:alpha val="15000"/>
            </a:srgbClr>
          </a:solidFill>
          <a:ln w="8890">
            <a:solidFill>
              <a:srgbClr val="0E8C8C"/>
            </a:solidFill>
            <a:prstDash val="solid"/>
          </a:ln>
        </p:spPr>
        <p:txBody>
          <a:bodyPr/>
          <a:lstStyle/>
          <a:p>
            <a:endParaRPr lang="en-US"/>
          </a:p>
        </p:txBody>
      </p:sp>
      <p:sp>
        <p:nvSpPr>
          <p:cNvPr id="47" name="Text 45"/>
          <p:cNvSpPr/>
          <p:nvPr/>
        </p:nvSpPr>
        <p:spPr>
          <a:xfrm>
            <a:off x="7086600" y="3593592"/>
            <a:ext cx="1508760" cy="347472"/>
          </a:xfrm>
          <a:prstGeom prst="rect">
            <a:avLst/>
          </a:prstGeom>
          <a:noFill/>
          <a:ln/>
        </p:spPr>
        <p:txBody>
          <a:bodyPr wrap="square" rtlCol="0" anchor="ctr"/>
          <a:lstStyle/>
          <a:p>
            <a:pPr marL="0" indent="0" algn="ctr">
              <a:buNone/>
            </a:pPr>
            <a:r>
              <a:rPr lang="en-US" sz="850" dirty="0">
                <a:solidFill>
                  <a:srgbClr val="0E8C8C"/>
                </a:solidFill>
                <a:latin typeface="Calibri" pitchFamily="34" charset="0"/>
                <a:ea typeface="Calibri" pitchFamily="34" charset="-122"/>
                <a:cs typeface="Calibri" pitchFamily="34" charset="-120"/>
              </a:rPr>
              <a:t>Research aggregation</a:t>
            </a:r>
            <a:endParaRPr lang="en-US" sz="850" dirty="0"/>
          </a:p>
        </p:txBody>
      </p:sp>
      <p:sp>
        <p:nvSpPr>
          <p:cNvPr id="48" name="Shape 46"/>
          <p:cNvSpPr/>
          <p:nvPr/>
        </p:nvSpPr>
        <p:spPr>
          <a:xfrm>
            <a:off x="3886200" y="4050792"/>
            <a:ext cx="1508760" cy="347472"/>
          </a:xfrm>
          <a:prstGeom prst="rect">
            <a:avLst/>
          </a:prstGeom>
          <a:solidFill>
            <a:srgbClr val="0E8C8C">
              <a:alpha val="15000"/>
            </a:srgbClr>
          </a:solidFill>
          <a:ln w="8890">
            <a:solidFill>
              <a:srgbClr val="0E8C8C"/>
            </a:solidFill>
            <a:prstDash val="solid"/>
          </a:ln>
        </p:spPr>
        <p:txBody>
          <a:bodyPr/>
          <a:lstStyle/>
          <a:p>
            <a:endParaRPr lang="en-US"/>
          </a:p>
        </p:txBody>
      </p:sp>
      <p:sp>
        <p:nvSpPr>
          <p:cNvPr id="49" name="Text 47"/>
          <p:cNvSpPr/>
          <p:nvPr/>
        </p:nvSpPr>
        <p:spPr>
          <a:xfrm>
            <a:off x="3886200" y="4050792"/>
            <a:ext cx="1508760" cy="347472"/>
          </a:xfrm>
          <a:prstGeom prst="rect">
            <a:avLst/>
          </a:prstGeom>
          <a:noFill/>
          <a:ln/>
        </p:spPr>
        <p:txBody>
          <a:bodyPr wrap="square" rtlCol="0" anchor="ctr"/>
          <a:lstStyle/>
          <a:p>
            <a:pPr marL="0" indent="0" algn="ctr">
              <a:buNone/>
            </a:pPr>
            <a:r>
              <a:rPr lang="en-US" sz="850" dirty="0">
                <a:solidFill>
                  <a:srgbClr val="0E8C8C"/>
                </a:solidFill>
                <a:latin typeface="Calibri" pitchFamily="34" charset="0"/>
                <a:ea typeface="Calibri" pitchFamily="34" charset="-122"/>
                <a:cs typeface="Calibri" pitchFamily="34" charset="-120"/>
              </a:rPr>
              <a:t>Prompt library management</a:t>
            </a:r>
            <a:endParaRPr lang="en-US" sz="850" dirty="0"/>
          </a:p>
        </p:txBody>
      </p:sp>
      <p:sp>
        <p:nvSpPr>
          <p:cNvPr id="50" name="Shape 48"/>
          <p:cNvSpPr/>
          <p:nvPr/>
        </p:nvSpPr>
        <p:spPr>
          <a:xfrm>
            <a:off x="8229600" y="1143000"/>
            <a:ext cx="914400" cy="3511296"/>
          </a:xfrm>
          <a:prstGeom prst="rect">
            <a:avLst/>
          </a:prstGeom>
          <a:solidFill>
            <a:srgbClr val="D4A843">
              <a:alpha val="20000"/>
            </a:srgbClr>
          </a:solidFill>
          <a:ln w="12700">
            <a:solidFill>
              <a:srgbClr val="D4A843"/>
            </a:solidFill>
            <a:prstDash val="solid"/>
          </a:ln>
        </p:spPr>
        <p:txBody>
          <a:bodyPr/>
          <a:lstStyle/>
          <a:p>
            <a:endParaRPr lang="en-US"/>
          </a:p>
        </p:txBody>
      </p:sp>
      <p:sp>
        <p:nvSpPr>
          <p:cNvPr id="51" name="Text 49"/>
          <p:cNvSpPr/>
          <p:nvPr/>
        </p:nvSpPr>
        <p:spPr>
          <a:xfrm>
            <a:off x="8229600" y="2423160"/>
            <a:ext cx="914400" cy="731520"/>
          </a:xfrm>
          <a:prstGeom prst="rect">
            <a:avLst/>
          </a:prstGeom>
          <a:noFill/>
          <a:ln/>
        </p:spPr>
        <p:txBody>
          <a:bodyPr wrap="square" rtlCol="0" anchor="ctr"/>
          <a:lstStyle/>
          <a:p>
            <a:pPr marL="0" indent="0" algn="ctr">
              <a:buNone/>
            </a:pPr>
            <a:r>
              <a:rPr lang="en-US" sz="800" b="1" kern="0" spc="50" dirty="0">
                <a:solidFill>
                  <a:srgbClr val="D4790A"/>
                </a:solidFill>
                <a:latin typeface="Arial" pitchFamily="34" charset="0"/>
                <a:ea typeface="Arial" pitchFamily="34" charset="-122"/>
                <a:cs typeface="Arial" pitchFamily="34" charset="-120"/>
              </a:rPr>
              <a:t>JUDGMENT</a:t>
            </a:r>
            <a:endParaRPr lang="en-US" sz="800" dirty="0"/>
          </a:p>
          <a:p>
            <a:pPr marL="0" indent="0" algn="ctr">
              <a:buNone/>
            </a:pPr>
            <a:r>
              <a:rPr lang="en-US" sz="800" b="1" kern="0" spc="50" dirty="0">
                <a:solidFill>
                  <a:srgbClr val="D4790A"/>
                </a:solidFill>
                <a:latin typeface="Arial" pitchFamily="34" charset="0"/>
                <a:ea typeface="Arial" pitchFamily="34" charset="-122"/>
                <a:cs typeface="Arial" pitchFamily="34" charset="-120"/>
              </a:rPr>
              <a:t>LOOP</a:t>
            </a:r>
            <a:endParaRPr lang="en-US" sz="800" dirty="0"/>
          </a:p>
        </p:txBody>
      </p:sp>
      <p:sp>
        <p:nvSpPr>
          <p:cNvPr id="52" name="Text 50"/>
          <p:cNvSpPr/>
          <p:nvPr/>
        </p:nvSpPr>
        <p:spPr>
          <a:xfrm>
            <a:off x="8229600" y="2057400"/>
            <a:ext cx="914400" cy="365760"/>
          </a:xfrm>
          <a:prstGeom prst="rect">
            <a:avLst/>
          </a:prstGeom>
          <a:noFill/>
          <a:ln/>
        </p:spPr>
        <p:txBody>
          <a:bodyPr wrap="square" rtlCol="0" anchor="ctr"/>
          <a:lstStyle/>
          <a:p>
            <a:pPr marL="0" indent="0" algn="ctr">
              <a:buNone/>
            </a:pPr>
            <a:r>
              <a:rPr lang="en-US" sz="1600" dirty="0">
                <a:solidFill>
                  <a:srgbClr val="D4790A"/>
                </a:solidFill>
                <a:latin typeface="Arial Black" pitchFamily="34" charset="0"/>
                <a:ea typeface="Arial Black" pitchFamily="34" charset="-122"/>
                <a:cs typeface="Arial Black" pitchFamily="34" charset="-120"/>
              </a:rPr>
              <a:t>↑↓</a:t>
            </a:r>
            <a:endParaRPr lang="en-US" sz="1600" dirty="0"/>
          </a:p>
        </p:txBody>
      </p:sp>
      <p:sp>
        <p:nvSpPr>
          <p:cNvPr id="53" name="Text 51"/>
          <p:cNvSpPr/>
          <p:nvPr/>
        </p:nvSpPr>
        <p:spPr>
          <a:xfrm>
            <a:off x="274320" y="4828032"/>
            <a:ext cx="7909560" cy="219456"/>
          </a:xfrm>
          <a:prstGeom prst="rect">
            <a:avLst/>
          </a:prstGeom>
          <a:noFill/>
          <a:ln/>
        </p:spPr>
        <p:txBody>
          <a:bodyPr wrap="square" rtlCol="0" anchor="ctr"/>
          <a:lstStyle/>
          <a:p>
            <a:pPr marL="0" indent="0" algn="ctr">
              <a:buNone/>
            </a:pPr>
            <a:r>
              <a:rPr lang="en-US" sz="850" i="1" dirty="0">
                <a:solidFill>
                  <a:srgbClr val="6B7B8D"/>
                </a:solidFill>
                <a:latin typeface="Calibri" pitchFamily="34" charset="0"/>
                <a:ea typeface="Calibri" pitchFamily="34" charset="-122"/>
                <a:cs typeface="Calibri" pitchFamily="34" charset="-120"/>
              </a:rPr>
              <a:t>Figure 4. Three layers: Core AI (velocity), Specialist (intelligence), Output (judgment). The PMM owns all three — but only executes on the top.</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txBody>
          <a:bodyPr/>
          <a:lstStyle/>
          <a:p>
            <a:endParaRPr lang="en-US"/>
          </a:p>
        </p:txBody>
      </p:sp>
      <p:sp>
        <p:nvSpPr>
          <p:cNvPr id="3" name="Text 1"/>
          <p:cNvSpPr/>
          <p:nvPr/>
        </p:nvSpPr>
        <p:spPr>
          <a:xfrm>
            <a:off x="365760" y="0"/>
            <a:ext cx="8229600" cy="658368"/>
          </a:xfrm>
          <a:prstGeom prst="rect">
            <a:avLst/>
          </a:prstGeom>
          <a:noFill/>
          <a:ln/>
        </p:spPr>
        <p:txBody>
          <a:bodyPr wrap="square" rtlCol="0" anchor="ctr"/>
          <a:lstStyle/>
          <a:p>
            <a:pPr marL="0" indent="0">
              <a:buNone/>
            </a:pPr>
            <a:r>
              <a:rPr lang="en-US" sz="1700" b="1" kern="0" spc="200" dirty="0">
                <a:solidFill>
                  <a:srgbClr val="FFFFFF"/>
                </a:solidFill>
                <a:latin typeface="Arial" pitchFamily="34" charset="0"/>
                <a:ea typeface="Arial" pitchFamily="34" charset="-122"/>
                <a:cs typeface="Arial" pitchFamily="34" charset="-120"/>
              </a:rPr>
              <a:t>THREE MOVES</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txBody>
          <a:bodyPr/>
          <a:lstStyle/>
          <a:p>
            <a:endParaRPr lang="en-US"/>
          </a:p>
        </p:txBody>
      </p:sp>
      <p:sp>
        <p:nvSpPr>
          <p:cNvPr id="5" name="Text 3"/>
          <p:cNvSpPr/>
          <p:nvPr/>
        </p:nvSpPr>
        <p:spPr>
          <a:xfrm>
            <a:off x="365760" y="658368"/>
            <a:ext cx="8412480" cy="384048"/>
          </a:xfrm>
          <a:prstGeom prst="rect">
            <a:avLst/>
          </a:prstGeom>
          <a:noFill/>
          <a:ln/>
        </p:spPr>
        <p:txBody>
          <a:bodyPr wrap="square" rtlCol="0" anchor="ctr"/>
          <a:lstStyle/>
          <a:p>
            <a:pPr marL="0" indent="0">
              <a:buNone/>
            </a:pPr>
            <a:r>
              <a:rPr lang="en-US" sz="1300" i="1" dirty="0">
                <a:solidFill>
                  <a:srgbClr val="FFFFFF"/>
                </a:solidFill>
                <a:latin typeface="Georgia" pitchFamily="34" charset="0"/>
                <a:ea typeface="Georgia" pitchFamily="34" charset="-122"/>
                <a:cs typeface="Georgia" pitchFamily="34" charset="-120"/>
              </a:rPr>
              <a:t>How to move from wherever you are to Full Stack — in three deliberate decisions.</a:t>
            </a:r>
            <a:endParaRPr lang="en-US" sz="1300" dirty="0"/>
          </a:p>
        </p:txBody>
      </p:sp>
      <p:sp>
        <p:nvSpPr>
          <p:cNvPr id="6" name="Shape 4"/>
          <p:cNvSpPr/>
          <p:nvPr/>
        </p:nvSpPr>
        <p:spPr>
          <a:xfrm>
            <a:off x="228600" y="1170432"/>
            <a:ext cx="2816352" cy="3749040"/>
          </a:xfrm>
          <a:prstGeom prst="rect">
            <a:avLst/>
          </a:prstGeom>
          <a:solidFill>
            <a:srgbClr val="FFFFFF"/>
          </a:solidFill>
          <a:ln w="6350">
            <a:solidFill>
              <a:srgbClr val="E0E8F0"/>
            </a:solidFill>
            <a:prstDash val="solid"/>
          </a:ln>
          <a:effectLst>
            <a:outerShdw blurRad="101600" dist="38100" dir="8100000" algn="bl" rotWithShape="0">
              <a:srgbClr val="000000">
                <a:alpha val="10000"/>
              </a:srgbClr>
            </a:outerShdw>
          </a:effectLst>
        </p:spPr>
        <p:txBody>
          <a:bodyPr/>
          <a:lstStyle/>
          <a:p>
            <a:endParaRPr lang="en-US"/>
          </a:p>
        </p:txBody>
      </p:sp>
      <p:sp>
        <p:nvSpPr>
          <p:cNvPr id="7" name="Shape 5"/>
          <p:cNvSpPr/>
          <p:nvPr/>
        </p:nvSpPr>
        <p:spPr>
          <a:xfrm>
            <a:off x="228600" y="1170432"/>
            <a:ext cx="2816352" cy="50292"/>
          </a:xfrm>
          <a:prstGeom prst="rect">
            <a:avLst/>
          </a:prstGeom>
          <a:solidFill>
            <a:srgbClr val="0E8C8C"/>
          </a:solidFill>
          <a:ln w="12700">
            <a:solidFill>
              <a:srgbClr val="0E8C8C"/>
            </a:solidFill>
            <a:prstDash val="solid"/>
          </a:ln>
        </p:spPr>
        <p:txBody>
          <a:bodyPr/>
          <a:lstStyle/>
          <a:p>
            <a:endParaRPr lang="en-US"/>
          </a:p>
        </p:txBody>
      </p:sp>
      <p:sp>
        <p:nvSpPr>
          <p:cNvPr id="8" name="Shape 6"/>
          <p:cNvSpPr/>
          <p:nvPr/>
        </p:nvSpPr>
        <p:spPr>
          <a:xfrm>
            <a:off x="338328" y="1298448"/>
            <a:ext cx="548640" cy="548640"/>
          </a:xfrm>
          <a:prstGeom prst="ellipse">
            <a:avLst/>
          </a:prstGeom>
          <a:solidFill>
            <a:srgbClr val="0E8C8C"/>
          </a:solidFill>
          <a:ln w="12700">
            <a:solidFill>
              <a:srgbClr val="0E8C8C"/>
            </a:solidFill>
            <a:prstDash val="solid"/>
          </a:ln>
        </p:spPr>
        <p:txBody>
          <a:bodyPr/>
          <a:lstStyle/>
          <a:p>
            <a:endParaRPr lang="en-US"/>
          </a:p>
        </p:txBody>
      </p:sp>
      <p:pic>
        <p:nvPicPr>
          <p:cNvPr id="9" name="Image 0" descr="preencoded.png"/>
          <p:cNvPicPr>
            <a:picLocks noChangeAspect="1"/>
          </p:cNvPicPr>
          <p:nvPr/>
        </p:nvPicPr>
        <p:blipFill>
          <a:blip r:embed="rId3"/>
          <a:stretch>
            <a:fillRect/>
          </a:stretch>
        </p:blipFill>
        <p:spPr>
          <a:xfrm>
            <a:off x="475488" y="1435608"/>
            <a:ext cx="274320" cy="274320"/>
          </a:xfrm>
          <a:prstGeom prst="rect">
            <a:avLst/>
          </a:prstGeom>
        </p:spPr>
      </p:pic>
      <p:sp>
        <p:nvSpPr>
          <p:cNvPr id="10" name="Text 7"/>
          <p:cNvSpPr/>
          <p:nvPr/>
        </p:nvSpPr>
        <p:spPr>
          <a:xfrm>
            <a:off x="978408" y="1280160"/>
            <a:ext cx="1965960" cy="274320"/>
          </a:xfrm>
          <a:prstGeom prst="rect">
            <a:avLst/>
          </a:prstGeom>
          <a:noFill/>
          <a:ln/>
        </p:spPr>
        <p:txBody>
          <a:bodyPr wrap="square" rtlCol="0" anchor="ctr"/>
          <a:lstStyle/>
          <a:p>
            <a:pPr marL="0" indent="0">
              <a:buNone/>
            </a:pPr>
            <a:r>
              <a:rPr lang="en-US" sz="900" dirty="0">
                <a:solidFill>
                  <a:srgbClr val="0E8C8C"/>
                </a:solidFill>
                <a:latin typeface="Calibri" pitchFamily="34" charset="0"/>
                <a:ea typeface="Calibri" pitchFamily="34" charset="-122"/>
                <a:cs typeface="Calibri" pitchFamily="34" charset="-120"/>
              </a:rPr>
              <a:t>Move 01</a:t>
            </a:r>
            <a:endParaRPr lang="en-US" sz="900" dirty="0"/>
          </a:p>
        </p:txBody>
      </p:sp>
      <p:sp>
        <p:nvSpPr>
          <p:cNvPr id="11" name="Text 8"/>
          <p:cNvSpPr/>
          <p:nvPr/>
        </p:nvSpPr>
        <p:spPr>
          <a:xfrm>
            <a:off x="978408" y="1536192"/>
            <a:ext cx="1965960" cy="329184"/>
          </a:xfrm>
          <a:prstGeom prst="rect">
            <a:avLst/>
          </a:prstGeom>
          <a:noFill/>
          <a:ln/>
        </p:spPr>
        <p:txBody>
          <a:bodyPr wrap="square" rtlCol="0" anchor="ctr"/>
          <a:lstStyle/>
          <a:p>
            <a:pPr marL="0" indent="0">
              <a:buNone/>
            </a:pPr>
            <a:r>
              <a:rPr lang="en-US" sz="1300" b="1" dirty="0">
                <a:solidFill>
                  <a:srgbClr val="0E8C8C"/>
                </a:solidFill>
                <a:latin typeface="Arial" pitchFamily="34" charset="0"/>
                <a:ea typeface="Arial" pitchFamily="34" charset="-122"/>
                <a:cs typeface="Arial" pitchFamily="34" charset="-120"/>
              </a:rPr>
              <a:t>Build Your Stack</a:t>
            </a:r>
            <a:endParaRPr lang="en-US" sz="1300" dirty="0"/>
          </a:p>
        </p:txBody>
      </p:sp>
      <p:sp>
        <p:nvSpPr>
          <p:cNvPr id="12" name="Shape 9"/>
          <p:cNvSpPr/>
          <p:nvPr/>
        </p:nvSpPr>
        <p:spPr>
          <a:xfrm>
            <a:off x="338328" y="1993392"/>
            <a:ext cx="2596896" cy="0"/>
          </a:xfrm>
          <a:prstGeom prst="line">
            <a:avLst/>
          </a:prstGeom>
          <a:noFill/>
          <a:ln w="6350">
            <a:solidFill>
              <a:srgbClr val="E0E8F0"/>
            </a:solidFill>
            <a:prstDash val="solid"/>
          </a:ln>
        </p:spPr>
        <p:txBody>
          <a:bodyPr/>
          <a:lstStyle/>
          <a:p>
            <a:endParaRPr lang="en-US"/>
          </a:p>
        </p:txBody>
      </p:sp>
      <p:sp>
        <p:nvSpPr>
          <p:cNvPr id="13" name="Text 10"/>
          <p:cNvSpPr/>
          <p:nvPr/>
        </p:nvSpPr>
        <p:spPr>
          <a:xfrm>
            <a:off x="338328" y="2066544"/>
            <a:ext cx="2596896" cy="1920240"/>
          </a:xfrm>
          <a:prstGeom prst="rect">
            <a:avLst/>
          </a:prstGeom>
          <a:noFill/>
          <a:ln/>
        </p:spPr>
        <p:txBody>
          <a:bodyPr wrap="square" rtlCol="0" anchor="ctr"/>
          <a:lstStyle/>
          <a:p>
            <a:pPr marL="0" indent="0">
              <a:buNone/>
            </a:pPr>
            <a:r>
              <a:rPr lang="en-US" sz="950" dirty="0">
                <a:solidFill>
                  <a:srgbClr val="1A2B3C"/>
                </a:solidFill>
                <a:latin typeface="Calibri" pitchFamily="34" charset="0"/>
                <a:ea typeface="Calibri" pitchFamily="34" charset="-122"/>
                <a:cs typeface="Calibri" pitchFamily="34" charset="-120"/>
              </a:rPr>
              <a:t>Identify your highest-volume commodity tasks — the first drafts, the research syntheses, the competitive summaries. Build agents for each. Not one giant AI 'strategy,' but five specific workflows that run without you. The stack is not a tool list. It is a set of running processes.</a:t>
            </a:r>
            <a:endParaRPr lang="en-US" sz="950" dirty="0"/>
          </a:p>
        </p:txBody>
      </p:sp>
      <p:sp>
        <p:nvSpPr>
          <p:cNvPr id="14" name="Shape 11"/>
          <p:cNvSpPr/>
          <p:nvPr/>
        </p:nvSpPr>
        <p:spPr>
          <a:xfrm>
            <a:off x="338328" y="4041648"/>
            <a:ext cx="2596896" cy="777240"/>
          </a:xfrm>
          <a:prstGeom prst="rect">
            <a:avLst/>
          </a:prstGeom>
          <a:solidFill>
            <a:srgbClr val="0E8C8C">
              <a:alpha val="12000"/>
            </a:srgbClr>
          </a:solidFill>
          <a:ln w="10160">
            <a:solidFill>
              <a:srgbClr val="0E8C8C"/>
            </a:solidFill>
            <a:prstDash val="solid"/>
          </a:ln>
        </p:spPr>
        <p:txBody>
          <a:bodyPr/>
          <a:lstStyle/>
          <a:p>
            <a:endParaRPr lang="en-US"/>
          </a:p>
        </p:txBody>
      </p:sp>
      <p:sp>
        <p:nvSpPr>
          <p:cNvPr id="15" name="Text 12"/>
          <p:cNvSpPr/>
          <p:nvPr/>
        </p:nvSpPr>
        <p:spPr>
          <a:xfrm>
            <a:off x="411480" y="4041648"/>
            <a:ext cx="2450592" cy="237744"/>
          </a:xfrm>
          <a:prstGeom prst="rect">
            <a:avLst/>
          </a:prstGeom>
          <a:noFill/>
          <a:ln/>
        </p:spPr>
        <p:txBody>
          <a:bodyPr wrap="square" rtlCol="0" anchor="b"/>
          <a:lstStyle/>
          <a:p>
            <a:pPr marL="0" indent="0">
              <a:buNone/>
            </a:pPr>
            <a:r>
              <a:rPr lang="en-US" sz="850" b="1" dirty="0">
                <a:solidFill>
                  <a:srgbClr val="0E8C8C"/>
                </a:solidFill>
                <a:latin typeface="Arial" pitchFamily="34" charset="0"/>
                <a:ea typeface="Arial" pitchFamily="34" charset="-122"/>
                <a:cs typeface="Arial" pitchFamily="34" charset="-120"/>
              </a:rPr>
              <a:t>Action Item</a:t>
            </a:r>
            <a:endParaRPr lang="en-US" sz="850" dirty="0"/>
          </a:p>
        </p:txBody>
      </p:sp>
      <p:sp>
        <p:nvSpPr>
          <p:cNvPr id="16" name="Text 13"/>
          <p:cNvSpPr/>
          <p:nvPr/>
        </p:nvSpPr>
        <p:spPr>
          <a:xfrm>
            <a:off x="411480" y="4279392"/>
            <a:ext cx="2450592" cy="512064"/>
          </a:xfrm>
          <a:prstGeom prst="rect">
            <a:avLst/>
          </a:prstGeom>
          <a:noFill/>
          <a:ln/>
        </p:spPr>
        <p:txBody>
          <a:bodyPr wrap="square" rtlCol="0" anchor="t"/>
          <a:lstStyle/>
          <a:p>
            <a:pPr marL="0" indent="0">
              <a:buNone/>
            </a:pPr>
            <a:r>
              <a:rPr lang="en-US" sz="800" dirty="0">
                <a:solidFill>
                  <a:srgbClr val="1A2B3C"/>
                </a:solidFill>
                <a:latin typeface="Calibri" pitchFamily="34" charset="0"/>
                <a:ea typeface="Calibri" pitchFamily="34" charset="-122"/>
                <a:cs typeface="Calibri" pitchFamily="34" charset="-120"/>
              </a:rPr>
              <a:t>Inventory your top five time-consuming commodity tasks this week. Commit to building an agent workflow for at least one before next quarter.</a:t>
            </a:r>
            <a:endParaRPr lang="en-US" sz="800" dirty="0"/>
          </a:p>
        </p:txBody>
      </p:sp>
      <p:sp>
        <p:nvSpPr>
          <p:cNvPr id="17" name="Shape 14"/>
          <p:cNvSpPr/>
          <p:nvPr/>
        </p:nvSpPr>
        <p:spPr>
          <a:xfrm>
            <a:off x="3172968" y="1170432"/>
            <a:ext cx="2816352" cy="3749040"/>
          </a:xfrm>
          <a:prstGeom prst="rect">
            <a:avLst/>
          </a:prstGeom>
          <a:solidFill>
            <a:srgbClr val="FFFFFF"/>
          </a:solidFill>
          <a:ln w="6350">
            <a:solidFill>
              <a:srgbClr val="E0E8F0"/>
            </a:solidFill>
            <a:prstDash val="solid"/>
          </a:ln>
          <a:effectLst>
            <a:outerShdw blurRad="101600" dist="38100" dir="8100000" algn="bl" rotWithShape="0">
              <a:srgbClr val="000000">
                <a:alpha val="10000"/>
              </a:srgbClr>
            </a:outerShdw>
          </a:effectLst>
        </p:spPr>
        <p:txBody>
          <a:bodyPr/>
          <a:lstStyle/>
          <a:p>
            <a:endParaRPr lang="en-US"/>
          </a:p>
        </p:txBody>
      </p:sp>
      <p:sp>
        <p:nvSpPr>
          <p:cNvPr id="18" name="Shape 15"/>
          <p:cNvSpPr/>
          <p:nvPr/>
        </p:nvSpPr>
        <p:spPr>
          <a:xfrm>
            <a:off x="3172968" y="1170432"/>
            <a:ext cx="2816352" cy="50292"/>
          </a:xfrm>
          <a:prstGeom prst="rect">
            <a:avLst/>
          </a:prstGeom>
          <a:solidFill>
            <a:srgbClr val="D4A843"/>
          </a:solidFill>
          <a:ln w="12700">
            <a:solidFill>
              <a:srgbClr val="D4A843"/>
            </a:solidFill>
            <a:prstDash val="solid"/>
          </a:ln>
        </p:spPr>
        <p:txBody>
          <a:bodyPr/>
          <a:lstStyle/>
          <a:p>
            <a:endParaRPr lang="en-US"/>
          </a:p>
        </p:txBody>
      </p:sp>
      <p:sp>
        <p:nvSpPr>
          <p:cNvPr id="19" name="Shape 16"/>
          <p:cNvSpPr/>
          <p:nvPr/>
        </p:nvSpPr>
        <p:spPr>
          <a:xfrm>
            <a:off x="3282696" y="1298448"/>
            <a:ext cx="548640" cy="548640"/>
          </a:xfrm>
          <a:prstGeom prst="ellipse">
            <a:avLst/>
          </a:prstGeom>
          <a:solidFill>
            <a:srgbClr val="D4A843"/>
          </a:solidFill>
          <a:ln w="12700">
            <a:solidFill>
              <a:srgbClr val="D4A843"/>
            </a:solidFill>
            <a:prstDash val="solid"/>
          </a:ln>
        </p:spPr>
        <p:txBody>
          <a:bodyPr/>
          <a:lstStyle/>
          <a:p>
            <a:endParaRPr lang="en-US"/>
          </a:p>
        </p:txBody>
      </p:sp>
      <p:pic>
        <p:nvPicPr>
          <p:cNvPr id="20" name="Image 1" descr="preencoded.png"/>
          <p:cNvPicPr>
            <a:picLocks noChangeAspect="1"/>
          </p:cNvPicPr>
          <p:nvPr/>
        </p:nvPicPr>
        <p:blipFill>
          <a:blip r:embed="rId4"/>
          <a:stretch>
            <a:fillRect/>
          </a:stretch>
        </p:blipFill>
        <p:spPr>
          <a:xfrm>
            <a:off x="3419856" y="1435608"/>
            <a:ext cx="274320" cy="274320"/>
          </a:xfrm>
          <a:prstGeom prst="rect">
            <a:avLst/>
          </a:prstGeom>
        </p:spPr>
      </p:pic>
      <p:sp>
        <p:nvSpPr>
          <p:cNvPr id="21" name="Text 17"/>
          <p:cNvSpPr/>
          <p:nvPr/>
        </p:nvSpPr>
        <p:spPr>
          <a:xfrm>
            <a:off x="3922776" y="1280160"/>
            <a:ext cx="1965960" cy="274320"/>
          </a:xfrm>
          <a:prstGeom prst="rect">
            <a:avLst/>
          </a:prstGeom>
          <a:noFill/>
          <a:ln/>
        </p:spPr>
        <p:txBody>
          <a:bodyPr wrap="square" rtlCol="0" anchor="ctr"/>
          <a:lstStyle/>
          <a:p>
            <a:pPr marL="0" indent="0">
              <a:buNone/>
            </a:pPr>
            <a:r>
              <a:rPr lang="en-US" sz="900" dirty="0">
                <a:solidFill>
                  <a:srgbClr val="D4A843"/>
                </a:solidFill>
                <a:latin typeface="Calibri" pitchFamily="34" charset="0"/>
                <a:ea typeface="Calibri" pitchFamily="34" charset="-122"/>
                <a:cs typeface="Calibri" pitchFamily="34" charset="-120"/>
              </a:rPr>
              <a:t>Move 02</a:t>
            </a:r>
            <a:endParaRPr lang="en-US" sz="900" dirty="0"/>
          </a:p>
        </p:txBody>
      </p:sp>
      <p:sp>
        <p:nvSpPr>
          <p:cNvPr id="22" name="Text 18"/>
          <p:cNvSpPr/>
          <p:nvPr/>
        </p:nvSpPr>
        <p:spPr>
          <a:xfrm>
            <a:off x="3922776" y="1536192"/>
            <a:ext cx="1965960" cy="329184"/>
          </a:xfrm>
          <a:prstGeom prst="rect">
            <a:avLst/>
          </a:prstGeom>
          <a:noFill/>
          <a:ln/>
        </p:spPr>
        <p:txBody>
          <a:bodyPr wrap="square" rtlCol="0" anchor="ctr"/>
          <a:lstStyle/>
          <a:p>
            <a:pPr marL="0" indent="0">
              <a:buNone/>
            </a:pPr>
            <a:r>
              <a:rPr lang="en-US" sz="1300" b="1" dirty="0">
                <a:solidFill>
                  <a:srgbClr val="D4A843"/>
                </a:solidFill>
                <a:latin typeface="Arial" pitchFamily="34" charset="0"/>
                <a:ea typeface="Arial" pitchFamily="34" charset="-122"/>
                <a:cs typeface="Arial" pitchFamily="34" charset="-120"/>
              </a:rPr>
              <a:t>Rebuild Your Story</a:t>
            </a:r>
            <a:endParaRPr lang="en-US" sz="1300" dirty="0"/>
          </a:p>
        </p:txBody>
      </p:sp>
      <p:sp>
        <p:nvSpPr>
          <p:cNvPr id="23" name="Shape 19"/>
          <p:cNvSpPr/>
          <p:nvPr/>
        </p:nvSpPr>
        <p:spPr>
          <a:xfrm>
            <a:off x="3282696" y="1993392"/>
            <a:ext cx="2596896" cy="0"/>
          </a:xfrm>
          <a:prstGeom prst="line">
            <a:avLst/>
          </a:prstGeom>
          <a:noFill/>
          <a:ln w="6350">
            <a:solidFill>
              <a:srgbClr val="E0E8F0"/>
            </a:solidFill>
            <a:prstDash val="solid"/>
          </a:ln>
        </p:spPr>
        <p:txBody>
          <a:bodyPr/>
          <a:lstStyle/>
          <a:p>
            <a:endParaRPr lang="en-US"/>
          </a:p>
        </p:txBody>
      </p:sp>
      <p:sp>
        <p:nvSpPr>
          <p:cNvPr id="24" name="Text 20"/>
          <p:cNvSpPr/>
          <p:nvPr/>
        </p:nvSpPr>
        <p:spPr>
          <a:xfrm>
            <a:off x="3282696" y="2066544"/>
            <a:ext cx="2596896" cy="1920240"/>
          </a:xfrm>
          <a:prstGeom prst="rect">
            <a:avLst/>
          </a:prstGeom>
          <a:noFill/>
          <a:ln/>
        </p:spPr>
        <p:txBody>
          <a:bodyPr wrap="square" rtlCol="0" anchor="ctr"/>
          <a:lstStyle/>
          <a:p>
            <a:pPr marL="0" indent="0">
              <a:buNone/>
            </a:pPr>
            <a:r>
              <a:rPr lang="en-US" sz="950" dirty="0">
                <a:solidFill>
                  <a:srgbClr val="1A2B3C"/>
                </a:solidFill>
                <a:latin typeface="Calibri" pitchFamily="34" charset="0"/>
                <a:ea typeface="Calibri" pitchFamily="34" charset="-122"/>
                <a:cs typeface="Calibri" pitchFamily="34" charset="-120"/>
              </a:rPr>
              <a:t>The PMMs who compound are not the ones who produce more content faster. They are the ones who produce sharper positioning, cleaner category narratives, more specific competitive differentiation — because they freed the time to think instead of produce. The story is where the depth pays off.</a:t>
            </a:r>
            <a:endParaRPr lang="en-US" sz="950" dirty="0"/>
          </a:p>
        </p:txBody>
      </p:sp>
      <p:sp>
        <p:nvSpPr>
          <p:cNvPr id="25" name="Shape 21"/>
          <p:cNvSpPr/>
          <p:nvPr/>
        </p:nvSpPr>
        <p:spPr>
          <a:xfrm>
            <a:off x="3282696" y="4041648"/>
            <a:ext cx="2596896" cy="777240"/>
          </a:xfrm>
          <a:prstGeom prst="rect">
            <a:avLst/>
          </a:prstGeom>
          <a:solidFill>
            <a:srgbClr val="D4A843">
              <a:alpha val="12000"/>
            </a:srgbClr>
          </a:solidFill>
          <a:ln w="10160">
            <a:solidFill>
              <a:srgbClr val="D4A843"/>
            </a:solidFill>
            <a:prstDash val="solid"/>
          </a:ln>
        </p:spPr>
        <p:txBody>
          <a:bodyPr/>
          <a:lstStyle/>
          <a:p>
            <a:endParaRPr lang="en-US"/>
          </a:p>
        </p:txBody>
      </p:sp>
      <p:sp>
        <p:nvSpPr>
          <p:cNvPr id="26" name="Text 22"/>
          <p:cNvSpPr/>
          <p:nvPr/>
        </p:nvSpPr>
        <p:spPr>
          <a:xfrm>
            <a:off x="3355848" y="4041648"/>
            <a:ext cx="2450592" cy="237744"/>
          </a:xfrm>
          <a:prstGeom prst="rect">
            <a:avLst/>
          </a:prstGeom>
          <a:noFill/>
          <a:ln/>
        </p:spPr>
        <p:txBody>
          <a:bodyPr wrap="square" rtlCol="0" anchor="b"/>
          <a:lstStyle/>
          <a:p>
            <a:pPr marL="0" indent="0">
              <a:buNone/>
            </a:pPr>
            <a:r>
              <a:rPr lang="en-US" sz="850" b="1" dirty="0">
                <a:solidFill>
                  <a:srgbClr val="D4A843"/>
                </a:solidFill>
                <a:latin typeface="Arial" pitchFamily="34" charset="0"/>
                <a:ea typeface="Arial" pitchFamily="34" charset="-122"/>
                <a:cs typeface="Arial" pitchFamily="34" charset="-120"/>
              </a:rPr>
              <a:t>Action Item</a:t>
            </a:r>
            <a:endParaRPr lang="en-US" sz="850" dirty="0"/>
          </a:p>
        </p:txBody>
      </p:sp>
      <p:sp>
        <p:nvSpPr>
          <p:cNvPr id="27" name="Text 23"/>
          <p:cNvSpPr/>
          <p:nvPr/>
        </p:nvSpPr>
        <p:spPr>
          <a:xfrm>
            <a:off x="3355848" y="4279392"/>
            <a:ext cx="2450592" cy="512064"/>
          </a:xfrm>
          <a:prstGeom prst="rect">
            <a:avLst/>
          </a:prstGeom>
          <a:noFill/>
          <a:ln/>
        </p:spPr>
        <p:txBody>
          <a:bodyPr wrap="square" rtlCol="0" anchor="t"/>
          <a:lstStyle/>
          <a:p>
            <a:pPr marL="0" indent="0">
              <a:buNone/>
            </a:pPr>
            <a:r>
              <a:rPr lang="en-US" sz="800" dirty="0">
                <a:solidFill>
                  <a:srgbClr val="1A2B3C"/>
                </a:solidFill>
                <a:latin typeface="Calibri" pitchFamily="34" charset="0"/>
                <a:ea typeface="Calibri" pitchFamily="34" charset="-122"/>
                <a:cs typeface="Calibri" pitchFamily="34" charset="-120"/>
              </a:rPr>
              <a:t>Audit your last five major positioning or narrative deliverables. What percentage of that time was thinking versus producing? What changes if producing is no longer the constraint?</a:t>
            </a:r>
            <a:endParaRPr lang="en-US" sz="800" dirty="0"/>
          </a:p>
        </p:txBody>
      </p:sp>
      <p:sp>
        <p:nvSpPr>
          <p:cNvPr id="28" name="Shape 24"/>
          <p:cNvSpPr/>
          <p:nvPr/>
        </p:nvSpPr>
        <p:spPr>
          <a:xfrm>
            <a:off x="6117336" y="1170432"/>
            <a:ext cx="2816352" cy="3749040"/>
          </a:xfrm>
          <a:prstGeom prst="rect">
            <a:avLst/>
          </a:prstGeom>
          <a:solidFill>
            <a:srgbClr val="FFFFFF"/>
          </a:solidFill>
          <a:ln w="6350">
            <a:solidFill>
              <a:srgbClr val="E0E8F0"/>
            </a:solidFill>
            <a:prstDash val="solid"/>
          </a:ln>
          <a:effectLst>
            <a:outerShdw blurRad="101600" dist="38100" dir="8100000" algn="bl" rotWithShape="0">
              <a:srgbClr val="000000">
                <a:alpha val="10000"/>
              </a:srgbClr>
            </a:outerShdw>
          </a:effectLst>
        </p:spPr>
        <p:txBody>
          <a:bodyPr/>
          <a:lstStyle/>
          <a:p>
            <a:endParaRPr lang="en-US"/>
          </a:p>
        </p:txBody>
      </p:sp>
      <p:sp>
        <p:nvSpPr>
          <p:cNvPr id="29" name="Shape 25"/>
          <p:cNvSpPr/>
          <p:nvPr/>
        </p:nvSpPr>
        <p:spPr>
          <a:xfrm>
            <a:off x="6117336" y="1170432"/>
            <a:ext cx="2816352" cy="50292"/>
          </a:xfrm>
          <a:prstGeom prst="rect">
            <a:avLst/>
          </a:prstGeom>
          <a:solidFill>
            <a:srgbClr val="6B3FA0"/>
          </a:solidFill>
          <a:ln w="12700">
            <a:solidFill>
              <a:srgbClr val="6B3FA0"/>
            </a:solidFill>
            <a:prstDash val="solid"/>
          </a:ln>
        </p:spPr>
        <p:txBody>
          <a:bodyPr/>
          <a:lstStyle/>
          <a:p>
            <a:endParaRPr lang="en-US"/>
          </a:p>
        </p:txBody>
      </p:sp>
      <p:sp>
        <p:nvSpPr>
          <p:cNvPr id="30" name="Shape 26"/>
          <p:cNvSpPr/>
          <p:nvPr/>
        </p:nvSpPr>
        <p:spPr>
          <a:xfrm>
            <a:off x="6227064" y="1298448"/>
            <a:ext cx="548640" cy="548640"/>
          </a:xfrm>
          <a:prstGeom prst="ellipse">
            <a:avLst/>
          </a:prstGeom>
          <a:solidFill>
            <a:srgbClr val="6B3FA0"/>
          </a:solidFill>
          <a:ln w="12700">
            <a:solidFill>
              <a:srgbClr val="6B3FA0"/>
            </a:solidFill>
            <a:prstDash val="solid"/>
          </a:ln>
        </p:spPr>
        <p:txBody>
          <a:bodyPr/>
          <a:lstStyle/>
          <a:p>
            <a:endParaRPr lang="en-US"/>
          </a:p>
        </p:txBody>
      </p:sp>
      <p:pic>
        <p:nvPicPr>
          <p:cNvPr id="31" name="Image 2" descr="preencoded.png"/>
          <p:cNvPicPr>
            <a:picLocks noChangeAspect="1"/>
          </p:cNvPicPr>
          <p:nvPr/>
        </p:nvPicPr>
        <p:blipFill>
          <a:blip r:embed="rId5"/>
          <a:stretch>
            <a:fillRect/>
          </a:stretch>
        </p:blipFill>
        <p:spPr>
          <a:xfrm>
            <a:off x="6364224" y="1435608"/>
            <a:ext cx="274320" cy="274320"/>
          </a:xfrm>
          <a:prstGeom prst="rect">
            <a:avLst/>
          </a:prstGeom>
        </p:spPr>
      </p:pic>
      <p:sp>
        <p:nvSpPr>
          <p:cNvPr id="32" name="Text 27"/>
          <p:cNvSpPr/>
          <p:nvPr/>
        </p:nvSpPr>
        <p:spPr>
          <a:xfrm>
            <a:off x="6867144" y="1280160"/>
            <a:ext cx="1965960" cy="274320"/>
          </a:xfrm>
          <a:prstGeom prst="rect">
            <a:avLst/>
          </a:prstGeom>
          <a:noFill/>
          <a:ln/>
        </p:spPr>
        <p:txBody>
          <a:bodyPr wrap="square" rtlCol="0" anchor="ctr"/>
          <a:lstStyle/>
          <a:p>
            <a:pPr marL="0" indent="0">
              <a:buNone/>
            </a:pPr>
            <a:r>
              <a:rPr lang="en-US" sz="900" dirty="0">
                <a:solidFill>
                  <a:srgbClr val="6B3FA0"/>
                </a:solidFill>
                <a:latin typeface="Calibri" pitchFamily="34" charset="0"/>
                <a:ea typeface="Calibri" pitchFamily="34" charset="-122"/>
                <a:cs typeface="Calibri" pitchFamily="34" charset="-120"/>
              </a:rPr>
              <a:t>Move 03</a:t>
            </a:r>
            <a:endParaRPr lang="en-US" sz="900" dirty="0"/>
          </a:p>
        </p:txBody>
      </p:sp>
      <p:sp>
        <p:nvSpPr>
          <p:cNvPr id="33" name="Text 28"/>
          <p:cNvSpPr/>
          <p:nvPr/>
        </p:nvSpPr>
        <p:spPr>
          <a:xfrm>
            <a:off x="6867144" y="1536192"/>
            <a:ext cx="1965960" cy="329184"/>
          </a:xfrm>
          <a:prstGeom prst="rect">
            <a:avLst/>
          </a:prstGeom>
          <a:noFill/>
          <a:ln/>
        </p:spPr>
        <p:txBody>
          <a:bodyPr wrap="square" rtlCol="0" anchor="ctr"/>
          <a:lstStyle/>
          <a:p>
            <a:pPr marL="0" indent="0">
              <a:buNone/>
            </a:pPr>
            <a:r>
              <a:rPr lang="en-US" sz="1300" b="1" dirty="0">
                <a:solidFill>
                  <a:srgbClr val="6B3FA0"/>
                </a:solidFill>
                <a:latin typeface="Arial" pitchFamily="34" charset="0"/>
                <a:ea typeface="Arial" pitchFamily="34" charset="-122"/>
                <a:cs typeface="Arial" pitchFamily="34" charset="-120"/>
              </a:rPr>
              <a:t>Rebuild Your Skills</a:t>
            </a:r>
            <a:endParaRPr lang="en-US" sz="1300" dirty="0"/>
          </a:p>
        </p:txBody>
      </p:sp>
      <p:sp>
        <p:nvSpPr>
          <p:cNvPr id="34" name="Shape 29"/>
          <p:cNvSpPr/>
          <p:nvPr/>
        </p:nvSpPr>
        <p:spPr>
          <a:xfrm>
            <a:off x="6227064" y="1993392"/>
            <a:ext cx="2596896" cy="0"/>
          </a:xfrm>
          <a:prstGeom prst="line">
            <a:avLst/>
          </a:prstGeom>
          <a:noFill/>
          <a:ln w="6350">
            <a:solidFill>
              <a:srgbClr val="E0E8F0"/>
            </a:solidFill>
            <a:prstDash val="solid"/>
          </a:ln>
        </p:spPr>
        <p:txBody>
          <a:bodyPr/>
          <a:lstStyle/>
          <a:p>
            <a:endParaRPr lang="en-US"/>
          </a:p>
        </p:txBody>
      </p:sp>
      <p:sp>
        <p:nvSpPr>
          <p:cNvPr id="35" name="Text 30"/>
          <p:cNvSpPr/>
          <p:nvPr/>
        </p:nvSpPr>
        <p:spPr>
          <a:xfrm>
            <a:off x="6227064" y="2066544"/>
            <a:ext cx="2596896" cy="1920240"/>
          </a:xfrm>
          <a:prstGeom prst="rect">
            <a:avLst/>
          </a:prstGeom>
          <a:noFill/>
          <a:ln/>
        </p:spPr>
        <p:txBody>
          <a:bodyPr wrap="square" rtlCol="0" anchor="ctr"/>
          <a:lstStyle/>
          <a:p>
            <a:pPr marL="0" indent="0">
              <a:buNone/>
            </a:pPr>
            <a:r>
              <a:rPr lang="en-US" sz="950" dirty="0">
                <a:solidFill>
                  <a:srgbClr val="1A2B3C"/>
                </a:solidFill>
                <a:latin typeface="Calibri" pitchFamily="34" charset="0"/>
                <a:ea typeface="Calibri" pitchFamily="34" charset="-122"/>
                <a:cs typeface="Calibri" pitchFamily="34" charset="-120"/>
              </a:rPr>
              <a:t>The craft skills that matter most in the agentic era are not the ones AI can replicate. They are the ones that AI makes more valuable: deep competitive analysis, category narrative construction, executive-level positioning judgment. These are the skills worth investing in now.</a:t>
            </a:r>
            <a:endParaRPr lang="en-US" sz="950" dirty="0"/>
          </a:p>
        </p:txBody>
      </p:sp>
      <p:sp>
        <p:nvSpPr>
          <p:cNvPr id="36" name="Shape 31"/>
          <p:cNvSpPr/>
          <p:nvPr/>
        </p:nvSpPr>
        <p:spPr>
          <a:xfrm>
            <a:off x="6227064" y="4041648"/>
            <a:ext cx="2596896" cy="777240"/>
          </a:xfrm>
          <a:prstGeom prst="rect">
            <a:avLst/>
          </a:prstGeom>
          <a:solidFill>
            <a:srgbClr val="6B3FA0">
              <a:alpha val="12000"/>
            </a:srgbClr>
          </a:solidFill>
          <a:ln w="10160">
            <a:solidFill>
              <a:srgbClr val="6B3FA0"/>
            </a:solidFill>
            <a:prstDash val="solid"/>
          </a:ln>
        </p:spPr>
        <p:txBody>
          <a:bodyPr/>
          <a:lstStyle/>
          <a:p>
            <a:endParaRPr lang="en-US"/>
          </a:p>
        </p:txBody>
      </p:sp>
      <p:sp>
        <p:nvSpPr>
          <p:cNvPr id="37" name="Text 32"/>
          <p:cNvSpPr/>
          <p:nvPr/>
        </p:nvSpPr>
        <p:spPr>
          <a:xfrm>
            <a:off x="6300216" y="4041648"/>
            <a:ext cx="2450592" cy="237744"/>
          </a:xfrm>
          <a:prstGeom prst="rect">
            <a:avLst/>
          </a:prstGeom>
          <a:noFill/>
          <a:ln/>
        </p:spPr>
        <p:txBody>
          <a:bodyPr wrap="square" rtlCol="0" anchor="b"/>
          <a:lstStyle/>
          <a:p>
            <a:pPr marL="0" indent="0">
              <a:buNone/>
            </a:pPr>
            <a:r>
              <a:rPr lang="en-US" sz="850" b="1" dirty="0">
                <a:solidFill>
                  <a:srgbClr val="6B3FA0"/>
                </a:solidFill>
                <a:latin typeface="Arial" pitchFamily="34" charset="0"/>
                <a:ea typeface="Arial" pitchFamily="34" charset="-122"/>
                <a:cs typeface="Arial" pitchFamily="34" charset="-120"/>
              </a:rPr>
              <a:t>Action Item</a:t>
            </a:r>
            <a:endParaRPr lang="en-US" sz="850" dirty="0"/>
          </a:p>
        </p:txBody>
      </p:sp>
      <p:sp>
        <p:nvSpPr>
          <p:cNvPr id="38" name="Text 33"/>
          <p:cNvSpPr/>
          <p:nvPr/>
        </p:nvSpPr>
        <p:spPr>
          <a:xfrm>
            <a:off x="6300216" y="4279392"/>
            <a:ext cx="2450592" cy="512064"/>
          </a:xfrm>
          <a:prstGeom prst="rect">
            <a:avLst/>
          </a:prstGeom>
          <a:noFill/>
          <a:ln/>
        </p:spPr>
        <p:txBody>
          <a:bodyPr wrap="square" rtlCol="0" anchor="t"/>
          <a:lstStyle/>
          <a:p>
            <a:pPr marL="0" indent="0">
              <a:buNone/>
            </a:pPr>
            <a:r>
              <a:rPr lang="en-US" sz="800" dirty="0">
                <a:solidFill>
                  <a:srgbClr val="1A2B3C"/>
                </a:solidFill>
                <a:latin typeface="Calibri" pitchFamily="34" charset="0"/>
                <a:ea typeface="Calibri" pitchFamily="34" charset="-122"/>
                <a:cs typeface="Calibri" pitchFamily="34" charset="-120"/>
              </a:rPr>
              <a:t>Identify one craft skill — not a tool skill — that you want to be genuinely better at in twelve months. Build a development plan around it.</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F2B5B"/>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D4A843"/>
          </a:solidFill>
          <a:ln w="12700">
            <a:solidFill>
              <a:srgbClr val="D4A843"/>
            </a:solidFill>
            <a:prstDash val="solid"/>
          </a:ln>
        </p:spPr>
        <p:txBody>
          <a:bodyPr/>
          <a:lstStyle/>
          <a:p>
            <a:endParaRPr lang="en-US"/>
          </a:p>
        </p:txBody>
      </p:sp>
      <p:sp>
        <p:nvSpPr>
          <p:cNvPr id="3" name="Text 1"/>
          <p:cNvSpPr/>
          <p:nvPr/>
        </p:nvSpPr>
        <p:spPr>
          <a:xfrm>
            <a:off x="411480" y="274320"/>
            <a:ext cx="8321040" cy="457200"/>
          </a:xfrm>
          <a:prstGeom prst="rect">
            <a:avLst/>
          </a:prstGeom>
          <a:noFill/>
          <a:ln/>
        </p:spPr>
        <p:txBody>
          <a:bodyPr wrap="square" rtlCol="0" anchor="ctr"/>
          <a:lstStyle/>
          <a:p>
            <a:pPr marL="0" indent="0">
              <a:buNone/>
            </a:pPr>
            <a:r>
              <a:rPr lang="en-US" sz="1800" b="1" kern="0" spc="200" dirty="0">
                <a:solidFill>
                  <a:srgbClr val="FFFFFF"/>
                </a:solidFill>
                <a:latin typeface="Arial" pitchFamily="34" charset="0"/>
                <a:ea typeface="Arial" pitchFamily="34" charset="-122"/>
                <a:cs typeface="Arial" pitchFamily="34" charset="-120"/>
              </a:rPr>
              <a:t>CHAPTER 4  ·  TAKEAWAYS</a:t>
            </a:r>
            <a:endParaRPr lang="en-US" sz="1800" dirty="0"/>
          </a:p>
        </p:txBody>
      </p:sp>
      <p:sp>
        <p:nvSpPr>
          <p:cNvPr id="4" name="Shape 2"/>
          <p:cNvSpPr/>
          <p:nvPr/>
        </p:nvSpPr>
        <p:spPr>
          <a:xfrm>
            <a:off x="411480" y="868680"/>
            <a:ext cx="8321040" cy="694944"/>
          </a:xfrm>
          <a:prstGeom prst="rect">
            <a:avLst/>
          </a:prstGeom>
          <a:solidFill>
            <a:srgbClr val="FFFFFF">
              <a:alpha val="6000"/>
            </a:srgbClr>
          </a:solidFill>
          <a:ln w="10160">
            <a:solidFill>
              <a:srgbClr val="D4A843"/>
            </a:solidFill>
            <a:prstDash val="solid"/>
          </a:ln>
        </p:spPr>
        <p:txBody>
          <a:bodyPr/>
          <a:lstStyle/>
          <a:p>
            <a:endParaRPr lang="en-US"/>
          </a:p>
        </p:txBody>
      </p:sp>
      <p:sp>
        <p:nvSpPr>
          <p:cNvPr id="5" name="Shape 3"/>
          <p:cNvSpPr/>
          <p:nvPr/>
        </p:nvSpPr>
        <p:spPr>
          <a:xfrm>
            <a:off x="502920" y="960120"/>
            <a:ext cx="502920" cy="502920"/>
          </a:xfrm>
          <a:prstGeom prst="ellipse">
            <a:avLst/>
          </a:prstGeom>
          <a:solidFill>
            <a:srgbClr val="D4A843"/>
          </a:solidFill>
          <a:ln w="12700">
            <a:solidFill>
              <a:srgbClr val="D4A843"/>
            </a:solidFill>
            <a:prstDash val="solid"/>
          </a:ln>
        </p:spPr>
        <p:txBody>
          <a:bodyPr/>
          <a:lstStyle/>
          <a:p>
            <a:endParaRPr lang="en-US"/>
          </a:p>
        </p:txBody>
      </p:sp>
      <p:pic>
        <p:nvPicPr>
          <p:cNvPr id="6" name="Image 0" descr="preencoded.png"/>
          <p:cNvPicPr>
            <a:picLocks noChangeAspect="1"/>
          </p:cNvPicPr>
          <p:nvPr/>
        </p:nvPicPr>
        <p:blipFill>
          <a:blip r:embed="rId3"/>
          <a:stretch>
            <a:fillRect/>
          </a:stretch>
        </p:blipFill>
        <p:spPr>
          <a:xfrm>
            <a:off x="630936" y="1088136"/>
            <a:ext cx="246888" cy="246888"/>
          </a:xfrm>
          <a:prstGeom prst="rect">
            <a:avLst/>
          </a:prstGeom>
        </p:spPr>
      </p:pic>
      <p:sp>
        <p:nvSpPr>
          <p:cNvPr id="7" name="Text 4"/>
          <p:cNvSpPr/>
          <p:nvPr/>
        </p:nvSpPr>
        <p:spPr>
          <a:xfrm>
            <a:off x="1097280" y="905256"/>
            <a:ext cx="7498080" cy="640080"/>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The Full Stack PMM is not a generalist — it is a deep specialist with AI-extended horizontal reach. The depth is irreplaceable. The horizontal is AI-enabled.</a:t>
            </a:r>
            <a:endParaRPr lang="en-US" sz="1050" dirty="0"/>
          </a:p>
        </p:txBody>
      </p:sp>
      <p:sp>
        <p:nvSpPr>
          <p:cNvPr id="8" name="Shape 5"/>
          <p:cNvSpPr/>
          <p:nvPr/>
        </p:nvSpPr>
        <p:spPr>
          <a:xfrm>
            <a:off x="411480" y="1664208"/>
            <a:ext cx="8321040" cy="694944"/>
          </a:xfrm>
          <a:prstGeom prst="rect">
            <a:avLst/>
          </a:prstGeom>
          <a:solidFill>
            <a:srgbClr val="FFFFFF">
              <a:alpha val="6000"/>
            </a:srgbClr>
          </a:solidFill>
          <a:ln w="10160">
            <a:solidFill>
              <a:srgbClr val="0E8C8C"/>
            </a:solidFill>
            <a:prstDash val="solid"/>
          </a:ln>
        </p:spPr>
        <p:txBody>
          <a:bodyPr/>
          <a:lstStyle/>
          <a:p>
            <a:endParaRPr lang="en-US"/>
          </a:p>
        </p:txBody>
      </p:sp>
      <p:sp>
        <p:nvSpPr>
          <p:cNvPr id="9" name="Shape 6"/>
          <p:cNvSpPr/>
          <p:nvPr/>
        </p:nvSpPr>
        <p:spPr>
          <a:xfrm>
            <a:off x="502920" y="1755648"/>
            <a:ext cx="502920" cy="502920"/>
          </a:xfrm>
          <a:prstGeom prst="ellipse">
            <a:avLst/>
          </a:prstGeom>
          <a:solidFill>
            <a:srgbClr val="0E8C8C"/>
          </a:solidFill>
          <a:ln w="12700">
            <a:solidFill>
              <a:srgbClr val="0E8C8C"/>
            </a:solidFill>
            <a:prstDash val="solid"/>
          </a:ln>
        </p:spPr>
        <p:txBody>
          <a:bodyPr/>
          <a:lstStyle/>
          <a:p>
            <a:endParaRPr lang="en-US"/>
          </a:p>
        </p:txBody>
      </p:sp>
      <p:pic>
        <p:nvPicPr>
          <p:cNvPr id="10" name="Image 1" descr="preencoded.png"/>
          <p:cNvPicPr>
            <a:picLocks noChangeAspect="1"/>
          </p:cNvPicPr>
          <p:nvPr/>
        </p:nvPicPr>
        <p:blipFill>
          <a:blip r:embed="rId4"/>
          <a:stretch>
            <a:fillRect/>
          </a:stretch>
        </p:blipFill>
        <p:spPr>
          <a:xfrm>
            <a:off x="630936" y="1883664"/>
            <a:ext cx="246888" cy="246888"/>
          </a:xfrm>
          <a:prstGeom prst="rect">
            <a:avLst/>
          </a:prstGeom>
        </p:spPr>
      </p:pic>
      <p:sp>
        <p:nvSpPr>
          <p:cNvPr id="11" name="Text 7"/>
          <p:cNvSpPr/>
          <p:nvPr/>
        </p:nvSpPr>
        <p:spPr>
          <a:xfrm>
            <a:off x="1097280" y="1700784"/>
            <a:ext cx="7498080" cy="640080"/>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The AI-Enabled Workflow reallocates the same eight hours: commodity execution drops from ~50% to ~10%. Strategic and narrative work doubles.</a:t>
            </a:r>
            <a:endParaRPr lang="en-US" sz="1050" dirty="0"/>
          </a:p>
        </p:txBody>
      </p:sp>
      <p:sp>
        <p:nvSpPr>
          <p:cNvPr id="12" name="Shape 8"/>
          <p:cNvSpPr/>
          <p:nvPr/>
        </p:nvSpPr>
        <p:spPr>
          <a:xfrm>
            <a:off x="411480" y="2459736"/>
            <a:ext cx="8321040" cy="694944"/>
          </a:xfrm>
          <a:prstGeom prst="rect">
            <a:avLst/>
          </a:prstGeom>
          <a:solidFill>
            <a:srgbClr val="FFFFFF">
              <a:alpha val="6000"/>
            </a:srgbClr>
          </a:solidFill>
          <a:ln w="10160">
            <a:solidFill>
              <a:srgbClr val="C0392B"/>
            </a:solidFill>
            <a:prstDash val="solid"/>
          </a:ln>
        </p:spPr>
        <p:txBody>
          <a:bodyPr/>
          <a:lstStyle/>
          <a:p>
            <a:endParaRPr lang="en-US"/>
          </a:p>
        </p:txBody>
      </p:sp>
      <p:sp>
        <p:nvSpPr>
          <p:cNvPr id="13" name="Shape 9"/>
          <p:cNvSpPr/>
          <p:nvPr/>
        </p:nvSpPr>
        <p:spPr>
          <a:xfrm>
            <a:off x="502920" y="2551176"/>
            <a:ext cx="502920" cy="502920"/>
          </a:xfrm>
          <a:prstGeom prst="ellipse">
            <a:avLst/>
          </a:prstGeom>
          <a:solidFill>
            <a:srgbClr val="C0392B"/>
          </a:solidFill>
          <a:ln w="12700">
            <a:solidFill>
              <a:srgbClr val="C0392B"/>
            </a:solidFill>
            <a:prstDash val="solid"/>
          </a:ln>
        </p:spPr>
        <p:txBody>
          <a:bodyPr/>
          <a:lstStyle/>
          <a:p>
            <a:endParaRPr lang="en-US"/>
          </a:p>
        </p:txBody>
      </p:sp>
      <p:pic>
        <p:nvPicPr>
          <p:cNvPr id="14" name="Image 2" descr="preencoded.png"/>
          <p:cNvPicPr>
            <a:picLocks noChangeAspect="1"/>
          </p:cNvPicPr>
          <p:nvPr/>
        </p:nvPicPr>
        <p:blipFill>
          <a:blip r:embed="rId5"/>
          <a:stretch>
            <a:fillRect/>
          </a:stretch>
        </p:blipFill>
        <p:spPr>
          <a:xfrm>
            <a:off x="630936" y="2679192"/>
            <a:ext cx="246888" cy="246888"/>
          </a:xfrm>
          <a:prstGeom prst="rect">
            <a:avLst/>
          </a:prstGeom>
        </p:spPr>
      </p:pic>
      <p:sp>
        <p:nvSpPr>
          <p:cNvPr id="15" name="Text 10"/>
          <p:cNvSpPr/>
          <p:nvPr/>
        </p:nvSpPr>
        <p:spPr>
          <a:xfrm>
            <a:off x="1097280" y="2496312"/>
            <a:ext cx="7498080" cy="640080"/>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The Depth/Breadth Matrix has four profiles. Most PMMs are Specialists (deep, no leverage) or Generalists (broad, shallow). The destination is Full Stack.</a:t>
            </a:r>
            <a:endParaRPr lang="en-US" sz="1050" dirty="0"/>
          </a:p>
        </p:txBody>
      </p:sp>
      <p:sp>
        <p:nvSpPr>
          <p:cNvPr id="16" name="Shape 11"/>
          <p:cNvSpPr/>
          <p:nvPr/>
        </p:nvSpPr>
        <p:spPr>
          <a:xfrm>
            <a:off x="411480" y="3255264"/>
            <a:ext cx="8321040" cy="694944"/>
          </a:xfrm>
          <a:prstGeom prst="rect">
            <a:avLst/>
          </a:prstGeom>
          <a:solidFill>
            <a:srgbClr val="FFFFFF">
              <a:alpha val="6000"/>
            </a:srgbClr>
          </a:solidFill>
          <a:ln w="10160">
            <a:solidFill>
              <a:srgbClr val="1A4A8A"/>
            </a:solidFill>
            <a:prstDash val="solid"/>
          </a:ln>
        </p:spPr>
        <p:txBody>
          <a:bodyPr/>
          <a:lstStyle/>
          <a:p>
            <a:endParaRPr lang="en-US"/>
          </a:p>
        </p:txBody>
      </p:sp>
      <p:sp>
        <p:nvSpPr>
          <p:cNvPr id="17" name="Shape 12"/>
          <p:cNvSpPr/>
          <p:nvPr/>
        </p:nvSpPr>
        <p:spPr>
          <a:xfrm>
            <a:off x="502920" y="3346704"/>
            <a:ext cx="502920" cy="502920"/>
          </a:xfrm>
          <a:prstGeom prst="ellipse">
            <a:avLst/>
          </a:prstGeom>
          <a:solidFill>
            <a:srgbClr val="1A4A8A"/>
          </a:solidFill>
          <a:ln w="12700">
            <a:solidFill>
              <a:srgbClr val="1A4A8A"/>
            </a:solidFill>
            <a:prstDash val="solid"/>
          </a:ln>
        </p:spPr>
        <p:txBody>
          <a:bodyPr/>
          <a:lstStyle/>
          <a:p>
            <a:endParaRPr lang="en-US"/>
          </a:p>
        </p:txBody>
      </p:sp>
      <p:pic>
        <p:nvPicPr>
          <p:cNvPr id="18" name="Image 3" descr="preencoded.png"/>
          <p:cNvPicPr>
            <a:picLocks noChangeAspect="1"/>
          </p:cNvPicPr>
          <p:nvPr/>
        </p:nvPicPr>
        <p:blipFill>
          <a:blip r:embed="rId6"/>
          <a:stretch>
            <a:fillRect/>
          </a:stretch>
        </p:blipFill>
        <p:spPr>
          <a:xfrm>
            <a:off x="630936" y="3474720"/>
            <a:ext cx="246888" cy="246888"/>
          </a:xfrm>
          <a:prstGeom prst="rect">
            <a:avLst/>
          </a:prstGeom>
        </p:spPr>
      </p:pic>
      <p:sp>
        <p:nvSpPr>
          <p:cNvPr id="19" name="Text 13"/>
          <p:cNvSpPr/>
          <p:nvPr/>
        </p:nvSpPr>
        <p:spPr>
          <a:xfrm>
            <a:off x="1097280" y="3291840"/>
            <a:ext cx="7498080" cy="640080"/>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The Stack Architecture has three layers — Core AI (velocity), Specialist (intelligence), Output (judgment). The PMM owns all three but executes only on the top.</a:t>
            </a:r>
            <a:endParaRPr lang="en-US" sz="1050" dirty="0"/>
          </a:p>
        </p:txBody>
      </p:sp>
      <p:sp>
        <p:nvSpPr>
          <p:cNvPr id="20" name="Shape 14"/>
          <p:cNvSpPr/>
          <p:nvPr/>
        </p:nvSpPr>
        <p:spPr>
          <a:xfrm>
            <a:off x="411480" y="4050792"/>
            <a:ext cx="8321040" cy="694944"/>
          </a:xfrm>
          <a:prstGeom prst="rect">
            <a:avLst/>
          </a:prstGeom>
          <a:solidFill>
            <a:srgbClr val="FFFFFF">
              <a:alpha val="6000"/>
            </a:srgbClr>
          </a:solidFill>
          <a:ln w="10160">
            <a:solidFill>
              <a:srgbClr val="6B3FA0"/>
            </a:solidFill>
            <a:prstDash val="solid"/>
          </a:ln>
        </p:spPr>
        <p:txBody>
          <a:bodyPr/>
          <a:lstStyle/>
          <a:p>
            <a:endParaRPr lang="en-US"/>
          </a:p>
        </p:txBody>
      </p:sp>
      <p:sp>
        <p:nvSpPr>
          <p:cNvPr id="21" name="Shape 15"/>
          <p:cNvSpPr/>
          <p:nvPr/>
        </p:nvSpPr>
        <p:spPr>
          <a:xfrm>
            <a:off x="502920" y="4142232"/>
            <a:ext cx="502920" cy="502920"/>
          </a:xfrm>
          <a:prstGeom prst="ellipse">
            <a:avLst/>
          </a:prstGeom>
          <a:solidFill>
            <a:srgbClr val="6B3FA0"/>
          </a:solidFill>
          <a:ln w="12700">
            <a:solidFill>
              <a:srgbClr val="6B3FA0"/>
            </a:solidFill>
            <a:prstDash val="solid"/>
          </a:ln>
        </p:spPr>
        <p:txBody>
          <a:bodyPr/>
          <a:lstStyle/>
          <a:p>
            <a:endParaRPr lang="en-US"/>
          </a:p>
        </p:txBody>
      </p:sp>
      <p:pic>
        <p:nvPicPr>
          <p:cNvPr id="22" name="Image 4" descr="preencoded.png"/>
          <p:cNvPicPr>
            <a:picLocks noChangeAspect="1"/>
          </p:cNvPicPr>
          <p:nvPr/>
        </p:nvPicPr>
        <p:blipFill>
          <a:blip r:embed="rId7"/>
          <a:stretch>
            <a:fillRect/>
          </a:stretch>
        </p:blipFill>
        <p:spPr>
          <a:xfrm>
            <a:off x="630936" y="4270248"/>
            <a:ext cx="246888" cy="246888"/>
          </a:xfrm>
          <a:prstGeom prst="rect">
            <a:avLst/>
          </a:prstGeom>
        </p:spPr>
      </p:pic>
      <p:sp>
        <p:nvSpPr>
          <p:cNvPr id="23" name="Text 16"/>
          <p:cNvSpPr/>
          <p:nvPr/>
        </p:nvSpPr>
        <p:spPr>
          <a:xfrm>
            <a:off x="1097280" y="4087368"/>
            <a:ext cx="7498080" cy="640080"/>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The three moves: Build Your Stack. Rebuild Your Story. Rebuild Your Skills. In that order, for that reason.</a:t>
            </a:r>
            <a:endParaRPr lang="en-US" sz="1050" dirty="0"/>
          </a:p>
        </p:txBody>
      </p:sp>
      <p:sp>
        <p:nvSpPr>
          <p:cNvPr id="24" name="Text 17"/>
          <p:cNvSpPr/>
          <p:nvPr/>
        </p:nvSpPr>
        <p:spPr>
          <a:xfrm>
            <a:off x="411480" y="4754880"/>
            <a:ext cx="8321040" cy="274320"/>
          </a:xfrm>
          <a:prstGeom prst="rect">
            <a:avLst/>
          </a:prstGeom>
          <a:noFill/>
          <a:ln/>
        </p:spPr>
        <p:txBody>
          <a:bodyPr wrap="square" rtlCol="0" anchor="ctr"/>
          <a:lstStyle/>
          <a:p>
            <a:pPr marL="0" indent="0">
              <a:buNone/>
            </a:pPr>
            <a:r>
              <a:rPr lang="en-US" sz="1100" b="1" i="1" dirty="0">
                <a:solidFill>
                  <a:srgbClr val="D4A843"/>
                </a:solidFill>
                <a:latin typeface="Calibri" pitchFamily="34" charset="0"/>
                <a:ea typeface="Calibri" pitchFamily="34" charset="-122"/>
                <a:cs typeface="Calibri" pitchFamily="34" charset="-120"/>
              </a:rPr>
              <a:t>Next: Chapter 5 — Why Stories Still Win</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0cf7ac0a-4681-4823-ab0b-04ef02c5f873}" enabled="1" method="Standard" siteId="{42f7676c-f455-423c-82f6-dc2d99791af7}" contentBits="0" removed="0"/>
</clbl:labelList>
</file>

<file path=docProps/app.xml><?xml version="1.0" encoding="utf-8"?>
<Properties xmlns="http://schemas.openxmlformats.org/officeDocument/2006/extended-properties" xmlns:vt="http://schemas.openxmlformats.org/officeDocument/2006/docPropsVTypes">
  <TotalTime>0</TotalTime>
  <Words>1265</Words>
  <Application>Microsoft Office PowerPoint</Application>
  <PresentationFormat>On-screen Show (16:9)</PresentationFormat>
  <Paragraphs>173</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Full Stack PMM — Chapter 4</dc:title>
  <dc:subject>PptxGenJS Presentation</dc:subject>
  <dc:creator>PptxGenJS</dc:creator>
  <cp:lastModifiedBy>OHara, Christopher</cp:lastModifiedBy>
  <cp:revision>1</cp:revision>
  <dcterms:created xsi:type="dcterms:W3CDTF">2026-03-08T12:22:48Z</dcterms:created>
  <dcterms:modified xsi:type="dcterms:W3CDTF">2026-03-08T12:41:08Z</dcterms:modified>
</cp:coreProperties>
</file>